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theme/themeOverride4.xml" ContentType="application/vnd.openxmlformats-officedocument.themeOverrid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charts/chart14.xml" ContentType="application/vnd.openxmlformats-officedocument.drawingml.chart+xml"/>
  <Override PartName="/ppt/theme/themeOverride5.xml" ContentType="application/vnd.openxmlformats-officedocument.themeOverrid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charts/chart16.xml" ContentType="application/vnd.openxmlformats-officedocument.drawingml.chart+xml"/>
  <Override PartName="/ppt/charts/style7.xml" ContentType="application/vnd.ms-office.chartstyle+xml"/>
  <Override PartName="/ppt/charts/colors7.xml" ContentType="application/vnd.ms-office.chartcolorstyl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ppt/charts/chart18.xml" ContentType="application/vnd.openxmlformats-officedocument.drawingml.chart+xml"/>
  <Override PartName="/ppt/theme/themeOverride6.xml" ContentType="application/vnd.openxmlformats-officedocument.themeOverride+xml"/>
  <Override PartName="/ppt/charts/chart19.xml" ContentType="application/vnd.openxmlformats-officedocument.drawingml.chart+xml"/>
  <Override PartName="/ppt/theme/themeOverride7.xml" ContentType="application/vnd.openxmlformats-officedocument.themeOverride+xml"/>
  <Override PartName="/ppt/charts/chart20.xml" ContentType="application/vnd.openxmlformats-officedocument.drawingml.chart+xml"/>
  <Override PartName="/ppt/theme/themeOverride8.xml" ContentType="application/vnd.openxmlformats-officedocument.themeOverr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theme/themeOverride9.xml" ContentType="application/vnd.openxmlformats-officedocument.themeOverride+xml"/>
  <Override PartName="/ppt/charts/chart24.xml" ContentType="application/vnd.openxmlformats-officedocument.drawingml.chart+xml"/>
  <Override PartName="/ppt/theme/themeOverride10.xml" ContentType="application/vnd.openxmlformats-officedocument.themeOverride+xml"/>
  <Override PartName="/ppt/charts/chart25.xml" ContentType="application/vnd.openxmlformats-officedocument.drawingml.chart+xml"/>
  <Override PartName="/ppt/theme/themeOverride11.xml" ContentType="application/vnd.openxmlformats-officedocument.themeOverride+xml"/>
  <Override PartName="/ppt/charts/chart26.xml" ContentType="application/vnd.openxmlformats-officedocument.drawingml.chart+xml"/>
  <Override PartName="/ppt/charts/style9.xml" ContentType="application/vnd.ms-office.chartstyle+xml"/>
  <Override PartName="/ppt/charts/colors9.xml" ContentType="application/vnd.ms-office.chartcolorstyle+xml"/>
  <Override PartName="/ppt/charts/chart27.xml" ContentType="application/vnd.openxmlformats-officedocument.drawingml.chart+xml"/>
  <Override PartName="/ppt/theme/themeOverride12.xml" ContentType="application/vnd.openxmlformats-officedocument.themeOverrid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theme/themeOverride13.xml" ContentType="application/vnd.openxmlformats-officedocument.themeOverride+xml"/>
  <Override PartName="/ppt/charts/chart30.xml" ContentType="application/vnd.openxmlformats-officedocument.drawingml.chart+xml"/>
  <Override PartName="/ppt/theme/themeOverride14.xml" ContentType="application/vnd.openxmlformats-officedocument.themeOverride+xml"/>
  <Override PartName="/ppt/charts/chart31.xml" ContentType="application/vnd.openxmlformats-officedocument.drawingml.chart+xml"/>
  <Override PartName="/ppt/theme/themeOverride15.xml" ContentType="application/vnd.openxmlformats-officedocument.themeOverride+xml"/>
  <Override PartName="/ppt/charts/chart32.xml" ContentType="application/vnd.openxmlformats-officedocument.drawingml.chart+xml"/>
  <Override PartName="/ppt/theme/themeOverride16.xml" ContentType="application/vnd.openxmlformats-officedocument.themeOverride+xml"/>
  <Override PartName="/ppt/charts/chart33.xml" ContentType="application/vnd.openxmlformats-officedocument.drawingml.chart+xml"/>
  <Override PartName="/ppt/theme/themeOverride17.xml" ContentType="application/vnd.openxmlformats-officedocument.themeOverride+xml"/>
  <Override PartName="/ppt/charts/chart3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theme/themeOverride1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310" r:id="rId2"/>
    <p:sldId id="311" r:id="rId3"/>
    <p:sldId id="312" r:id="rId4"/>
    <p:sldId id="313" r:id="rId5"/>
    <p:sldId id="314" r:id="rId6"/>
    <p:sldId id="309" r:id="rId7"/>
    <p:sldId id="306" r:id="rId8"/>
    <p:sldId id="307" r:id="rId9"/>
    <p:sldId id="308" r:id="rId10"/>
    <p:sldId id="304" r:id="rId11"/>
    <p:sldId id="301" r:id="rId12"/>
    <p:sldId id="302" r:id="rId13"/>
    <p:sldId id="303" r:id="rId14"/>
    <p:sldId id="299" r:id="rId15"/>
    <p:sldId id="297" r:id="rId16"/>
    <p:sldId id="298" r:id="rId17"/>
    <p:sldId id="294" r:id="rId18"/>
    <p:sldId id="293" r:id="rId19"/>
    <p:sldId id="289" r:id="rId20"/>
    <p:sldId id="290" r:id="rId21"/>
    <p:sldId id="291" r:id="rId22"/>
    <p:sldId id="292" r:id="rId23"/>
    <p:sldId id="287" r:id="rId24"/>
    <p:sldId id="284" r:id="rId25"/>
    <p:sldId id="285" r:id="rId26"/>
    <p:sldId id="286" r:id="rId27"/>
    <p:sldId id="283" r:id="rId28"/>
    <p:sldId id="277" r:id="rId29"/>
    <p:sldId id="278" r:id="rId30"/>
    <p:sldId id="279" r:id="rId31"/>
    <p:sldId id="280" r:id="rId32"/>
    <p:sldId id="282" r:id="rId33"/>
    <p:sldId id="272" r:id="rId34"/>
    <p:sldId id="273" r:id="rId35"/>
    <p:sldId id="274" r:id="rId36"/>
    <p:sldId id="275" r:id="rId37"/>
    <p:sldId id="266" r:id="rId38"/>
    <p:sldId id="271" r:id="rId39"/>
    <p:sldId id="257" r:id="rId40"/>
    <p:sldId id="259" r:id="rId41"/>
    <p:sldId id="264" r:id="rId42"/>
    <p:sldId id="267" r:id="rId43"/>
    <p:sldId id="268" r:id="rId44"/>
    <p:sldId id="269" r:id="rId45"/>
    <p:sldId id="270" r:id="rId46"/>
  </p:sldIdLst>
  <p:sldSz cx="6858000" cy="9906000" type="A4"/>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4660"/>
  </p:normalViewPr>
  <p:slideViewPr>
    <p:cSldViewPr snapToGrid="0">
      <p:cViewPr varScale="1">
        <p:scale>
          <a:sx n="77" d="100"/>
          <a:sy n="77" d="100"/>
        </p:scale>
        <p:origin x="2994" y="168"/>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C:\Users\16462\Desktop\COVID_19_06022020_UPDATED.xlsx" TargetMode="External"/><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4.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16462\Desktop\COVID_19_06022020_UPDATED.xlsx" TargetMode="External"/><Relationship Id="rId2" Type="http://schemas.microsoft.com/office/2011/relationships/chartColorStyle" Target="colors4.xml"/><Relationship Id="rId1" Type="http://schemas.microsoft.com/office/2011/relationships/chartStyle" Target="style4.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16462\Desktop\COVID_19_06022020_UPDATED.xlsx" TargetMode="External"/><Relationship Id="rId2" Type="http://schemas.microsoft.com/office/2011/relationships/chartColorStyle" Target="colors5.xml"/><Relationship Id="rId1" Type="http://schemas.microsoft.com/office/2011/relationships/chartStyle" Target="style5.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5.xml"/></Relationships>
</file>

<file path=ppt/charts/_rels/chart1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1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1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6.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8.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9.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0.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1.xml"/></Relationships>
</file>

<file path=ppt/charts/_rels/chart2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2.xml"/></Relationships>
</file>

<file path=ppt/charts/_rels/chart2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3.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4.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5.xml"/></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6.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7.xml"/></Relationships>
</file>

<file path=ppt/charts/_rels/chart34.xml.rels><?xml version="1.0" encoding="UTF-8" standalone="yes"?>
<Relationships xmlns="http://schemas.openxmlformats.org/package/2006/relationships"><Relationship Id="rId3" Type="http://schemas.openxmlformats.org/officeDocument/2006/relationships/oleObject" Target="file:///C:\Users\16462\Desktop\COVID_data.xlsx" TargetMode="External"/><Relationship Id="rId2" Type="http://schemas.microsoft.com/office/2011/relationships/chartColorStyle" Target="colors11.xml"/><Relationship Id="rId1" Type="http://schemas.microsoft.com/office/2011/relationships/chartStyle" Target="style11.xml"/></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18.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oleObject" Target="file:///C:\Users\16462\Desktop\SDGs2020_repor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03275906004841"/>
          <c:y val="8.4440600414778438E-2"/>
          <c:w val="0.61755424197746589"/>
          <c:h val="0.76665083867135708"/>
        </c:manualLayout>
      </c:layout>
      <c:barChart>
        <c:barDir val="bar"/>
        <c:grouping val="stacked"/>
        <c:varyColors val="0"/>
        <c:ser>
          <c:idx val="0"/>
          <c:order val="0"/>
          <c:tx>
            <c:strRef>
              <c:f>Tabelle1!$B$1</c:f>
              <c:strCache>
                <c:ptCount val="1"/>
                <c:pt idx="0">
                  <c:v>negativ</c:v>
                </c:pt>
              </c:strCache>
            </c:strRef>
          </c:tx>
          <c:spPr>
            <a:gradFill flip="none" rotWithShape="1">
              <a:gsLst>
                <a:gs pos="55000">
                  <a:srgbClr val="FF7C80"/>
                </a:gs>
                <a:gs pos="0">
                  <a:srgbClr val="C00000"/>
                </a:gs>
              </a:gsLst>
              <a:lin ang="16200000" scaled="1"/>
              <a:tileRect/>
            </a:gradFill>
          </c:spPr>
          <c:invertIfNegative val="0"/>
          <c:cat>
            <c:strRef>
              <c:f>Tabelle1!$A$2:$A$7</c:f>
              <c:strCache>
                <c:ptCount val="6"/>
                <c:pt idx="0">
                  <c:v>TVE</c:v>
                </c:pt>
                <c:pt idx="1">
                  <c:v>SRF </c:v>
                </c:pt>
                <c:pt idx="2">
                  <c:v>Rai</c:v>
                </c:pt>
                <c:pt idx="3">
                  <c:v>ZDF</c:v>
                </c:pt>
                <c:pt idx="4">
                  <c:v>BBC</c:v>
                </c:pt>
                <c:pt idx="5">
                  <c:v>CBS </c:v>
                </c:pt>
              </c:strCache>
            </c:strRef>
          </c:cat>
          <c:val>
            <c:numRef>
              <c:f>Tabelle1!$B$2:$B$7</c:f>
              <c:numCache>
                <c:formatCode>0</c:formatCode>
                <c:ptCount val="6"/>
                <c:pt idx="0">
                  <c:v>16</c:v>
                </c:pt>
                <c:pt idx="1">
                  <c:v>11</c:v>
                </c:pt>
                <c:pt idx="2">
                  <c:v>2</c:v>
                </c:pt>
                <c:pt idx="3">
                  <c:v>3</c:v>
                </c:pt>
                <c:pt idx="4">
                  <c:v>5</c:v>
                </c:pt>
                <c:pt idx="5">
                  <c:v>1</c:v>
                </c:pt>
              </c:numCache>
            </c:numRef>
          </c:val>
          <c:extLst>
            <c:ext xmlns:c16="http://schemas.microsoft.com/office/drawing/2014/chart" uri="{C3380CC4-5D6E-409C-BE32-E72D297353CC}">
              <c16:uniqueId val="{00000000-213B-4449-8311-39E80483B22E}"/>
            </c:ext>
          </c:extLst>
        </c:ser>
        <c:ser>
          <c:idx val="1"/>
          <c:order val="1"/>
          <c:tx>
            <c:strRef>
              <c:f>Tabelle1!$C$1</c:f>
              <c:strCache>
                <c:ptCount val="1"/>
                <c:pt idx="0">
                  <c:v>neutral</c:v>
                </c:pt>
              </c:strCache>
            </c:strRef>
          </c:tx>
          <c:spPr>
            <a:gradFill flip="none" rotWithShape="1">
              <a:gsLst>
                <a:gs pos="55000">
                  <a:srgbClr val="FFFF99"/>
                </a:gs>
                <a:gs pos="0">
                  <a:srgbClr val="FFCC66"/>
                </a:gs>
              </a:gsLst>
              <a:lin ang="16200000" scaled="1"/>
              <a:tileRect/>
            </a:gradFill>
          </c:spPr>
          <c:invertIfNegative val="0"/>
          <c:cat>
            <c:strRef>
              <c:f>Tabelle1!$A$2:$A$7</c:f>
              <c:strCache>
                <c:ptCount val="6"/>
                <c:pt idx="0">
                  <c:v>TVE</c:v>
                </c:pt>
                <c:pt idx="1">
                  <c:v>SRF </c:v>
                </c:pt>
                <c:pt idx="2">
                  <c:v>Rai</c:v>
                </c:pt>
                <c:pt idx="3">
                  <c:v>ZDF</c:v>
                </c:pt>
                <c:pt idx="4">
                  <c:v>BBC</c:v>
                </c:pt>
                <c:pt idx="5">
                  <c:v>CBS </c:v>
                </c:pt>
              </c:strCache>
            </c:strRef>
          </c:cat>
          <c:val>
            <c:numRef>
              <c:f>Tabelle1!$C$2:$C$7</c:f>
              <c:numCache>
                <c:formatCode>0</c:formatCode>
                <c:ptCount val="6"/>
                <c:pt idx="0">
                  <c:v>14</c:v>
                </c:pt>
                <c:pt idx="1">
                  <c:v>5</c:v>
                </c:pt>
                <c:pt idx="2">
                  <c:v>8</c:v>
                </c:pt>
                <c:pt idx="3">
                  <c:v>9</c:v>
                </c:pt>
                <c:pt idx="4">
                  <c:v>2</c:v>
                </c:pt>
                <c:pt idx="5">
                  <c:v>2</c:v>
                </c:pt>
              </c:numCache>
            </c:numRef>
          </c:val>
          <c:extLst>
            <c:ext xmlns:c16="http://schemas.microsoft.com/office/drawing/2014/chart" uri="{C3380CC4-5D6E-409C-BE32-E72D297353CC}">
              <c16:uniqueId val="{00000001-213B-4449-8311-39E80483B22E}"/>
            </c:ext>
          </c:extLst>
        </c:ser>
        <c:ser>
          <c:idx val="2"/>
          <c:order val="2"/>
          <c:tx>
            <c:strRef>
              <c:f>Tabelle1!$D$1</c:f>
              <c:strCache>
                <c:ptCount val="1"/>
                <c:pt idx="0">
                  <c:v>positiv</c:v>
                </c:pt>
              </c:strCache>
            </c:strRef>
          </c:tx>
          <c:spPr>
            <a:gradFill flip="none" rotWithShape="1">
              <a:gsLst>
                <a:gs pos="55000">
                  <a:srgbClr val="92D050"/>
                </a:gs>
                <a:gs pos="0">
                  <a:srgbClr val="009900"/>
                </a:gs>
              </a:gsLst>
              <a:lin ang="16200000" scaled="1"/>
              <a:tileRect/>
            </a:gradFill>
          </c:spPr>
          <c:invertIfNegative val="0"/>
          <c:cat>
            <c:strRef>
              <c:f>Tabelle1!$A$2:$A$7</c:f>
              <c:strCache>
                <c:ptCount val="6"/>
                <c:pt idx="0">
                  <c:v>TVE</c:v>
                </c:pt>
                <c:pt idx="1">
                  <c:v>SRF </c:v>
                </c:pt>
                <c:pt idx="2">
                  <c:v>Rai</c:v>
                </c:pt>
                <c:pt idx="3">
                  <c:v>ZDF</c:v>
                </c:pt>
                <c:pt idx="4">
                  <c:v>BBC</c:v>
                </c:pt>
                <c:pt idx="5">
                  <c:v>CBS </c:v>
                </c:pt>
              </c:strCache>
            </c:strRef>
          </c:cat>
          <c:val>
            <c:numRef>
              <c:f>Tabelle1!$D$2:$D$7</c:f>
              <c:numCache>
                <c:formatCode>0</c:formatCode>
                <c:ptCount val="6"/>
                <c:pt idx="0">
                  <c:v>21</c:v>
                </c:pt>
                <c:pt idx="1">
                  <c:v>5</c:v>
                </c:pt>
                <c:pt idx="2">
                  <c:v>3</c:v>
                </c:pt>
                <c:pt idx="3">
                  <c:v>1</c:v>
                </c:pt>
                <c:pt idx="4">
                  <c:v>3</c:v>
                </c:pt>
                <c:pt idx="5">
                  <c:v>2</c:v>
                </c:pt>
              </c:numCache>
            </c:numRef>
          </c:val>
          <c:extLst>
            <c:ext xmlns:c16="http://schemas.microsoft.com/office/drawing/2014/chart" uri="{C3380CC4-5D6E-409C-BE32-E72D297353CC}">
              <c16:uniqueId val="{00000002-213B-4449-8311-39E80483B22E}"/>
            </c:ext>
          </c:extLst>
        </c:ser>
        <c:dLbls>
          <c:showLegendKey val="0"/>
          <c:showVal val="0"/>
          <c:showCatName val="0"/>
          <c:showSerName val="0"/>
          <c:showPercent val="0"/>
          <c:showBubbleSize val="0"/>
        </c:dLbls>
        <c:gapWidth val="56"/>
        <c:overlap val="100"/>
        <c:axId val="180590848"/>
        <c:axId val="145817600"/>
      </c:barChart>
      <c:catAx>
        <c:axId val="180590848"/>
        <c:scaling>
          <c:orientation val="maxMin"/>
        </c:scaling>
        <c:delete val="1"/>
        <c:axPos val="l"/>
        <c:numFmt formatCode="General" sourceLinked="0"/>
        <c:majorTickMark val="none"/>
        <c:minorTickMark val="none"/>
        <c:tickLblPos val="nextTo"/>
        <c:crossAx val="145817600"/>
        <c:crosses val="autoZero"/>
        <c:auto val="1"/>
        <c:lblAlgn val="ctr"/>
        <c:lblOffset val="100"/>
        <c:noMultiLvlLbl val="0"/>
      </c:catAx>
      <c:valAx>
        <c:axId val="145817600"/>
        <c:scaling>
          <c:orientation val="minMax"/>
          <c:max val="60"/>
          <c:min val="0"/>
        </c:scaling>
        <c:delete val="0"/>
        <c:axPos val="b"/>
        <c:majorGridlines/>
        <c:numFmt formatCode="0" sourceLinked="1"/>
        <c:majorTickMark val="out"/>
        <c:minorTickMark val="none"/>
        <c:tickLblPos val="nextTo"/>
        <c:txPr>
          <a:bodyPr/>
          <a:lstStyle/>
          <a:p>
            <a:pPr>
              <a:defRPr sz="800" b="1">
                <a:latin typeface="Trebuchet MS" pitchFamily="34" charset="0"/>
              </a:defRPr>
            </a:pPr>
            <a:endParaRPr lang="de-DE"/>
          </a:p>
        </c:txPr>
        <c:crossAx val="180590848"/>
        <c:crosses val="max"/>
        <c:crossBetween val="between"/>
        <c:majorUnit val="20"/>
      </c:valAx>
      <c:spPr>
        <a:gradFill>
          <a:gsLst>
            <a:gs pos="0">
              <a:prstClr val="white">
                <a:lumMod val="85000"/>
              </a:prstClr>
            </a:gs>
            <a:gs pos="50000">
              <a:srgbClr val="EEECE1"/>
            </a:gs>
            <a:gs pos="100000">
              <a:schemeClr val="accent6">
                <a:lumMod val="20000"/>
                <a:lumOff val="80000"/>
              </a:schemeClr>
            </a:gs>
          </a:gsLst>
          <a:lin ang="0" scaled="0"/>
        </a:gradFill>
      </c:spPr>
    </c:plotArea>
    <c:plotVisOnly val="1"/>
    <c:dispBlanksAs val="gap"/>
    <c:showDLblsOverMax val="0"/>
  </c:chart>
  <c:txPr>
    <a:bodyPr/>
    <a:lstStyle/>
    <a:p>
      <a:pPr>
        <a:defRPr sz="1800"/>
      </a:pPr>
      <a:endParaRPr lang="de-D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Visibility of national</a:t>
            </a:r>
            <a:r>
              <a:rPr lang="en-US" baseline="0" dirty="0"/>
              <a:t> leaders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bar"/>
        <c:grouping val="stacked"/>
        <c:varyColors val="0"/>
        <c:ser>
          <c:idx val="0"/>
          <c:order val="0"/>
          <c:tx>
            <c:v>Negative</c:v>
          </c:tx>
          <c:spPr>
            <a:solidFill>
              <a:srgbClr val="C00000"/>
            </a:solidFill>
            <a:ln>
              <a:noFill/>
            </a:ln>
            <a:effectLst/>
          </c:spPr>
          <c:invertIfNegative val="0"/>
          <c:cat>
            <c:strRef>
              <c:f>'National leaders'!$A$2:$A$11</c:f>
              <c:strCache>
                <c:ptCount val="10"/>
                <c:pt idx="0">
                  <c:v>Shinzo Abe</c:v>
                </c:pt>
                <c:pt idx="1">
                  <c:v>Pope Francis I</c:v>
                </c:pt>
                <c:pt idx="2">
                  <c:v>Angela Merkel</c:v>
                </c:pt>
                <c:pt idx="3">
                  <c:v>Emmanuel Macron</c:v>
                </c:pt>
                <c:pt idx="4">
                  <c:v>Jinping Xi</c:v>
                </c:pt>
                <c:pt idx="5">
                  <c:v>Vladimir Putin</c:v>
                </c:pt>
                <c:pt idx="6">
                  <c:v>Boris Johnson</c:v>
                </c:pt>
                <c:pt idx="7">
                  <c:v>Jair Bolsonaro</c:v>
                </c:pt>
                <c:pt idx="8">
                  <c:v>Giuseppe Conte</c:v>
                </c:pt>
                <c:pt idx="9">
                  <c:v>Donald Trump</c:v>
                </c:pt>
              </c:strCache>
            </c:strRef>
          </c:cat>
          <c:val>
            <c:numRef>
              <c:f>'National leaders'!$B$2:$B$11</c:f>
              <c:numCache>
                <c:formatCode>General</c:formatCode>
                <c:ptCount val="10"/>
                <c:pt idx="0">
                  <c:v>0</c:v>
                </c:pt>
                <c:pt idx="1">
                  <c:v>0</c:v>
                </c:pt>
                <c:pt idx="2">
                  <c:v>0</c:v>
                </c:pt>
                <c:pt idx="3">
                  <c:v>1</c:v>
                </c:pt>
                <c:pt idx="4">
                  <c:v>1</c:v>
                </c:pt>
                <c:pt idx="5">
                  <c:v>6</c:v>
                </c:pt>
                <c:pt idx="6">
                  <c:v>11</c:v>
                </c:pt>
                <c:pt idx="7">
                  <c:v>21</c:v>
                </c:pt>
                <c:pt idx="8">
                  <c:v>0</c:v>
                </c:pt>
                <c:pt idx="9">
                  <c:v>33</c:v>
                </c:pt>
              </c:numCache>
            </c:numRef>
          </c:val>
          <c:extLst>
            <c:ext xmlns:c16="http://schemas.microsoft.com/office/drawing/2014/chart" uri="{C3380CC4-5D6E-409C-BE32-E72D297353CC}">
              <c16:uniqueId val="{00000000-9C0D-4BEF-B322-9BEFC2E69AE8}"/>
            </c:ext>
          </c:extLst>
        </c:ser>
        <c:ser>
          <c:idx val="1"/>
          <c:order val="1"/>
          <c:tx>
            <c:v>No clear tone</c:v>
          </c:tx>
          <c:spPr>
            <a:solidFill>
              <a:srgbClr val="FFCC00"/>
            </a:solidFill>
            <a:ln>
              <a:noFill/>
            </a:ln>
            <a:effectLst/>
          </c:spPr>
          <c:invertIfNegative val="0"/>
          <c:cat>
            <c:strRef>
              <c:f>'National leaders'!$A$2:$A$11</c:f>
              <c:strCache>
                <c:ptCount val="10"/>
                <c:pt idx="0">
                  <c:v>Shinzo Abe</c:v>
                </c:pt>
                <c:pt idx="1">
                  <c:v>Pope Francis I</c:v>
                </c:pt>
                <c:pt idx="2">
                  <c:v>Angela Merkel</c:v>
                </c:pt>
                <c:pt idx="3">
                  <c:v>Emmanuel Macron</c:v>
                </c:pt>
                <c:pt idx="4">
                  <c:v>Jinping Xi</c:v>
                </c:pt>
                <c:pt idx="5">
                  <c:v>Vladimir Putin</c:v>
                </c:pt>
                <c:pt idx="6">
                  <c:v>Boris Johnson</c:v>
                </c:pt>
                <c:pt idx="7">
                  <c:v>Jair Bolsonaro</c:v>
                </c:pt>
                <c:pt idx="8">
                  <c:v>Giuseppe Conte</c:v>
                </c:pt>
                <c:pt idx="9">
                  <c:v>Donald Trump</c:v>
                </c:pt>
              </c:strCache>
            </c:strRef>
          </c:cat>
          <c:val>
            <c:numRef>
              <c:f>'National leaders'!$C$2:$C$11</c:f>
              <c:numCache>
                <c:formatCode>General</c:formatCode>
                <c:ptCount val="10"/>
                <c:pt idx="0">
                  <c:v>3</c:v>
                </c:pt>
                <c:pt idx="1">
                  <c:v>7</c:v>
                </c:pt>
                <c:pt idx="2">
                  <c:v>10</c:v>
                </c:pt>
                <c:pt idx="3">
                  <c:v>12</c:v>
                </c:pt>
                <c:pt idx="4">
                  <c:v>16</c:v>
                </c:pt>
                <c:pt idx="5">
                  <c:v>12</c:v>
                </c:pt>
                <c:pt idx="6">
                  <c:v>9</c:v>
                </c:pt>
                <c:pt idx="7">
                  <c:v>3</c:v>
                </c:pt>
                <c:pt idx="8">
                  <c:v>24</c:v>
                </c:pt>
                <c:pt idx="9">
                  <c:v>55</c:v>
                </c:pt>
              </c:numCache>
            </c:numRef>
          </c:val>
          <c:extLst>
            <c:ext xmlns:c16="http://schemas.microsoft.com/office/drawing/2014/chart" uri="{C3380CC4-5D6E-409C-BE32-E72D297353CC}">
              <c16:uniqueId val="{00000001-9C0D-4BEF-B322-9BEFC2E69AE8}"/>
            </c:ext>
          </c:extLst>
        </c:ser>
        <c:ser>
          <c:idx val="2"/>
          <c:order val="2"/>
          <c:tx>
            <c:v>Positive</c:v>
          </c:tx>
          <c:spPr>
            <a:solidFill>
              <a:srgbClr val="008000"/>
            </a:solidFill>
            <a:ln>
              <a:noFill/>
            </a:ln>
            <a:effectLst/>
          </c:spPr>
          <c:invertIfNegative val="0"/>
          <c:cat>
            <c:strRef>
              <c:f>'National leaders'!$A$2:$A$11</c:f>
              <c:strCache>
                <c:ptCount val="10"/>
                <c:pt idx="0">
                  <c:v>Shinzo Abe</c:v>
                </c:pt>
                <c:pt idx="1">
                  <c:v>Pope Francis I</c:v>
                </c:pt>
                <c:pt idx="2">
                  <c:v>Angela Merkel</c:v>
                </c:pt>
                <c:pt idx="3">
                  <c:v>Emmanuel Macron</c:v>
                </c:pt>
                <c:pt idx="4">
                  <c:v>Jinping Xi</c:v>
                </c:pt>
                <c:pt idx="5">
                  <c:v>Vladimir Putin</c:v>
                </c:pt>
                <c:pt idx="6">
                  <c:v>Boris Johnson</c:v>
                </c:pt>
                <c:pt idx="7">
                  <c:v>Jair Bolsonaro</c:v>
                </c:pt>
                <c:pt idx="8">
                  <c:v>Giuseppe Conte</c:v>
                </c:pt>
                <c:pt idx="9">
                  <c:v>Donald Trump</c:v>
                </c:pt>
              </c:strCache>
            </c:strRef>
          </c:cat>
          <c:val>
            <c:numRef>
              <c:f>'National leaders'!$D$2:$D$11</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2-9C0D-4BEF-B322-9BEFC2E69AE8}"/>
            </c:ext>
          </c:extLst>
        </c:ser>
        <c:dLbls>
          <c:showLegendKey val="0"/>
          <c:showVal val="0"/>
          <c:showCatName val="0"/>
          <c:showSerName val="0"/>
          <c:showPercent val="0"/>
          <c:showBubbleSize val="0"/>
        </c:dLbls>
        <c:gapWidth val="49"/>
        <c:overlap val="100"/>
        <c:axId val="136200192"/>
        <c:axId val="136201728"/>
      </c:barChart>
      <c:catAx>
        <c:axId val="136200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6201728"/>
        <c:crosses val="autoZero"/>
        <c:auto val="1"/>
        <c:lblAlgn val="ctr"/>
        <c:lblOffset val="100"/>
        <c:tickLblSkip val="1"/>
        <c:noMultiLvlLbl val="0"/>
      </c:catAx>
      <c:valAx>
        <c:axId val="1362017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620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490198407073543E-2"/>
          <c:y val="0.1639411626848685"/>
          <c:w val="0.57240048040639158"/>
          <c:h val="0.69424628302745406"/>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000">
          <a:latin typeface="Trebuchet MS" panose="020B0603020202020204" pitchFamily="34" charset="0"/>
        </a:defRPr>
      </a:pPr>
      <a:endParaRPr lang="de-DE"/>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Visibility of countries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bar"/>
        <c:grouping val="stacked"/>
        <c:varyColors val="0"/>
        <c:ser>
          <c:idx val="0"/>
          <c:order val="0"/>
          <c:tx>
            <c:v>Number of reports</c:v>
          </c:tx>
          <c:spPr>
            <a:solidFill>
              <a:schemeClr val="tx2"/>
            </a:solidFill>
            <a:ln>
              <a:noFill/>
            </a:ln>
            <a:effectLst/>
          </c:spPr>
          <c:invertIfNegative val="0"/>
          <c:cat>
            <c:strRef>
              <c:f>Countries!$B$2:$B$11</c:f>
              <c:strCache>
                <c:ptCount val="10"/>
                <c:pt idx="0">
                  <c:v>Brazil</c:v>
                </c:pt>
                <c:pt idx="1">
                  <c:v>Russia</c:v>
                </c:pt>
                <c:pt idx="2">
                  <c:v>UK</c:v>
                </c:pt>
                <c:pt idx="3">
                  <c:v>France</c:v>
                </c:pt>
                <c:pt idx="4">
                  <c:v>Spain</c:v>
                </c:pt>
                <c:pt idx="5">
                  <c:v>Syria</c:v>
                </c:pt>
                <c:pt idx="6">
                  <c:v>Israel</c:v>
                </c:pt>
                <c:pt idx="7">
                  <c:v>US</c:v>
                </c:pt>
                <c:pt idx="8">
                  <c:v>China</c:v>
                </c:pt>
                <c:pt idx="9">
                  <c:v>Italy</c:v>
                </c:pt>
              </c:strCache>
            </c:strRef>
          </c:cat>
          <c:val>
            <c:numRef>
              <c:f>Countries!$C$2:$C$11</c:f>
              <c:numCache>
                <c:formatCode>General</c:formatCode>
                <c:ptCount val="10"/>
                <c:pt idx="0">
                  <c:v>258</c:v>
                </c:pt>
                <c:pt idx="1">
                  <c:v>272</c:v>
                </c:pt>
                <c:pt idx="2">
                  <c:v>341</c:v>
                </c:pt>
                <c:pt idx="3">
                  <c:v>367</c:v>
                </c:pt>
                <c:pt idx="4">
                  <c:v>495</c:v>
                </c:pt>
                <c:pt idx="5">
                  <c:v>516</c:v>
                </c:pt>
                <c:pt idx="6">
                  <c:v>521</c:v>
                </c:pt>
                <c:pt idx="7">
                  <c:v>1212</c:v>
                </c:pt>
                <c:pt idx="8">
                  <c:v>1629</c:v>
                </c:pt>
                <c:pt idx="9">
                  <c:v>1643</c:v>
                </c:pt>
              </c:numCache>
            </c:numRef>
          </c:val>
          <c:extLst>
            <c:ext xmlns:c16="http://schemas.microsoft.com/office/drawing/2014/chart" uri="{C3380CC4-5D6E-409C-BE32-E72D297353CC}">
              <c16:uniqueId val="{00000000-6E58-4D34-9D6F-9D4B29963226}"/>
            </c:ext>
          </c:extLst>
        </c:ser>
        <c:dLbls>
          <c:showLegendKey val="0"/>
          <c:showVal val="0"/>
          <c:showCatName val="0"/>
          <c:showSerName val="0"/>
          <c:showPercent val="0"/>
          <c:showBubbleSize val="0"/>
        </c:dLbls>
        <c:gapWidth val="49"/>
        <c:overlap val="100"/>
        <c:axId val="135932544"/>
        <c:axId val="135963008"/>
      </c:barChart>
      <c:catAx>
        <c:axId val="135932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5963008"/>
        <c:crosses val="autoZero"/>
        <c:auto val="1"/>
        <c:lblAlgn val="ctr"/>
        <c:lblOffset val="100"/>
        <c:tickLblSkip val="1"/>
        <c:noMultiLvlLbl val="0"/>
      </c:catAx>
      <c:valAx>
        <c:axId val="135963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5932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err="1"/>
              <a:t>Tono</a:t>
            </a:r>
            <a:r>
              <a:rPr lang="en-US" baseline="0" dirty="0"/>
              <a:t> de </a:t>
            </a:r>
            <a:r>
              <a:rPr lang="en-US" dirty="0"/>
              <a:t>Donald Trump en Fox News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de-DE"/>
        </a:p>
      </c:txPr>
    </c:title>
    <c:autoTitleDeleted val="0"/>
    <c:plotArea>
      <c:layout/>
      <c:barChart>
        <c:barDir val="col"/>
        <c:grouping val="stacked"/>
        <c:varyColors val="0"/>
        <c:ser>
          <c:idx val="0"/>
          <c:order val="0"/>
          <c:spPr>
            <a:solidFill>
              <a:schemeClr val="accent1"/>
            </a:solidFill>
            <a:ln>
              <a:noFill/>
            </a:ln>
            <a:effectLst/>
          </c:spPr>
          <c:invertIfNegative val="0"/>
          <c:dPt>
            <c:idx val="0"/>
            <c:invertIfNegative val="0"/>
            <c:bubble3D val="0"/>
            <c:spPr>
              <a:solidFill>
                <a:srgbClr val="008000"/>
              </a:solidFill>
              <a:ln>
                <a:noFill/>
              </a:ln>
              <a:effectLst/>
            </c:spPr>
            <c:extLst>
              <c:ext xmlns:c16="http://schemas.microsoft.com/office/drawing/2014/chart" uri="{C3380CC4-5D6E-409C-BE32-E72D297353CC}">
                <c16:uniqueId val="{00000001-1B2E-407A-8D86-A26CC7398655}"/>
              </c:ext>
            </c:extLst>
          </c:dPt>
          <c:dPt>
            <c:idx val="1"/>
            <c:invertIfNegative val="0"/>
            <c:bubble3D val="0"/>
            <c:spPr>
              <a:solidFill>
                <a:srgbClr val="C00000"/>
              </a:solidFill>
              <a:ln>
                <a:noFill/>
              </a:ln>
              <a:effectLst/>
            </c:spPr>
            <c:extLst>
              <c:ext xmlns:c16="http://schemas.microsoft.com/office/drawing/2014/chart" uri="{C3380CC4-5D6E-409C-BE32-E72D297353CC}">
                <c16:uniqueId val="{00000003-1B2E-407A-8D86-A26CC7398655}"/>
              </c:ext>
            </c:extLst>
          </c:dPt>
          <c:dPt>
            <c:idx val="2"/>
            <c:invertIfNegative val="0"/>
            <c:bubble3D val="0"/>
            <c:spPr>
              <a:solidFill>
                <a:srgbClr val="C00000"/>
              </a:solidFill>
              <a:ln>
                <a:noFill/>
              </a:ln>
              <a:effectLst/>
            </c:spPr>
            <c:extLst>
              <c:ext xmlns:c16="http://schemas.microsoft.com/office/drawing/2014/chart" uri="{C3380CC4-5D6E-409C-BE32-E72D297353CC}">
                <c16:uniqueId val="{00000005-1B2E-407A-8D86-A26CC7398655}"/>
              </c:ext>
            </c:extLst>
          </c:dPt>
          <c:dPt>
            <c:idx val="3"/>
            <c:invertIfNegative val="0"/>
            <c:bubble3D val="0"/>
            <c:spPr>
              <a:solidFill>
                <a:srgbClr val="C00000"/>
              </a:solidFill>
              <a:ln>
                <a:noFill/>
              </a:ln>
              <a:effectLst/>
            </c:spPr>
            <c:extLst>
              <c:ext xmlns:c16="http://schemas.microsoft.com/office/drawing/2014/chart" uri="{C3380CC4-5D6E-409C-BE32-E72D297353CC}">
                <c16:uniqueId val="{00000007-1B2E-407A-8D86-A26CC7398655}"/>
              </c:ext>
            </c:extLst>
          </c:dPt>
          <c:dPt>
            <c:idx val="4"/>
            <c:invertIfNegative val="0"/>
            <c:bubble3D val="0"/>
            <c:spPr>
              <a:solidFill>
                <a:srgbClr val="C00000"/>
              </a:solidFill>
              <a:ln>
                <a:noFill/>
              </a:ln>
              <a:effectLst/>
            </c:spPr>
            <c:extLst>
              <c:ext xmlns:c16="http://schemas.microsoft.com/office/drawing/2014/chart" uri="{C3380CC4-5D6E-409C-BE32-E72D297353CC}">
                <c16:uniqueId val="{00000009-1B2E-407A-8D86-A26CC7398655}"/>
              </c:ext>
            </c:extLst>
          </c:dPt>
          <c:dPt>
            <c:idx val="6"/>
            <c:invertIfNegative val="0"/>
            <c:bubble3D val="0"/>
            <c:spPr>
              <a:solidFill>
                <a:srgbClr val="C00000"/>
              </a:solidFill>
              <a:ln>
                <a:noFill/>
              </a:ln>
              <a:effectLst/>
            </c:spPr>
            <c:extLst>
              <c:ext xmlns:c16="http://schemas.microsoft.com/office/drawing/2014/chart" uri="{C3380CC4-5D6E-409C-BE32-E72D297353CC}">
                <c16:uniqueId val="{0000000B-1B2E-407A-8D86-A26CC7398655}"/>
              </c:ext>
            </c:extLst>
          </c:dPt>
          <c:dPt>
            <c:idx val="7"/>
            <c:invertIfNegative val="0"/>
            <c:bubble3D val="0"/>
            <c:spPr>
              <a:solidFill>
                <a:srgbClr val="008000"/>
              </a:solidFill>
              <a:ln>
                <a:noFill/>
              </a:ln>
              <a:effectLst/>
            </c:spPr>
            <c:extLst>
              <c:ext xmlns:c16="http://schemas.microsoft.com/office/drawing/2014/chart" uri="{C3380CC4-5D6E-409C-BE32-E72D297353CC}">
                <c16:uniqueId val="{0000000D-1B2E-407A-8D86-A26CC7398655}"/>
              </c:ext>
            </c:extLst>
          </c:dPt>
          <c:dPt>
            <c:idx val="8"/>
            <c:invertIfNegative val="0"/>
            <c:bubble3D val="0"/>
            <c:spPr>
              <a:solidFill>
                <a:srgbClr val="008000"/>
              </a:solidFill>
              <a:ln>
                <a:noFill/>
              </a:ln>
              <a:effectLst/>
            </c:spPr>
            <c:extLst>
              <c:ext xmlns:c16="http://schemas.microsoft.com/office/drawing/2014/chart" uri="{C3380CC4-5D6E-409C-BE32-E72D297353CC}">
                <c16:uniqueId val="{0000000F-1B2E-407A-8D86-A26CC7398655}"/>
              </c:ext>
            </c:extLst>
          </c:dPt>
          <c:dPt>
            <c:idx val="9"/>
            <c:invertIfNegative val="0"/>
            <c:bubble3D val="0"/>
            <c:spPr>
              <a:solidFill>
                <a:srgbClr val="008000"/>
              </a:solidFill>
              <a:ln>
                <a:noFill/>
              </a:ln>
              <a:effectLst/>
            </c:spPr>
            <c:extLst>
              <c:ext xmlns:c16="http://schemas.microsoft.com/office/drawing/2014/chart" uri="{C3380CC4-5D6E-409C-BE32-E72D297353CC}">
                <c16:uniqueId val="{00000011-1B2E-407A-8D86-A26CC7398655}"/>
              </c:ext>
            </c:extLst>
          </c:dPt>
          <c:dPt>
            <c:idx val="10"/>
            <c:invertIfNegative val="0"/>
            <c:bubble3D val="0"/>
            <c:spPr>
              <a:solidFill>
                <a:srgbClr val="C00000"/>
              </a:solidFill>
              <a:ln>
                <a:noFill/>
              </a:ln>
              <a:effectLst/>
            </c:spPr>
            <c:extLst>
              <c:ext xmlns:c16="http://schemas.microsoft.com/office/drawing/2014/chart" uri="{C3380CC4-5D6E-409C-BE32-E72D297353CC}">
                <c16:uniqueId val="{00000013-1B2E-407A-8D86-A26CC7398655}"/>
              </c:ext>
            </c:extLst>
          </c:dPt>
          <c:cat>
            <c:strRef>
              <c:f>Sheet6!$I$1:$I$11</c:f>
              <c:strCache>
                <c:ptCount val="11"/>
                <c:pt idx="0">
                  <c:v>2015</c:v>
                </c:pt>
                <c:pt idx="1">
                  <c:v>2016</c:v>
                </c:pt>
                <c:pt idx="2">
                  <c:v>2017</c:v>
                </c:pt>
                <c:pt idx="3">
                  <c:v>2018</c:v>
                </c:pt>
                <c:pt idx="4">
                  <c:v>2019</c:v>
                </c:pt>
                <c:pt idx="6">
                  <c:v>Jan</c:v>
                </c:pt>
                <c:pt idx="7">
                  <c:v>Feb</c:v>
                </c:pt>
                <c:pt idx="8">
                  <c:v>Mar</c:v>
                </c:pt>
                <c:pt idx="9">
                  <c:v>Apr</c:v>
                </c:pt>
                <c:pt idx="10">
                  <c:v>May</c:v>
                </c:pt>
              </c:strCache>
            </c:strRef>
          </c:cat>
          <c:val>
            <c:numRef>
              <c:f>Sheet6!$L$1:$L$11</c:f>
              <c:numCache>
                <c:formatCode>General</c:formatCode>
                <c:ptCount val="11"/>
                <c:pt idx="0">
                  <c:v>0.1545</c:v>
                </c:pt>
                <c:pt idx="1">
                  <c:v>-0.1421</c:v>
                </c:pt>
                <c:pt idx="2">
                  <c:v>-3.32E-2</c:v>
                </c:pt>
                <c:pt idx="3">
                  <c:v>-2.3599999999999999E-2</c:v>
                </c:pt>
                <c:pt idx="4">
                  <c:v>-0.14330000000000001</c:v>
                </c:pt>
                <c:pt idx="5">
                  <c:v>0</c:v>
                </c:pt>
                <c:pt idx="6">
                  <c:v>-0.20079999999999998</c:v>
                </c:pt>
                <c:pt idx="7">
                  <c:v>8.8200000000000001E-2</c:v>
                </c:pt>
                <c:pt idx="8">
                  <c:v>9.8699999999999996E-2</c:v>
                </c:pt>
                <c:pt idx="9">
                  <c:v>1.41E-2</c:v>
                </c:pt>
                <c:pt idx="10">
                  <c:v>-0.15789999999999998</c:v>
                </c:pt>
              </c:numCache>
            </c:numRef>
          </c:val>
          <c:extLst>
            <c:ext xmlns:c16="http://schemas.microsoft.com/office/drawing/2014/chart" uri="{C3380CC4-5D6E-409C-BE32-E72D297353CC}">
              <c16:uniqueId val="{00000014-1B2E-407A-8D86-A26CC7398655}"/>
            </c:ext>
          </c:extLst>
        </c:ser>
        <c:dLbls>
          <c:showLegendKey val="0"/>
          <c:showVal val="0"/>
          <c:showCatName val="0"/>
          <c:showSerName val="0"/>
          <c:showPercent val="0"/>
          <c:showBubbleSize val="0"/>
        </c:dLbls>
        <c:gapWidth val="49"/>
        <c:overlap val="100"/>
        <c:axId val="137037312"/>
        <c:axId val="137038848"/>
      </c:barChart>
      <c:catAx>
        <c:axId val="137037312"/>
        <c:scaling>
          <c:orientation val="minMax"/>
        </c:scaling>
        <c:delete val="0"/>
        <c:axPos val="b"/>
        <c:numFmt formatCode="General" sourceLinked="1"/>
        <c:majorTickMark val="none"/>
        <c:minorTickMark val="none"/>
        <c:tickLblPos val="low"/>
        <c:spPr>
          <a:noFill/>
          <a:ln w="9525" cap="flat" cmpd="sng" algn="ctr">
            <a:solidFill>
              <a:schemeClr val="bg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de-DE"/>
          </a:p>
        </c:txPr>
        <c:crossAx val="137038848"/>
        <c:crosses val="autoZero"/>
        <c:auto val="1"/>
        <c:lblAlgn val="ctr"/>
        <c:lblOffset val="100"/>
        <c:noMultiLvlLbl val="0"/>
      </c:catAx>
      <c:valAx>
        <c:axId val="137038848"/>
        <c:scaling>
          <c:orientation val="minMax"/>
        </c:scaling>
        <c:delete val="0"/>
        <c:axPos val="l"/>
        <c:majorGridlines>
          <c:spPr>
            <a:ln w="9525" cap="flat" cmpd="sng" algn="ctr">
              <a:solidFill>
                <a:schemeClr val="bg1">
                  <a:lumMod val="75000"/>
                  <a:lumOff val="2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de-DE"/>
          </a:p>
        </c:txPr>
        <c:crossAx val="137037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de-D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490198407073543E-2"/>
          <c:y val="0.1639411626848685"/>
          <c:w val="0.57240048040639158"/>
          <c:h val="0.69424628302745406"/>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000">
          <a:latin typeface="Trebuchet MS" panose="020B0603020202020204" pitchFamily="34" charset="0"/>
        </a:defRPr>
      </a:pPr>
      <a:endParaRPr lang="de-DE"/>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dirty="0" err="1"/>
              <a:t>Visibilidad</a:t>
            </a:r>
            <a:r>
              <a:rPr lang="en-US" sz="1000" dirty="0"/>
              <a:t> de </a:t>
            </a:r>
            <a:r>
              <a:rPr lang="en-US" sz="1000" dirty="0" err="1"/>
              <a:t>agencias</a:t>
            </a:r>
            <a:r>
              <a:rPr lang="en-US" sz="1000" dirty="0"/>
              <a:t> ONU</a:t>
            </a:r>
            <a:r>
              <a:rPr lang="en-US" sz="1000" baseline="0" dirty="0"/>
              <a:t> y </a:t>
            </a:r>
            <a:r>
              <a:rPr lang="en-US" sz="1000" baseline="0" dirty="0" err="1"/>
              <a:t>otras</a:t>
            </a:r>
            <a:r>
              <a:rPr lang="en-US" sz="1000" baseline="0" dirty="0"/>
              <a:t> NGs</a:t>
            </a:r>
          </a:p>
          <a:p>
            <a:pPr>
              <a:defRPr sz="1000"/>
            </a:pPr>
            <a:r>
              <a:rPr lang="en-US" sz="1000" baseline="0" dirty="0"/>
              <a:t>en </a:t>
            </a:r>
            <a:r>
              <a:rPr lang="en-US" sz="1000" baseline="0" dirty="0" err="1"/>
              <a:t>telediarios</a:t>
            </a:r>
            <a:r>
              <a:rPr lang="en-US" sz="1000" baseline="0" dirty="0"/>
              <a:t> </a:t>
            </a:r>
            <a:r>
              <a:rPr lang="en-US" sz="1000" baseline="0" dirty="0" err="1"/>
              <a:t>internacionales</a:t>
            </a:r>
            <a:r>
              <a:rPr lang="en-US" sz="1000" dirty="0"/>
              <a:t>,</a:t>
            </a:r>
            <a:r>
              <a:rPr lang="en-US" sz="1000" baseline="0" dirty="0"/>
              <a:t> </a:t>
            </a:r>
            <a:r>
              <a:rPr lang="en-US" sz="1000" dirty="0"/>
              <a:t>2010 - 2019</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50567657796316534"/>
          <c:y val="0.17301380281384712"/>
          <c:w val="0.4007152788620969"/>
          <c:h val="0.60039916789680181"/>
        </c:manualLayout>
      </c:layout>
      <c:barChart>
        <c:barDir val="bar"/>
        <c:grouping val="stacked"/>
        <c:varyColors val="0"/>
        <c:ser>
          <c:idx val="0"/>
          <c:order val="0"/>
          <c:tx>
            <c:v>Number of reports</c:v>
          </c:tx>
          <c:spPr>
            <a:solidFill>
              <a:srgbClr val="044E6F"/>
            </a:solidFill>
            <a:ln>
              <a:noFill/>
            </a:ln>
            <a:effectLst/>
          </c:spPr>
          <c:invertIfNegative val="0"/>
          <c:cat>
            <c:strRef>
              <c:f>Sheet2!$I$12:$I$27</c:f>
              <c:strCache>
                <c:ptCount val="16"/>
                <c:pt idx="0">
                  <c:v>UN Population Fund</c:v>
                </c:pt>
                <c:pt idx="1">
                  <c:v>MINUSMA</c:v>
                </c:pt>
                <c:pt idx="2">
                  <c:v>UN Relief and Works Agency</c:v>
                </c:pt>
                <c:pt idx="3">
                  <c:v>UN Climate Change Conferences</c:v>
                </c:pt>
                <c:pt idx="4">
                  <c:v>UN Human Rights Council</c:v>
                </c:pt>
                <c:pt idx="5">
                  <c:v>Dep. of Consumer Protection</c:v>
                </c:pt>
                <c:pt idx="6">
                  <c:v>UN General Assembly (UNGA/GA)</c:v>
                </c:pt>
                <c:pt idx="7">
                  <c:v>Greenpeace</c:v>
                </c:pt>
                <c:pt idx="8">
                  <c:v>UNICEF</c:v>
                </c:pt>
                <c:pt idx="9">
                  <c:v>WEF</c:v>
                </c:pt>
                <c:pt idx="10">
                  <c:v>UNHCR</c:v>
                </c:pt>
                <c:pt idx="11">
                  <c:v>WHO</c:v>
                </c:pt>
                <c:pt idx="12">
                  <c:v>UN Security Council</c:v>
                </c:pt>
                <c:pt idx="13">
                  <c:v>NATO</c:v>
                </c:pt>
                <c:pt idx="14">
                  <c:v>UN in general</c:v>
                </c:pt>
                <c:pt idx="15">
                  <c:v>EU in general</c:v>
                </c:pt>
              </c:strCache>
            </c:strRef>
          </c:cat>
          <c:val>
            <c:numRef>
              <c:f>Sheet2!$M$12:$M$27</c:f>
              <c:numCache>
                <c:formatCode>General</c:formatCode>
                <c:ptCount val="16"/>
                <c:pt idx="0">
                  <c:v>9</c:v>
                </c:pt>
                <c:pt idx="1">
                  <c:v>31</c:v>
                </c:pt>
                <c:pt idx="2">
                  <c:v>57</c:v>
                </c:pt>
                <c:pt idx="3">
                  <c:v>115</c:v>
                </c:pt>
                <c:pt idx="4">
                  <c:v>176</c:v>
                </c:pt>
                <c:pt idx="5">
                  <c:v>284</c:v>
                </c:pt>
                <c:pt idx="6">
                  <c:v>420</c:v>
                </c:pt>
                <c:pt idx="7">
                  <c:v>524</c:v>
                </c:pt>
                <c:pt idx="8">
                  <c:v>599</c:v>
                </c:pt>
                <c:pt idx="9">
                  <c:v>681</c:v>
                </c:pt>
                <c:pt idx="10">
                  <c:v>768</c:v>
                </c:pt>
                <c:pt idx="11">
                  <c:v>1242</c:v>
                </c:pt>
                <c:pt idx="12">
                  <c:v>2307</c:v>
                </c:pt>
                <c:pt idx="13">
                  <c:v>4651</c:v>
                </c:pt>
                <c:pt idx="14">
                  <c:v>9374</c:v>
                </c:pt>
                <c:pt idx="15">
                  <c:v>28633</c:v>
                </c:pt>
              </c:numCache>
            </c:numRef>
          </c:val>
          <c:extLst>
            <c:ext xmlns:c16="http://schemas.microsoft.com/office/drawing/2014/chart" uri="{C3380CC4-5D6E-409C-BE32-E72D297353CC}">
              <c16:uniqueId val="{00000000-1500-4834-A624-C89D7A3C3C67}"/>
            </c:ext>
          </c:extLst>
        </c:ser>
        <c:dLbls>
          <c:showLegendKey val="0"/>
          <c:showVal val="0"/>
          <c:showCatName val="0"/>
          <c:showSerName val="0"/>
          <c:showPercent val="0"/>
          <c:showBubbleSize val="0"/>
        </c:dLbls>
        <c:gapWidth val="49"/>
        <c:overlap val="100"/>
        <c:axId val="186886016"/>
        <c:axId val="186887552"/>
      </c:barChart>
      <c:catAx>
        <c:axId val="186886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e-DE"/>
          </a:p>
        </c:txPr>
        <c:crossAx val="186887552"/>
        <c:crosses val="autoZero"/>
        <c:auto val="1"/>
        <c:lblAlgn val="ctr"/>
        <c:lblOffset val="100"/>
        <c:tickLblSkip val="1"/>
        <c:noMultiLvlLbl val="0"/>
      </c:catAx>
      <c:valAx>
        <c:axId val="186887552"/>
        <c:scaling>
          <c:orientation val="minMax"/>
          <c:max val="30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86886016"/>
        <c:crosses val="autoZero"/>
        <c:crossBetween val="between"/>
        <c:majorUnit val="1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dirty="0" err="1"/>
              <a:t>Temas</a:t>
            </a:r>
            <a:r>
              <a:rPr lang="en-US" sz="1000" dirty="0"/>
              <a:t> de</a:t>
            </a:r>
            <a:r>
              <a:rPr lang="en-US" sz="1000" baseline="0" dirty="0"/>
              <a:t> la </a:t>
            </a:r>
            <a:r>
              <a:rPr lang="en-US" sz="1000" baseline="0" dirty="0" err="1"/>
              <a:t>Organización</a:t>
            </a:r>
            <a:r>
              <a:rPr lang="en-US" sz="1000" baseline="0" dirty="0"/>
              <a:t> Mundial de la </a:t>
            </a:r>
            <a:r>
              <a:rPr lang="en-US" sz="1000" baseline="0" dirty="0" err="1"/>
              <a:t>Salud</a:t>
            </a:r>
            <a:r>
              <a:rPr lang="en-US" sz="1000" baseline="0" dirty="0"/>
              <a:t> </a:t>
            </a:r>
          </a:p>
          <a:p>
            <a:pPr>
              <a:defRPr sz="1000"/>
            </a:pPr>
            <a:r>
              <a:rPr lang="en-US" sz="1000" baseline="0" dirty="0"/>
              <a:t>en </a:t>
            </a:r>
            <a:r>
              <a:rPr lang="en-US" sz="1000" baseline="0" dirty="0" err="1"/>
              <a:t>telediarios</a:t>
            </a:r>
            <a:r>
              <a:rPr lang="en-US" sz="1000" baseline="0" dirty="0"/>
              <a:t> </a:t>
            </a:r>
            <a:r>
              <a:rPr lang="en-US" sz="1000" baseline="0" dirty="0" err="1"/>
              <a:t>internacionales</a:t>
            </a:r>
            <a:r>
              <a:rPr lang="en-US" sz="1000" dirty="0"/>
              <a:t>, </a:t>
            </a:r>
            <a:r>
              <a:rPr lang="en-US" sz="1000" dirty="0" err="1"/>
              <a:t>ene</a:t>
            </a:r>
            <a:r>
              <a:rPr lang="en-US" sz="1000" baseline="0" dirty="0"/>
              <a:t> - may 2020</a:t>
            </a:r>
            <a:endParaRPr lang="en-US" sz="1000" dirty="0"/>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bar"/>
        <c:grouping val="stacked"/>
        <c:varyColors val="0"/>
        <c:ser>
          <c:idx val="0"/>
          <c:order val="0"/>
          <c:tx>
            <c:v>Negative</c:v>
          </c:tx>
          <c:spPr>
            <a:solidFill>
              <a:srgbClr val="C00000"/>
            </a:solidFill>
            <a:ln>
              <a:noFill/>
            </a:ln>
            <a:effectLst/>
          </c:spPr>
          <c:invertIfNegative val="0"/>
          <c:cat>
            <c:strRef>
              <c:f>Sheet3!$A$38:$A$47</c:f>
              <c:strCache>
                <c:ptCount val="10"/>
                <c:pt idx="0">
                  <c:v>Relationship to political protagonists</c:v>
                </c:pt>
                <c:pt idx="1">
                  <c:v>Operations in general</c:v>
                </c:pt>
                <c:pt idx="2">
                  <c:v>Membership fees</c:v>
                </c:pt>
                <c:pt idx="3">
                  <c:v>Events</c:v>
                </c:pt>
                <c:pt idx="4">
                  <c:v>Subsidies, funds</c:v>
                </c:pt>
                <c:pt idx="5">
                  <c:v>Vaccination</c:v>
                </c:pt>
                <c:pt idx="6">
                  <c:v>Services in general</c:v>
                </c:pt>
                <c:pt idx="7">
                  <c:v>Health policy</c:v>
                </c:pt>
                <c:pt idx="8">
                  <c:v>Reserach: Health/diseases</c:v>
                </c:pt>
                <c:pt idx="9">
                  <c:v>Viral infections</c:v>
                </c:pt>
              </c:strCache>
            </c:strRef>
          </c:cat>
          <c:val>
            <c:numRef>
              <c:f>Sheet3!$B$38:$B$47</c:f>
              <c:numCache>
                <c:formatCode>General</c:formatCode>
                <c:ptCount val="10"/>
                <c:pt idx="0">
                  <c:v>3</c:v>
                </c:pt>
                <c:pt idx="1">
                  <c:v>1</c:v>
                </c:pt>
                <c:pt idx="2">
                  <c:v>3</c:v>
                </c:pt>
                <c:pt idx="3">
                  <c:v>4</c:v>
                </c:pt>
                <c:pt idx="4">
                  <c:v>4</c:v>
                </c:pt>
                <c:pt idx="5">
                  <c:v>0</c:v>
                </c:pt>
                <c:pt idx="6">
                  <c:v>4</c:v>
                </c:pt>
                <c:pt idx="7">
                  <c:v>3</c:v>
                </c:pt>
                <c:pt idx="8">
                  <c:v>3</c:v>
                </c:pt>
                <c:pt idx="9">
                  <c:v>9</c:v>
                </c:pt>
              </c:numCache>
            </c:numRef>
          </c:val>
          <c:extLst>
            <c:ext xmlns:c16="http://schemas.microsoft.com/office/drawing/2014/chart" uri="{C3380CC4-5D6E-409C-BE32-E72D297353CC}">
              <c16:uniqueId val="{00000000-8B4B-4914-A9A9-8635FD8DAD44}"/>
            </c:ext>
          </c:extLst>
        </c:ser>
        <c:ser>
          <c:idx val="1"/>
          <c:order val="1"/>
          <c:tx>
            <c:v>No clear tone</c:v>
          </c:tx>
          <c:spPr>
            <a:solidFill>
              <a:srgbClr val="FFC000"/>
            </a:solidFill>
            <a:ln>
              <a:noFill/>
            </a:ln>
            <a:effectLst/>
          </c:spPr>
          <c:invertIfNegative val="0"/>
          <c:cat>
            <c:strRef>
              <c:f>Sheet3!$A$38:$A$47</c:f>
              <c:strCache>
                <c:ptCount val="10"/>
                <c:pt idx="0">
                  <c:v>Relationship to political protagonists</c:v>
                </c:pt>
                <c:pt idx="1">
                  <c:v>Operations in general</c:v>
                </c:pt>
                <c:pt idx="2">
                  <c:v>Membership fees</c:v>
                </c:pt>
                <c:pt idx="3">
                  <c:v>Events</c:v>
                </c:pt>
                <c:pt idx="4">
                  <c:v>Subsidies, funds</c:v>
                </c:pt>
                <c:pt idx="5">
                  <c:v>Vaccination</c:v>
                </c:pt>
                <c:pt idx="6">
                  <c:v>Services in general</c:v>
                </c:pt>
                <c:pt idx="7">
                  <c:v>Health policy</c:v>
                </c:pt>
                <c:pt idx="8">
                  <c:v>Reserach: Health/diseases</c:v>
                </c:pt>
                <c:pt idx="9">
                  <c:v>Viral infections</c:v>
                </c:pt>
              </c:strCache>
            </c:strRef>
          </c:cat>
          <c:val>
            <c:numRef>
              <c:f>Sheet3!$C$38:$C$47</c:f>
              <c:numCache>
                <c:formatCode>General</c:formatCode>
                <c:ptCount val="10"/>
                <c:pt idx="0">
                  <c:v>1</c:v>
                </c:pt>
                <c:pt idx="1">
                  <c:v>2</c:v>
                </c:pt>
                <c:pt idx="2">
                  <c:v>2</c:v>
                </c:pt>
                <c:pt idx="3">
                  <c:v>2</c:v>
                </c:pt>
                <c:pt idx="4">
                  <c:v>1</c:v>
                </c:pt>
                <c:pt idx="5">
                  <c:v>6</c:v>
                </c:pt>
                <c:pt idx="6">
                  <c:v>0</c:v>
                </c:pt>
                <c:pt idx="7">
                  <c:v>27</c:v>
                </c:pt>
                <c:pt idx="8">
                  <c:v>43</c:v>
                </c:pt>
                <c:pt idx="9">
                  <c:v>226</c:v>
                </c:pt>
              </c:numCache>
            </c:numRef>
          </c:val>
          <c:extLst>
            <c:ext xmlns:c16="http://schemas.microsoft.com/office/drawing/2014/chart" uri="{C3380CC4-5D6E-409C-BE32-E72D297353CC}">
              <c16:uniqueId val="{00000001-8B4B-4914-A9A9-8635FD8DAD44}"/>
            </c:ext>
          </c:extLst>
        </c:ser>
        <c:ser>
          <c:idx val="2"/>
          <c:order val="2"/>
          <c:tx>
            <c:v>Positive</c:v>
          </c:tx>
          <c:spPr>
            <a:solidFill>
              <a:srgbClr val="008000"/>
            </a:solidFill>
            <a:ln>
              <a:noFill/>
            </a:ln>
            <a:effectLst/>
          </c:spPr>
          <c:invertIfNegative val="0"/>
          <c:cat>
            <c:strRef>
              <c:f>Sheet3!$A$38:$A$47</c:f>
              <c:strCache>
                <c:ptCount val="10"/>
                <c:pt idx="0">
                  <c:v>Relationship to political protagonists</c:v>
                </c:pt>
                <c:pt idx="1">
                  <c:v>Operations in general</c:v>
                </c:pt>
                <c:pt idx="2">
                  <c:v>Membership fees</c:v>
                </c:pt>
                <c:pt idx="3">
                  <c:v>Events</c:v>
                </c:pt>
                <c:pt idx="4">
                  <c:v>Subsidies, funds</c:v>
                </c:pt>
                <c:pt idx="5">
                  <c:v>Vaccination</c:v>
                </c:pt>
                <c:pt idx="6">
                  <c:v>Services in general</c:v>
                </c:pt>
                <c:pt idx="7">
                  <c:v>Health policy</c:v>
                </c:pt>
                <c:pt idx="8">
                  <c:v>Reserach: Health/diseases</c:v>
                </c:pt>
                <c:pt idx="9">
                  <c:v>Viral infections</c:v>
                </c:pt>
              </c:strCache>
            </c:strRef>
          </c:cat>
          <c:val>
            <c:numRef>
              <c:f>Sheet3!$D$38:$D$47</c:f>
              <c:numCache>
                <c:formatCode>General</c:formatCode>
                <c:ptCount val="10"/>
                <c:pt idx="0">
                  <c:v>0</c:v>
                </c:pt>
                <c:pt idx="1">
                  <c:v>1</c:v>
                </c:pt>
                <c:pt idx="2">
                  <c:v>0</c:v>
                </c:pt>
                <c:pt idx="3">
                  <c:v>0</c:v>
                </c:pt>
                <c:pt idx="4">
                  <c:v>1</c:v>
                </c:pt>
                <c:pt idx="5">
                  <c:v>0</c:v>
                </c:pt>
                <c:pt idx="6">
                  <c:v>4</c:v>
                </c:pt>
                <c:pt idx="7">
                  <c:v>0</c:v>
                </c:pt>
                <c:pt idx="8">
                  <c:v>8</c:v>
                </c:pt>
                <c:pt idx="9">
                  <c:v>0</c:v>
                </c:pt>
              </c:numCache>
            </c:numRef>
          </c:val>
          <c:extLst>
            <c:ext xmlns:c16="http://schemas.microsoft.com/office/drawing/2014/chart" uri="{C3380CC4-5D6E-409C-BE32-E72D297353CC}">
              <c16:uniqueId val="{00000002-8B4B-4914-A9A9-8635FD8DAD44}"/>
            </c:ext>
          </c:extLst>
        </c:ser>
        <c:dLbls>
          <c:showLegendKey val="0"/>
          <c:showVal val="0"/>
          <c:showCatName val="0"/>
          <c:showSerName val="0"/>
          <c:showPercent val="0"/>
          <c:showBubbleSize val="0"/>
        </c:dLbls>
        <c:gapWidth val="49"/>
        <c:overlap val="100"/>
        <c:axId val="187382400"/>
        <c:axId val="187392384"/>
      </c:barChart>
      <c:catAx>
        <c:axId val="187382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87392384"/>
        <c:crosses val="autoZero"/>
        <c:auto val="1"/>
        <c:lblAlgn val="ctr"/>
        <c:lblOffset val="100"/>
        <c:noMultiLvlLbl val="0"/>
      </c:catAx>
      <c:valAx>
        <c:axId val="1873923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87382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200" dirty="0" err="1"/>
              <a:t>Efectos</a:t>
            </a:r>
            <a:r>
              <a:rPr lang="en-US" sz="1200" dirty="0"/>
              <a:t> </a:t>
            </a:r>
            <a:r>
              <a:rPr lang="en-US" sz="1200" dirty="0" err="1"/>
              <a:t>después</a:t>
            </a:r>
            <a:r>
              <a:rPr lang="en-US" sz="1200" dirty="0"/>
              <a:t> </a:t>
            </a:r>
          </a:p>
          <a:p>
            <a:pPr>
              <a:defRPr/>
            </a:pPr>
            <a:r>
              <a:rPr lang="en-US" sz="1200" dirty="0"/>
              <a:t>del</a:t>
            </a:r>
            <a:r>
              <a:rPr lang="en-US" sz="1200" baseline="0" dirty="0"/>
              <a:t> COVID-19</a:t>
            </a:r>
            <a:endParaRPr lang="en-US" sz="1200" dirty="0"/>
          </a:p>
        </c:rich>
      </c:tx>
      <c:layout>
        <c:manualLayout>
          <c:xMode val="edge"/>
          <c:yMode val="edge"/>
          <c:x val="0.66238977750059302"/>
          <c:y val="7.943808125584186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de-DE"/>
        </a:p>
      </c:txPr>
    </c:title>
    <c:autoTitleDeleted val="0"/>
    <c:plotArea>
      <c:layout>
        <c:manualLayout>
          <c:layoutTarget val="inner"/>
          <c:xMode val="edge"/>
          <c:yMode val="edge"/>
          <c:x val="0.27638494678609976"/>
          <c:y val="0.18569819867834547"/>
          <c:w val="0.43894067607158022"/>
          <c:h val="0.63717649711797064"/>
        </c:manualLayout>
      </c:layout>
      <c:pieChart>
        <c:varyColors val="1"/>
        <c:ser>
          <c:idx val="0"/>
          <c:order val="0"/>
          <c:spPr>
            <a:solidFill>
              <a:srgbClr val="044E6F"/>
            </a:solidFill>
          </c:spPr>
          <c:explosion val="1"/>
          <c:dPt>
            <c:idx val="0"/>
            <c:bubble3D val="0"/>
            <c:spPr>
              <a:solidFill>
                <a:schemeClr val="bg2"/>
              </a:solidFill>
              <a:ln w="19050">
                <a:solidFill>
                  <a:schemeClr val="lt1"/>
                </a:solidFill>
              </a:ln>
              <a:effectLst/>
            </c:spPr>
            <c:extLst>
              <c:ext xmlns:c16="http://schemas.microsoft.com/office/drawing/2014/chart" uri="{C3380CC4-5D6E-409C-BE32-E72D297353CC}">
                <c16:uniqueId val="{00000001-B1E0-4124-8A99-672FF10FEF26}"/>
              </c:ext>
            </c:extLst>
          </c:dPt>
          <c:dPt>
            <c:idx val="1"/>
            <c:bubble3D val="0"/>
            <c:spPr>
              <a:solidFill>
                <a:srgbClr val="044E6F"/>
              </a:solidFill>
              <a:ln w="19050">
                <a:solidFill>
                  <a:schemeClr val="lt1"/>
                </a:solidFill>
              </a:ln>
              <a:effectLst/>
            </c:spPr>
            <c:extLst>
              <c:ext xmlns:c16="http://schemas.microsoft.com/office/drawing/2014/chart" uri="{C3380CC4-5D6E-409C-BE32-E72D297353CC}">
                <c16:uniqueId val="{00000003-B1E0-4124-8A99-672FF10FEF2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Sheet1!$F$3:$F$4</c:f>
              <c:strCache>
                <c:ptCount val="2"/>
                <c:pt idx="0">
                  <c:v>Unable to return to work so far</c:v>
                </c:pt>
                <c:pt idx="1">
                  <c:v>Have returned to work</c:v>
                </c:pt>
              </c:strCache>
            </c:strRef>
          </c:cat>
          <c:val>
            <c:numRef>
              <c:f>Sheet1!$E$3:$E$4</c:f>
              <c:numCache>
                <c:formatCode>General</c:formatCode>
                <c:ptCount val="2"/>
                <c:pt idx="0">
                  <c:v>0.43</c:v>
                </c:pt>
                <c:pt idx="1">
                  <c:v>0.56999999999999995</c:v>
                </c:pt>
              </c:numCache>
            </c:numRef>
          </c:val>
          <c:extLst>
            <c:ext xmlns:c16="http://schemas.microsoft.com/office/drawing/2014/chart" uri="{C3380CC4-5D6E-409C-BE32-E72D297353CC}">
              <c16:uniqueId val="{00000004-B1E0-4124-8A99-672FF10FEF2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bg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de-D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490198407073543E-2"/>
          <c:y val="0.1639411626848685"/>
          <c:w val="0.57240048040639158"/>
          <c:h val="0.69424628302745406"/>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000">
          <a:latin typeface="Trebuchet MS" panose="020B0603020202020204" pitchFamily="34" charset="0"/>
        </a:defRPr>
      </a:pPr>
      <a:endParaRPr lang="de-DE"/>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490198407073543E-2"/>
          <c:y val="0.1639411626848685"/>
          <c:w val="0.57240048040639158"/>
          <c:h val="0.69424628302745406"/>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000">
          <a:latin typeface="Trebuchet MS" panose="020B0603020202020204" pitchFamily="34" charset="0"/>
        </a:defRPr>
      </a:pPr>
      <a:endParaRPr lang="de-D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490198407073543E-2"/>
          <c:y val="0.1639411626848685"/>
          <c:w val="0.57240048040639158"/>
          <c:h val="0.69424628302745406"/>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000">
          <a:latin typeface="Trebuchet MS" panose="020B0603020202020204" pitchFamily="34" charset="0"/>
        </a:defRPr>
      </a:pPr>
      <a:endParaRPr lang="de-DE"/>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490198407073543E-2"/>
          <c:y val="0.1639411626848685"/>
          <c:w val="0.57240048040639158"/>
          <c:h val="0.69424628302745406"/>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000">
          <a:latin typeface="Trebuchet MS" panose="020B0603020202020204" pitchFamily="34" charset="0"/>
        </a:defRPr>
      </a:pPr>
      <a:endParaRPr lang="de-DE"/>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337858254732884"/>
          <c:y val="0.11419788951786494"/>
          <c:w val="0.65520857719106251"/>
          <c:h val="0.7156472551005163"/>
        </c:manualLayout>
      </c:layout>
      <c:barChart>
        <c:barDir val="bar"/>
        <c:grouping val="percentStacked"/>
        <c:varyColors val="0"/>
        <c:ser>
          <c:idx val="0"/>
          <c:order val="0"/>
          <c:tx>
            <c:strRef>
              <c:f>Tabelle1!$B$1</c:f>
              <c:strCache>
                <c:ptCount val="1"/>
                <c:pt idx="0">
                  <c:v>negative</c:v>
                </c:pt>
              </c:strCache>
            </c:strRef>
          </c:tx>
          <c:spPr>
            <a:solidFill>
              <a:srgbClr val="C00000"/>
            </a:solidFill>
          </c:spPr>
          <c:invertIfNegative val="0"/>
          <c:cat>
            <c:strRef>
              <c:f>Tabelle1!$A$2:$A$7</c:f>
              <c:strCache>
                <c:ptCount val="6"/>
                <c:pt idx="0">
                  <c:v>ZDF heute journal</c:v>
                </c:pt>
                <c:pt idx="1">
                  <c:v>Rai 1 Telegiornale 1</c:v>
                </c:pt>
                <c:pt idx="2">
                  <c:v>SRF Tagesschau</c:v>
                </c:pt>
                <c:pt idx="3">
                  <c:v>TVE 1 Telediario-2 </c:v>
                </c:pt>
                <c:pt idx="4">
                  <c:v>BBC One Ten o' Clock News</c:v>
                </c:pt>
                <c:pt idx="5">
                  <c:v>CBS Evening News</c:v>
                </c:pt>
              </c:strCache>
            </c:strRef>
          </c:cat>
          <c:val>
            <c:numRef>
              <c:f>Tabelle1!$B$2:$B$7</c:f>
              <c:numCache>
                <c:formatCode>0</c:formatCode>
                <c:ptCount val="6"/>
                <c:pt idx="0">
                  <c:v>148</c:v>
                </c:pt>
                <c:pt idx="1">
                  <c:v>23</c:v>
                </c:pt>
                <c:pt idx="2">
                  <c:v>192</c:v>
                </c:pt>
                <c:pt idx="3">
                  <c:v>100</c:v>
                </c:pt>
                <c:pt idx="4">
                  <c:v>83</c:v>
                </c:pt>
                <c:pt idx="5">
                  <c:v>22</c:v>
                </c:pt>
              </c:numCache>
            </c:numRef>
          </c:val>
          <c:extLst>
            <c:ext xmlns:c16="http://schemas.microsoft.com/office/drawing/2014/chart" uri="{C3380CC4-5D6E-409C-BE32-E72D297353CC}">
              <c16:uniqueId val="{00000000-556C-4DDE-A94F-7663AEAE12C5}"/>
            </c:ext>
          </c:extLst>
        </c:ser>
        <c:ser>
          <c:idx val="1"/>
          <c:order val="1"/>
          <c:tx>
            <c:strRef>
              <c:f>Tabelle1!$C$1</c:f>
              <c:strCache>
                <c:ptCount val="1"/>
                <c:pt idx="0">
                  <c:v>no clear rating</c:v>
                </c:pt>
              </c:strCache>
            </c:strRef>
          </c:tx>
          <c:spPr>
            <a:solidFill>
              <a:srgbClr val="FFCC00"/>
            </a:solidFill>
          </c:spPr>
          <c:invertIfNegative val="0"/>
          <c:cat>
            <c:strRef>
              <c:f>Tabelle1!$A$2:$A$7</c:f>
              <c:strCache>
                <c:ptCount val="6"/>
                <c:pt idx="0">
                  <c:v>ZDF heute journal</c:v>
                </c:pt>
                <c:pt idx="1">
                  <c:v>Rai 1 Telegiornale 1</c:v>
                </c:pt>
                <c:pt idx="2">
                  <c:v>SRF Tagesschau</c:v>
                </c:pt>
                <c:pt idx="3">
                  <c:v>TVE 1 Telediario-2 </c:v>
                </c:pt>
                <c:pt idx="4">
                  <c:v>BBC One Ten o' Clock News</c:v>
                </c:pt>
                <c:pt idx="5">
                  <c:v>CBS Evening News</c:v>
                </c:pt>
              </c:strCache>
            </c:strRef>
          </c:cat>
          <c:val>
            <c:numRef>
              <c:f>Tabelle1!$C$2:$C$7</c:f>
              <c:numCache>
                <c:formatCode>0</c:formatCode>
                <c:ptCount val="6"/>
                <c:pt idx="0">
                  <c:v>203</c:v>
                </c:pt>
                <c:pt idx="1">
                  <c:v>56</c:v>
                </c:pt>
                <c:pt idx="2">
                  <c:v>320</c:v>
                </c:pt>
                <c:pt idx="3">
                  <c:v>125</c:v>
                </c:pt>
                <c:pt idx="4">
                  <c:v>67</c:v>
                </c:pt>
                <c:pt idx="5">
                  <c:v>21</c:v>
                </c:pt>
              </c:numCache>
            </c:numRef>
          </c:val>
          <c:extLst>
            <c:ext xmlns:c16="http://schemas.microsoft.com/office/drawing/2014/chart" uri="{C3380CC4-5D6E-409C-BE32-E72D297353CC}">
              <c16:uniqueId val="{00000001-556C-4DDE-A94F-7663AEAE12C5}"/>
            </c:ext>
          </c:extLst>
        </c:ser>
        <c:ser>
          <c:idx val="2"/>
          <c:order val="2"/>
          <c:tx>
            <c:strRef>
              <c:f>Tabelle1!$D$1</c:f>
              <c:strCache>
                <c:ptCount val="1"/>
                <c:pt idx="0">
                  <c:v>positive</c:v>
                </c:pt>
              </c:strCache>
            </c:strRef>
          </c:tx>
          <c:spPr>
            <a:solidFill>
              <a:srgbClr val="008000"/>
            </a:solidFill>
          </c:spPr>
          <c:invertIfNegative val="0"/>
          <c:cat>
            <c:strRef>
              <c:f>Tabelle1!$A$2:$A$7</c:f>
              <c:strCache>
                <c:ptCount val="6"/>
                <c:pt idx="0">
                  <c:v>ZDF heute journal</c:v>
                </c:pt>
                <c:pt idx="1">
                  <c:v>Rai 1 Telegiornale 1</c:v>
                </c:pt>
                <c:pt idx="2">
                  <c:v>SRF Tagesschau</c:v>
                </c:pt>
                <c:pt idx="3">
                  <c:v>TVE 1 Telediario-2 </c:v>
                </c:pt>
                <c:pt idx="4">
                  <c:v>BBC One Ten o' Clock News</c:v>
                </c:pt>
                <c:pt idx="5">
                  <c:v>CBS Evening News</c:v>
                </c:pt>
              </c:strCache>
            </c:strRef>
          </c:cat>
          <c:val>
            <c:numRef>
              <c:f>Tabelle1!$D$2:$D$7</c:f>
              <c:numCache>
                <c:formatCode>0</c:formatCode>
                <c:ptCount val="6"/>
                <c:pt idx="0">
                  <c:v>200</c:v>
                </c:pt>
                <c:pt idx="1">
                  <c:v>20</c:v>
                </c:pt>
                <c:pt idx="2">
                  <c:v>141</c:v>
                </c:pt>
                <c:pt idx="3">
                  <c:v>68</c:v>
                </c:pt>
                <c:pt idx="4">
                  <c:v>50</c:v>
                </c:pt>
                <c:pt idx="5">
                  <c:v>9</c:v>
                </c:pt>
              </c:numCache>
            </c:numRef>
          </c:val>
          <c:extLst>
            <c:ext xmlns:c16="http://schemas.microsoft.com/office/drawing/2014/chart" uri="{C3380CC4-5D6E-409C-BE32-E72D297353CC}">
              <c16:uniqueId val="{00000003-556C-4DDE-A94F-7663AEAE12C5}"/>
            </c:ext>
          </c:extLst>
        </c:ser>
        <c:dLbls>
          <c:showLegendKey val="0"/>
          <c:showVal val="0"/>
          <c:showCatName val="0"/>
          <c:showSerName val="0"/>
          <c:showPercent val="0"/>
          <c:showBubbleSize val="0"/>
        </c:dLbls>
        <c:gapWidth val="56"/>
        <c:overlap val="100"/>
        <c:axId val="244753536"/>
        <c:axId val="244755072"/>
      </c:barChart>
      <c:catAx>
        <c:axId val="244753536"/>
        <c:scaling>
          <c:orientation val="maxMin"/>
        </c:scaling>
        <c:delete val="1"/>
        <c:axPos val="l"/>
        <c:numFmt formatCode="General" sourceLinked="0"/>
        <c:majorTickMark val="none"/>
        <c:minorTickMark val="none"/>
        <c:tickLblPos val="nextTo"/>
        <c:crossAx val="244755072"/>
        <c:crosses val="autoZero"/>
        <c:auto val="1"/>
        <c:lblAlgn val="ctr"/>
        <c:lblOffset val="100"/>
        <c:noMultiLvlLbl val="0"/>
      </c:catAx>
      <c:valAx>
        <c:axId val="244755072"/>
        <c:scaling>
          <c:orientation val="minMax"/>
          <c:max val="1"/>
          <c:min val="0"/>
        </c:scaling>
        <c:delete val="0"/>
        <c:axPos val="b"/>
        <c:majorGridlines/>
        <c:numFmt formatCode="0%" sourceLinked="1"/>
        <c:majorTickMark val="out"/>
        <c:minorTickMark val="none"/>
        <c:tickLblPos val="nextTo"/>
        <c:txPr>
          <a:bodyPr/>
          <a:lstStyle/>
          <a:p>
            <a:pPr>
              <a:defRPr sz="1000" b="1">
                <a:latin typeface="Trebuchet MS" pitchFamily="34" charset="0"/>
              </a:defRPr>
            </a:pPr>
            <a:endParaRPr lang="de-DE"/>
          </a:p>
        </c:txPr>
        <c:crossAx val="244753536"/>
        <c:crosses val="max"/>
        <c:crossBetween val="between"/>
        <c:majorUnit val="0.2"/>
      </c:valAx>
      <c:spPr>
        <a:gradFill>
          <a:gsLst>
            <a:gs pos="0">
              <a:prstClr val="white">
                <a:lumMod val="85000"/>
              </a:prstClr>
            </a:gs>
            <a:gs pos="50000">
              <a:srgbClr val="EEECE1"/>
            </a:gs>
            <a:gs pos="100000">
              <a:schemeClr val="accent6">
                <a:lumMod val="20000"/>
                <a:lumOff val="80000"/>
              </a:schemeClr>
            </a:gs>
          </a:gsLst>
          <a:lin ang="0" scaled="0"/>
        </a:gradFill>
      </c:spPr>
    </c:plotArea>
    <c:plotVisOnly val="1"/>
    <c:dispBlanksAs val="gap"/>
    <c:showDLblsOverMax val="0"/>
  </c:chart>
  <c:txPr>
    <a:bodyPr/>
    <a:lstStyle/>
    <a:p>
      <a:pPr>
        <a:defRPr sz="1800"/>
      </a:pPr>
      <a:endParaRPr lang="de-DE"/>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337858254732884"/>
          <c:y val="0.11419788951786494"/>
          <c:w val="0.65520857719106251"/>
          <c:h val="0.7156472551005163"/>
        </c:manualLayout>
      </c:layout>
      <c:barChart>
        <c:barDir val="bar"/>
        <c:grouping val="percentStacked"/>
        <c:varyColors val="0"/>
        <c:ser>
          <c:idx val="0"/>
          <c:order val="0"/>
          <c:tx>
            <c:strRef>
              <c:f>Tabelle1!$B$1</c:f>
              <c:strCache>
                <c:ptCount val="1"/>
                <c:pt idx="0">
                  <c:v>negative</c:v>
                </c:pt>
              </c:strCache>
            </c:strRef>
          </c:tx>
          <c:spPr>
            <a:solidFill>
              <a:srgbClr val="C00000"/>
            </a:solidFill>
          </c:spPr>
          <c:invertIfNegative val="0"/>
          <c:cat>
            <c:strRef>
              <c:f>Tabelle1!$A$2:$A$7</c:f>
              <c:strCache>
                <c:ptCount val="6"/>
                <c:pt idx="0">
                  <c:v>TVE 1 Telediario-2 </c:v>
                </c:pt>
                <c:pt idx="1">
                  <c:v>CBS Evening News</c:v>
                </c:pt>
                <c:pt idx="2">
                  <c:v>SRF Tagesschau</c:v>
                </c:pt>
                <c:pt idx="3">
                  <c:v>ZDF heute journal</c:v>
                </c:pt>
                <c:pt idx="4">
                  <c:v>Rai 1 Telegiornale 1</c:v>
                </c:pt>
                <c:pt idx="5">
                  <c:v>BBC One Ten o' Clock News</c:v>
                </c:pt>
              </c:strCache>
            </c:strRef>
          </c:cat>
          <c:val>
            <c:numRef>
              <c:f>Tabelle1!$B$2:$B$7</c:f>
              <c:numCache>
                <c:formatCode>0</c:formatCode>
                <c:ptCount val="6"/>
                <c:pt idx="0">
                  <c:v>0</c:v>
                </c:pt>
                <c:pt idx="1">
                  <c:v>0</c:v>
                </c:pt>
                <c:pt idx="2">
                  <c:v>8</c:v>
                </c:pt>
                <c:pt idx="3">
                  <c:v>2</c:v>
                </c:pt>
                <c:pt idx="4">
                  <c:v>9</c:v>
                </c:pt>
                <c:pt idx="5">
                  <c:v>1</c:v>
                </c:pt>
              </c:numCache>
            </c:numRef>
          </c:val>
          <c:extLst>
            <c:ext xmlns:c16="http://schemas.microsoft.com/office/drawing/2014/chart" uri="{C3380CC4-5D6E-409C-BE32-E72D297353CC}">
              <c16:uniqueId val="{00000000-DF8A-4DF3-A691-F25F7B538660}"/>
            </c:ext>
          </c:extLst>
        </c:ser>
        <c:ser>
          <c:idx val="1"/>
          <c:order val="1"/>
          <c:tx>
            <c:strRef>
              <c:f>Tabelle1!$C$1</c:f>
              <c:strCache>
                <c:ptCount val="1"/>
                <c:pt idx="0">
                  <c:v>no clear rating</c:v>
                </c:pt>
              </c:strCache>
            </c:strRef>
          </c:tx>
          <c:spPr>
            <a:solidFill>
              <a:srgbClr val="FFCC00"/>
            </a:solidFill>
          </c:spPr>
          <c:invertIfNegative val="0"/>
          <c:cat>
            <c:strRef>
              <c:f>Tabelle1!$A$2:$A$7</c:f>
              <c:strCache>
                <c:ptCount val="6"/>
                <c:pt idx="0">
                  <c:v>TVE 1 Telediario-2 </c:v>
                </c:pt>
                <c:pt idx="1">
                  <c:v>CBS Evening News</c:v>
                </c:pt>
                <c:pt idx="2">
                  <c:v>SRF Tagesschau</c:v>
                </c:pt>
                <c:pt idx="3">
                  <c:v>ZDF heute journal</c:v>
                </c:pt>
                <c:pt idx="4">
                  <c:v>Rai 1 Telegiornale 1</c:v>
                </c:pt>
                <c:pt idx="5">
                  <c:v>BBC One Ten o' Clock News</c:v>
                </c:pt>
              </c:strCache>
            </c:strRef>
          </c:cat>
          <c:val>
            <c:numRef>
              <c:f>Tabelle1!$C$2:$C$7</c:f>
              <c:numCache>
                <c:formatCode>0</c:formatCode>
                <c:ptCount val="6"/>
                <c:pt idx="0">
                  <c:v>1</c:v>
                </c:pt>
                <c:pt idx="1">
                  <c:v>2</c:v>
                </c:pt>
                <c:pt idx="2">
                  <c:v>26</c:v>
                </c:pt>
                <c:pt idx="3">
                  <c:v>8</c:v>
                </c:pt>
                <c:pt idx="4">
                  <c:v>16</c:v>
                </c:pt>
                <c:pt idx="5">
                  <c:v>2</c:v>
                </c:pt>
              </c:numCache>
            </c:numRef>
          </c:val>
          <c:extLst>
            <c:ext xmlns:c16="http://schemas.microsoft.com/office/drawing/2014/chart" uri="{C3380CC4-5D6E-409C-BE32-E72D297353CC}">
              <c16:uniqueId val="{00000001-DF8A-4DF3-A691-F25F7B538660}"/>
            </c:ext>
          </c:extLst>
        </c:ser>
        <c:ser>
          <c:idx val="2"/>
          <c:order val="2"/>
          <c:tx>
            <c:strRef>
              <c:f>Tabelle1!$D$1</c:f>
              <c:strCache>
                <c:ptCount val="1"/>
                <c:pt idx="0">
                  <c:v>positive</c:v>
                </c:pt>
              </c:strCache>
            </c:strRef>
          </c:tx>
          <c:spPr>
            <a:solidFill>
              <a:srgbClr val="008000"/>
            </a:solidFill>
          </c:spPr>
          <c:invertIfNegative val="0"/>
          <c:cat>
            <c:strRef>
              <c:f>Tabelle1!$A$2:$A$7</c:f>
              <c:strCache>
                <c:ptCount val="6"/>
                <c:pt idx="0">
                  <c:v>TVE 1 Telediario-2 </c:v>
                </c:pt>
                <c:pt idx="1">
                  <c:v>CBS Evening News</c:v>
                </c:pt>
                <c:pt idx="2">
                  <c:v>SRF Tagesschau</c:v>
                </c:pt>
                <c:pt idx="3">
                  <c:v>ZDF heute journal</c:v>
                </c:pt>
                <c:pt idx="4">
                  <c:v>Rai 1 Telegiornale 1</c:v>
                </c:pt>
                <c:pt idx="5">
                  <c:v>BBC One Ten o' Clock News</c:v>
                </c:pt>
              </c:strCache>
            </c:strRef>
          </c:cat>
          <c:val>
            <c:numRef>
              <c:f>Tabelle1!$D$2:$D$7</c:f>
              <c:numCache>
                <c:formatCode>0</c:formatCode>
                <c:ptCount val="6"/>
                <c:pt idx="0">
                  <c:v>0</c:v>
                </c:pt>
                <c:pt idx="1">
                  <c:v>0</c:v>
                </c:pt>
                <c:pt idx="2">
                  <c:v>6</c:v>
                </c:pt>
                <c:pt idx="3">
                  <c:v>0</c:v>
                </c:pt>
                <c:pt idx="4">
                  <c:v>2</c:v>
                </c:pt>
                <c:pt idx="5">
                  <c:v>0</c:v>
                </c:pt>
              </c:numCache>
            </c:numRef>
          </c:val>
          <c:extLst>
            <c:ext xmlns:c16="http://schemas.microsoft.com/office/drawing/2014/chart" uri="{C3380CC4-5D6E-409C-BE32-E72D297353CC}">
              <c16:uniqueId val="{00000002-DF8A-4DF3-A691-F25F7B538660}"/>
            </c:ext>
          </c:extLst>
        </c:ser>
        <c:dLbls>
          <c:showLegendKey val="0"/>
          <c:showVal val="0"/>
          <c:showCatName val="0"/>
          <c:showSerName val="0"/>
          <c:showPercent val="0"/>
          <c:showBubbleSize val="0"/>
        </c:dLbls>
        <c:gapWidth val="56"/>
        <c:overlap val="100"/>
        <c:axId val="245068928"/>
        <c:axId val="245070464"/>
      </c:barChart>
      <c:catAx>
        <c:axId val="245068928"/>
        <c:scaling>
          <c:orientation val="maxMin"/>
        </c:scaling>
        <c:delete val="1"/>
        <c:axPos val="l"/>
        <c:numFmt formatCode="General" sourceLinked="0"/>
        <c:majorTickMark val="none"/>
        <c:minorTickMark val="none"/>
        <c:tickLblPos val="nextTo"/>
        <c:crossAx val="245070464"/>
        <c:crosses val="autoZero"/>
        <c:auto val="1"/>
        <c:lblAlgn val="ctr"/>
        <c:lblOffset val="100"/>
        <c:noMultiLvlLbl val="0"/>
      </c:catAx>
      <c:valAx>
        <c:axId val="245070464"/>
        <c:scaling>
          <c:orientation val="minMax"/>
          <c:max val="1"/>
          <c:min val="0"/>
        </c:scaling>
        <c:delete val="0"/>
        <c:axPos val="b"/>
        <c:majorGridlines/>
        <c:numFmt formatCode="0%" sourceLinked="1"/>
        <c:majorTickMark val="out"/>
        <c:minorTickMark val="none"/>
        <c:tickLblPos val="nextTo"/>
        <c:txPr>
          <a:bodyPr/>
          <a:lstStyle/>
          <a:p>
            <a:pPr>
              <a:defRPr sz="1000" b="1">
                <a:latin typeface="Trebuchet MS" pitchFamily="34" charset="0"/>
              </a:defRPr>
            </a:pPr>
            <a:endParaRPr lang="de-DE"/>
          </a:p>
        </c:txPr>
        <c:crossAx val="245068928"/>
        <c:crosses val="max"/>
        <c:crossBetween val="between"/>
        <c:majorUnit val="0.2"/>
      </c:valAx>
      <c:spPr>
        <a:gradFill>
          <a:gsLst>
            <a:gs pos="0">
              <a:prstClr val="white">
                <a:lumMod val="85000"/>
              </a:prstClr>
            </a:gs>
            <a:gs pos="50000">
              <a:srgbClr val="EEECE1"/>
            </a:gs>
            <a:gs pos="100000">
              <a:schemeClr val="accent6">
                <a:lumMod val="20000"/>
                <a:lumOff val="80000"/>
              </a:schemeClr>
            </a:gs>
          </a:gsLst>
          <a:lin ang="0" scaled="0"/>
        </a:gradFill>
      </c:spPr>
    </c:plotArea>
    <c:plotVisOnly val="1"/>
    <c:dispBlanksAs val="gap"/>
    <c:showDLblsOverMax val="0"/>
  </c:chart>
  <c:txPr>
    <a:bodyPr/>
    <a:lstStyle/>
    <a:p>
      <a:pPr>
        <a:defRPr sz="1800"/>
      </a:pPr>
      <a:endParaRPr lang="de-DE"/>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de-DE" dirty="0"/>
              <a:t>Farmacéutica: % y tono de cobertura</a:t>
            </a:r>
          </a:p>
          <a:p>
            <a:pPr>
              <a:defRPr/>
            </a:pPr>
            <a:r>
              <a:rPr lang="de-DE" dirty="0"/>
              <a:t> política de precios 2019/2020</a:t>
            </a:r>
          </a:p>
        </c:rich>
      </c:tx>
      <c:overlay val="0"/>
    </c:title>
    <c:autoTitleDeleted val="0"/>
    <c:plotArea>
      <c:layout>
        <c:manualLayout>
          <c:layoutTarget val="inner"/>
          <c:xMode val="edge"/>
          <c:yMode val="edge"/>
          <c:x val="0.15159722056019592"/>
          <c:y val="0.24142419850460337"/>
          <c:w val="0.73781873010554533"/>
          <c:h val="0.55009485913660683"/>
        </c:manualLayout>
      </c:layout>
      <c:barChart>
        <c:barDir val="col"/>
        <c:grouping val="clustered"/>
        <c:varyColors val="0"/>
        <c:ser>
          <c:idx val="0"/>
          <c:order val="0"/>
          <c:tx>
            <c:strRef>
              <c:f>Tabelle2!$N$20</c:f>
              <c:strCache>
                <c:ptCount val="1"/>
                <c:pt idx="0">
                  <c:v>Share Pricing</c:v>
                </c:pt>
              </c:strCache>
            </c:strRef>
          </c:tx>
          <c:spPr>
            <a:solidFill>
              <a:schemeClr val="accent6">
                <a:lumMod val="75000"/>
              </a:schemeClr>
            </a:solidFill>
          </c:spPr>
          <c:invertIfNegative val="0"/>
          <c:cat>
            <c:strRef>
              <c:f>Tabelle2!$K$29:$K$30</c:f>
              <c:strCache>
                <c:ptCount val="2"/>
                <c:pt idx="0">
                  <c:v>2019</c:v>
                </c:pt>
                <c:pt idx="1">
                  <c:v>2020</c:v>
                </c:pt>
              </c:strCache>
            </c:strRef>
          </c:cat>
          <c:val>
            <c:numRef>
              <c:f>Tabelle2!$N$29:$N$30</c:f>
              <c:numCache>
                <c:formatCode>General</c:formatCode>
                <c:ptCount val="2"/>
                <c:pt idx="0">
                  <c:v>1.7131168499105089E-2</c:v>
                </c:pt>
                <c:pt idx="1">
                  <c:v>6.9218241042345273E-3</c:v>
                </c:pt>
              </c:numCache>
            </c:numRef>
          </c:val>
          <c:extLst>
            <c:ext xmlns:c16="http://schemas.microsoft.com/office/drawing/2014/chart" uri="{C3380CC4-5D6E-409C-BE32-E72D297353CC}">
              <c16:uniqueId val="{00000000-E8B0-4D97-B4B1-DCFB78EEC19D}"/>
            </c:ext>
          </c:extLst>
        </c:ser>
        <c:dLbls>
          <c:showLegendKey val="0"/>
          <c:showVal val="0"/>
          <c:showCatName val="0"/>
          <c:showSerName val="0"/>
          <c:showPercent val="0"/>
          <c:showBubbleSize val="0"/>
        </c:dLbls>
        <c:gapWidth val="150"/>
        <c:axId val="185340672"/>
        <c:axId val="185342208"/>
      </c:barChart>
      <c:lineChart>
        <c:grouping val="standard"/>
        <c:varyColors val="0"/>
        <c:ser>
          <c:idx val="1"/>
          <c:order val="1"/>
          <c:tx>
            <c:strRef>
              <c:f>Tabelle2!$O$20</c:f>
              <c:strCache>
                <c:ptCount val="1"/>
                <c:pt idx="0">
                  <c:v>Tone Pricing</c:v>
                </c:pt>
              </c:strCache>
            </c:strRef>
          </c:tx>
          <c:marker>
            <c:symbol val="none"/>
          </c:marker>
          <c:cat>
            <c:strRef>
              <c:f>Tabelle2!$K$29:$K$30</c:f>
              <c:strCache>
                <c:ptCount val="2"/>
                <c:pt idx="0">
                  <c:v>2019</c:v>
                </c:pt>
                <c:pt idx="1">
                  <c:v>2020</c:v>
                </c:pt>
              </c:strCache>
            </c:strRef>
          </c:cat>
          <c:val>
            <c:numRef>
              <c:f>Tabelle2!$O$29:$O$30</c:f>
              <c:numCache>
                <c:formatCode>General</c:formatCode>
                <c:ptCount val="2"/>
                <c:pt idx="0">
                  <c:v>-20.9</c:v>
                </c:pt>
                <c:pt idx="1">
                  <c:v>-11.76</c:v>
                </c:pt>
              </c:numCache>
            </c:numRef>
          </c:val>
          <c:smooth val="0"/>
          <c:extLst>
            <c:ext xmlns:c16="http://schemas.microsoft.com/office/drawing/2014/chart" uri="{C3380CC4-5D6E-409C-BE32-E72D297353CC}">
              <c16:uniqueId val="{00000001-E8B0-4D97-B4B1-DCFB78EEC19D}"/>
            </c:ext>
          </c:extLst>
        </c:ser>
        <c:dLbls>
          <c:showLegendKey val="0"/>
          <c:showVal val="0"/>
          <c:showCatName val="0"/>
          <c:showSerName val="0"/>
          <c:showPercent val="0"/>
          <c:showBubbleSize val="0"/>
        </c:dLbls>
        <c:marker val="1"/>
        <c:smooth val="0"/>
        <c:axId val="185361920"/>
        <c:axId val="185360384"/>
      </c:lineChart>
      <c:catAx>
        <c:axId val="185340672"/>
        <c:scaling>
          <c:orientation val="minMax"/>
        </c:scaling>
        <c:delete val="0"/>
        <c:axPos val="b"/>
        <c:numFmt formatCode="General" sourceLinked="0"/>
        <c:majorTickMark val="none"/>
        <c:minorTickMark val="none"/>
        <c:tickLblPos val="nextTo"/>
        <c:crossAx val="185342208"/>
        <c:crosses val="autoZero"/>
        <c:auto val="1"/>
        <c:lblAlgn val="ctr"/>
        <c:lblOffset val="100"/>
        <c:noMultiLvlLbl val="0"/>
      </c:catAx>
      <c:valAx>
        <c:axId val="185342208"/>
        <c:scaling>
          <c:orientation val="minMax"/>
        </c:scaling>
        <c:delete val="0"/>
        <c:axPos val="l"/>
        <c:majorGridlines/>
        <c:numFmt formatCode="0.00%" sourceLinked="0"/>
        <c:majorTickMark val="none"/>
        <c:minorTickMark val="none"/>
        <c:tickLblPos val="nextTo"/>
        <c:txPr>
          <a:bodyPr/>
          <a:lstStyle/>
          <a:p>
            <a:pPr>
              <a:defRPr>
                <a:solidFill>
                  <a:schemeClr val="accent6">
                    <a:lumMod val="50000"/>
                  </a:schemeClr>
                </a:solidFill>
              </a:defRPr>
            </a:pPr>
            <a:endParaRPr lang="de-DE"/>
          </a:p>
        </c:txPr>
        <c:crossAx val="185340672"/>
        <c:crosses val="autoZero"/>
        <c:crossBetween val="between"/>
      </c:valAx>
      <c:valAx>
        <c:axId val="185360384"/>
        <c:scaling>
          <c:orientation val="minMax"/>
        </c:scaling>
        <c:delete val="0"/>
        <c:axPos val="r"/>
        <c:numFmt formatCode="General" sourceLinked="1"/>
        <c:majorTickMark val="out"/>
        <c:minorTickMark val="none"/>
        <c:tickLblPos val="nextTo"/>
        <c:txPr>
          <a:bodyPr/>
          <a:lstStyle/>
          <a:p>
            <a:pPr>
              <a:defRPr>
                <a:solidFill>
                  <a:srgbClr val="C00000"/>
                </a:solidFill>
              </a:defRPr>
            </a:pPr>
            <a:endParaRPr lang="de-DE"/>
          </a:p>
        </c:txPr>
        <c:crossAx val="185361920"/>
        <c:crosses val="max"/>
        <c:crossBetween val="between"/>
      </c:valAx>
      <c:catAx>
        <c:axId val="185361920"/>
        <c:scaling>
          <c:orientation val="minMax"/>
        </c:scaling>
        <c:delete val="1"/>
        <c:axPos val="b"/>
        <c:numFmt formatCode="General" sourceLinked="1"/>
        <c:majorTickMark val="out"/>
        <c:minorTickMark val="none"/>
        <c:tickLblPos val="nextTo"/>
        <c:crossAx val="185360384"/>
        <c:crosses val="autoZero"/>
        <c:auto val="1"/>
        <c:lblAlgn val="ctr"/>
        <c:lblOffset val="100"/>
        <c:noMultiLvlLbl val="0"/>
      </c:catAx>
    </c:plotArea>
    <c:legend>
      <c:legendPos val="b"/>
      <c:overlay val="0"/>
    </c:legend>
    <c:plotVisOnly val="1"/>
    <c:dispBlanksAs val="gap"/>
    <c:showDLblsOverMax val="0"/>
  </c:chart>
  <c:txPr>
    <a:bodyPr/>
    <a:lstStyle/>
    <a:p>
      <a:pPr>
        <a:defRPr sz="900">
          <a:latin typeface="Trebuchet MS" panose="020B0603020202020204" pitchFamily="34" charset="0"/>
          <a:cs typeface="Arial" panose="020B0604020202020204" pitchFamily="34" charset="0"/>
        </a:defRPr>
      </a:pPr>
      <a:endParaRPr lang="de-DE"/>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de-DE" dirty="0"/>
              <a:t>% y tono de cobertura</a:t>
            </a:r>
          </a:p>
          <a:p>
            <a:pPr>
              <a:defRPr/>
            </a:pPr>
            <a:r>
              <a:rPr lang="de-DE" dirty="0"/>
              <a:t>I &amp;D/innovación 2019/2020</a:t>
            </a:r>
          </a:p>
        </c:rich>
      </c:tx>
      <c:overlay val="0"/>
    </c:title>
    <c:autoTitleDeleted val="0"/>
    <c:plotArea>
      <c:layout/>
      <c:barChart>
        <c:barDir val="col"/>
        <c:grouping val="clustered"/>
        <c:varyColors val="0"/>
        <c:ser>
          <c:idx val="0"/>
          <c:order val="0"/>
          <c:tx>
            <c:strRef>
              <c:f>Tabelle2!$L$20</c:f>
              <c:strCache>
                <c:ptCount val="1"/>
                <c:pt idx="0">
                  <c:v>Share R&amp;D</c:v>
                </c:pt>
              </c:strCache>
            </c:strRef>
          </c:tx>
          <c:invertIfNegative val="0"/>
          <c:cat>
            <c:strRef>
              <c:f>Tabelle2!$K$29:$K$30</c:f>
              <c:strCache>
                <c:ptCount val="2"/>
                <c:pt idx="0">
                  <c:v>2019</c:v>
                </c:pt>
                <c:pt idx="1">
                  <c:v>2020</c:v>
                </c:pt>
              </c:strCache>
            </c:strRef>
          </c:cat>
          <c:val>
            <c:numRef>
              <c:f>Tabelle2!$L$29:$L$30</c:f>
              <c:numCache>
                <c:formatCode>General</c:formatCode>
                <c:ptCount val="2"/>
                <c:pt idx="0">
                  <c:v>5.4717463564305804E-2</c:v>
                </c:pt>
                <c:pt idx="1">
                  <c:v>0.16368078175895764</c:v>
                </c:pt>
              </c:numCache>
            </c:numRef>
          </c:val>
          <c:extLst>
            <c:ext xmlns:c16="http://schemas.microsoft.com/office/drawing/2014/chart" uri="{C3380CC4-5D6E-409C-BE32-E72D297353CC}">
              <c16:uniqueId val="{00000000-AF44-4BB2-B7AD-986750178601}"/>
            </c:ext>
          </c:extLst>
        </c:ser>
        <c:dLbls>
          <c:showLegendKey val="0"/>
          <c:showVal val="0"/>
          <c:showCatName val="0"/>
          <c:showSerName val="0"/>
          <c:showPercent val="0"/>
          <c:showBubbleSize val="0"/>
        </c:dLbls>
        <c:gapWidth val="150"/>
        <c:axId val="185696640"/>
        <c:axId val="185698176"/>
      </c:barChart>
      <c:lineChart>
        <c:grouping val="standard"/>
        <c:varyColors val="0"/>
        <c:ser>
          <c:idx val="1"/>
          <c:order val="1"/>
          <c:tx>
            <c:strRef>
              <c:f>Tabelle2!$M$20</c:f>
              <c:strCache>
                <c:ptCount val="1"/>
                <c:pt idx="0">
                  <c:v>Tone R&amp;D</c:v>
                </c:pt>
              </c:strCache>
            </c:strRef>
          </c:tx>
          <c:spPr>
            <a:ln>
              <a:solidFill>
                <a:schemeClr val="tx1"/>
              </a:solidFill>
            </a:ln>
          </c:spPr>
          <c:marker>
            <c:symbol val="none"/>
          </c:marker>
          <c:cat>
            <c:strRef>
              <c:f>Tabelle2!$K$29:$K$30</c:f>
              <c:strCache>
                <c:ptCount val="2"/>
                <c:pt idx="0">
                  <c:v>2019</c:v>
                </c:pt>
                <c:pt idx="1">
                  <c:v>2020</c:v>
                </c:pt>
              </c:strCache>
            </c:strRef>
          </c:cat>
          <c:val>
            <c:numRef>
              <c:f>Tabelle2!$M$29:$M$30</c:f>
              <c:numCache>
                <c:formatCode>[=0]0;0.00</c:formatCode>
                <c:ptCount val="2"/>
                <c:pt idx="0">
                  <c:v>14.95</c:v>
                </c:pt>
                <c:pt idx="1">
                  <c:v>31.59</c:v>
                </c:pt>
              </c:numCache>
            </c:numRef>
          </c:val>
          <c:smooth val="0"/>
          <c:extLst>
            <c:ext xmlns:c16="http://schemas.microsoft.com/office/drawing/2014/chart" uri="{C3380CC4-5D6E-409C-BE32-E72D297353CC}">
              <c16:uniqueId val="{00000001-AF44-4BB2-B7AD-986750178601}"/>
            </c:ext>
          </c:extLst>
        </c:ser>
        <c:dLbls>
          <c:showLegendKey val="0"/>
          <c:showVal val="0"/>
          <c:showCatName val="0"/>
          <c:showSerName val="0"/>
          <c:showPercent val="0"/>
          <c:showBubbleSize val="0"/>
        </c:dLbls>
        <c:marker val="1"/>
        <c:smooth val="0"/>
        <c:axId val="185701504"/>
        <c:axId val="185699712"/>
      </c:lineChart>
      <c:catAx>
        <c:axId val="185696640"/>
        <c:scaling>
          <c:orientation val="minMax"/>
        </c:scaling>
        <c:delete val="0"/>
        <c:axPos val="b"/>
        <c:numFmt formatCode="General" sourceLinked="0"/>
        <c:majorTickMark val="none"/>
        <c:minorTickMark val="none"/>
        <c:tickLblPos val="nextTo"/>
        <c:crossAx val="185698176"/>
        <c:crosses val="autoZero"/>
        <c:auto val="1"/>
        <c:lblAlgn val="ctr"/>
        <c:lblOffset val="100"/>
        <c:noMultiLvlLbl val="0"/>
      </c:catAx>
      <c:valAx>
        <c:axId val="185698176"/>
        <c:scaling>
          <c:orientation val="minMax"/>
        </c:scaling>
        <c:delete val="0"/>
        <c:axPos val="l"/>
        <c:majorGridlines/>
        <c:numFmt formatCode="0%" sourceLinked="0"/>
        <c:majorTickMark val="none"/>
        <c:minorTickMark val="none"/>
        <c:tickLblPos val="nextTo"/>
        <c:spPr>
          <a:ln>
            <a:solidFill>
              <a:schemeClr val="accent1"/>
            </a:solidFill>
          </a:ln>
        </c:spPr>
        <c:txPr>
          <a:bodyPr/>
          <a:lstStyle/>
          <a:p>
            <a:pPr>
              <a:defRPr>
                <a:solidFill>
                  <a:schemeClr val="accent1"/>
                </a:solidFill>
              </a:defRPr>
            </a:pPr>
            <a:endParaRPr lang="de-DE"/>
          </a:p>
        </c:txPr>
        <c:crossAx val="185696640"/>
        <c:crosses val="autoZero"/>
        <c:crossBetween val="between"/>
      </c:valAx>
      <c:valAx>
        <c:axId val="185699712"/>
        <c:scaling>
          <c:orientation val="minMax"/>
        </c:scaling>
        <c:delete val="0"/>
        <c:axPos val="r"/>
        <c:numFmt formatCode="#,##0" sourceLinked="0"/>
        <c:majorTickMark val="out"/>
        <c:minorTickMark val="none"/>
        <c:tickLblPos val="nextTo"/>
        <c:crossAx val="185701504"/>
        <c:crosses val="max"/>
        <c:crossBetween val="between"/>
      </c:valAx>
      <c:catAx>
        <c:axId val="185701504"/>
        <c:scaling>
          <c:orientation val="minMax"/>
        </c:scaling>
        <c:delete val="1"/>
        <c:axPos val="b"/>
        <c:numFmt formatCode="General" sourceLinked="1"/>
        <c:majorTickMark val="out"/>
        <c:minorTickMark val="none"/>
        <c:tickLblPos val="nextTo"/>
        <c:crossAx val="185699712"/>
        <c:crosses val="autoZero"/>
        <c:auto val="1"/>
        <c:lblAlgn val="ctr"/>
        <c:lblOffset val="100"/>
        <c:noMultiLvlLbl val="0"/>
      </c:catAx>
    </c:plotArea>
    <c:legend>
      <c:legendPos val="b"/>
      <c:overlay val="0"/>
    </c:legend>
    <c:plotVisOnly val="1"/>
    <c:dispBlanksAs val="gap"/>
    <c:showDLblsOverMax val="0"/>
  </c:chart>
  <c:txPr>
    <a:bodyPr/>
    <a:lstStyle/>
    <a:p>
      <a:pPr>
        <a:defRPr sz="900">
          <a:latin typeface="Trebuchet MS" panose="020B0603020202020204" pitchFamily="34" charset="0"/>
          <a:cs typeface="Arial" panose="020B0604020202020204" pitchFamily="34" charset="0"/>
        </a:defRPr>
      </a:pPr>
      <a:endParaRPr lang="de-DE"/>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490198407073543E-2"/>
          <c:y val="0.1639411626848685"/>
          <c:w val="0.57240048040639158"/>
          <c:h val="0.69424628302745406"/>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000">
          <a:latin typeface="Trebuchet MS" panose="020B0603020202020204" pitchFamily="34" charset="0"/>
        </a:defRPr>
      </a:pPr>
      <a:endParaRPr lang="de-DE"/>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Como se </a:t>
            </a:r>
            <a:r>
              <a:rPr lang="en-US" dirty="0" err="1"/>
              <a:t>sienten</a:t>
            </a:r>
            <a:r>
              <a:rPr lang="en-US" baseline="0" dirty="0"/>
              <a:t> </a:t>
            </a:r>
            <a:r>
              <a:rPr lang="en-US" baseline="0" dirty="0" err="1"/>
              <a:t>los</a:t>
            </a:r>
            <a:r>
              <a:rPr lang="en-US" baseline="0" dirty="0"/>
              <a:t> </a:t>
            </a:r>
            <a:r>
              <a:rPr lang="en-US" baseline="0" dirty="0" err="1"/>
              <a:t>empleados</a:t>
            </a:r>
            <a:r>
              <a:rPr lang="en-US" baseline="0" dirty="0"/>
              <a:t> de </a:t>
            </a:r>
            <a:r>
              <a:rPr lang="en-US" baseline="0" dirty="0" err="1"/>
              <a:t>residencias</a:t>
            </a:r>
            <a:r>
              <a:rPr lang="en-US" baseline="0" dirty="0"/>
              <a:t> en </a:t>
            </a:r>
            <a:r>
              <a:rPr lang="en-US" baseline="0" dirty="0" err="1"/>
              <a:t>su</a:t>
            </a:r>
            <a:r>
              <a:rPr lang="en-US" baseline="0" dirty="0"/>
              <a:t> </a:t>
            </a:r>
            <a:r>
              <a:rPr lang="en-US" baseline="0" dirty="0" err="1"/>
              <a:t>trabajo</a:t>
            </a:r>
            <a:endParaRPr lang="en-US" dirty="0"/>
          </a:p>
        </c:rich>
      </c:tx>
      <c:layout>
        <c:manualLayout>
          <c:xMode val="edge"/>
          <c:yMode val="edge"/>
          <c:x val="0.12469944507314794"/>
          <c:y val="2.041461463344302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stacked"/>
        <c:varyColors val="0"/>
        <c:ser>
          <c:idx val="0"/>
          <c:order val="0"/>
          <c:spPr>
            <a:solidFill>
              <a:schemeClr val="tx2">
                <a:lumMod val="75000"/>
              </a:schemeClr>
            </a:solidFill>
            <a:ln>
              <a:noFill/>
            </a:ln>
            <a:effectLst/>
          </c:spPr>
          <c:invertIfNegative val="0"/>
          <c:cat>
            <c:strRef>
              <c:f>Sheet1!$D$1:$E$1</c:f>
              <c:strCache>
                <c:ptCount val="2"/>
                <c:pt idx="0">
                  <c:v>% of nursing home employees who wish to quit</c:v>
                </c:pt>
                <c:pt idx="1">
                  <c:v>% of employees who would not recommend a nursing home to a family member</c:v>
                </c:pt>
              </c:strCache>
            </c:strRef>
          </c:cat>
          <c:val>
            <c:numRef>
              <c:f>Sheet1!$D$2:$E$2</c:f>
              <c:numCache>
                <c:formatCode>General</c:formatCode>
                <c:ptCount val="2"/>
                <c:pt idx="0">
                  <c:v>0.5</c:v>
                </c:pt>
                <c:pt idx="1">
                  <c:v>0.9</c:v>
                </c:pt>
              </c:numCache>
            </c:numRef>
          </c:val>
          <c:extLst>
            <c:ext xmlns:c16="http://schemas.microsoft.com/office/drawing/2014/chart" uri="{C3380CC4-5D6E-409C-BE32-E72D297353CC}">
              <c16:uniqueId val="{00000000-6592-4E7E-BFD1-785837C188DB}"/>
            </c:ext>
          </c:extLst>
        </c:ser>
        <c:dLbls>
          <c:showLegendKey val="0"/>
          <c:showVal val="0"/>
          <c:showCatName val="0"/>
          <c:showSerName val="0"/>
          <c:showPercent val="0"/>
          <c:showBubbleSize val="0"/>
        </c:dLbls>
        <c:gapWidth val="49"/>
        <c:overlap val="100"/>
        <c:axId val="185875072"/>
        <c:axId val="185901440"/>
      </c:barChart>
      <c:catAx>
        <c:axId val="185875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85901440"/>
        <c:crosses val="autoZero"/>
        <c:auto val="1"/>
        <c:lblAlgn val="ctr"/>
        <c:lblOffset val="100"/>
        <c:noMultiLvlLbl val="0"/>
      </c:catAx>
      <c:valAx>
        <c:axId val="185901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85875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de-DE"/>
              <a:t>Media tone of coverage on data protection, privacy, cyber risks: </a:t>
            </a:r>
          </a:p>
        </c:rich>
      </c:tx>
      <c:layout>
        <c:manualLayout>
          <c:xMode val="edge"/>
          <c:yMode val="edge"/>
          <c:x val="0.13662489063867017"/>
          <c:y val="2.7777777777777776E-2"/>
        </c:manualLayout>
      </c:layout>
      <c:overlay val="0"/>
    </c:title>
    <c:autoTitleDeleted val="0"/>
    <c:plotArea>
      <c:layout>
        <c:manualLayout>
          <c:layoutTarget val="inner"/>
          <c:xMode val="edge"/>
          <c:yMode val="edge"/>
          <c:x val="0.18488661495148628"/>
          <c:y val="0.25107105187943107"/>
          <c:w val="0.77048580175194414"/>
          <c:h val="0.57324709947161945"/>
        </c:manualLayout>
      </c:layout>
      <c:lineChart>
        <c:grouping val="standard"/>
        <c:varyColors val="0"/>
        <c:ser>
          <c:idx val="0"/>
          <c:order val="0"/>
          <c:tx>
            <c:strRef>
              <c:f>Tabelle2!$D$6</c:f>
              <c:strCache>
                <c:ptCount val="1"/>
                <c:pt idx="0">
                  <c:v>Alphabet/Google</c:v>
                </c:pt>
              </c:strCache>
            </c:strRef>
          </c:tx>
          <c:marker>
            <c:symbol val="none"/>
          </c:marker>
          <c:cat>
            <c:strRef>
              <c:f>Tabelle2!$C$7:$C$14</c:f>
              <c:strCache>
                <c:ptCount val="8"/>
                <c:pt idx="0">
                  <c:v>2012</c:v>
                </c:pt>
                <c:pt idx="1">
                  <c:v>2013</c:v>
                </c:pt>
                <c:pt idx="2">
                  <c:v>2014</c:v>
                </c:pt>
                <c:pt idx="3">
                  <c:v>2015</c:v>
                </c:pt>
                <c:pt idx="4">
                  <c:v>2016</c:v>
                </c:pt>
                <c:pt idx="5">
                  <c:v>2017</c:v>
                </c:pt>
                <c:pt idx="6">
                  <c:v>2018</c:v>
                </c:pt>
                <c:pt idx="7">
                  <c:v>2019</c:v>
                </c:pt>
              </c:strCache>
            </c:strRef>
          </c:cat>
          <c:val>
            <c:numRef>
              <c:f>Tabelle2!$D$7:$D$14</c:f>
              <c:numCache>
                <c:formatCode>General</c:formatCode>
                <c:ptCount val="8"/>
                <c:pt idx="0">
                  <c:v>-46.153846153846153</c:v>
                </c:pt>
                <c:pt idx="1">
                  <c:v>-61.428571428571431</c:v>
                </c:pt>
                <c:pt idx="2">
                  <c:v>-61.739130434782609</c:v>
                </c:pt>
                <c:pt idx="3">
                  <c:v>-47.887323943661968</c:v>
                </c:pt>
                <c:pt idx="4">
                  <c:v>-31.818181818181817</c:v>
                </c:pt>
                <c:pt idx="5">
                  <c:v>-53.333333333333336</c:v>
                </c:pt>
                <c:pt idx="6">
                  <c:v>-41.935483870967744</c:v>
                </c:pt>
                <c:pt idx="7">
                  <c:v>-55.357142857142847</c:v>
                </c:pt>
              </c:numCache>
            </c:numRef>
          </c:val>
          <c:smooth val="0"/>
          <c:extLst>
            <c:ext xmlns:c16="http://schemas.microsoft.com/office/drawing/2014/chart" uri="{C3380CC4-5D6E-409C-BE32-E72D297353CC}">
              <c16:uniqueId val="{00000000-877A-4EE5-9B51-6367FA04CC26}"/>
            </c:ext>
          </c:extLst>
        </c:ser>
        <c:ser>
          <c:idx val="1"/>
          <c:order val="1"/>
          <c:tx>
            <c:strRef>
              <c:f>Tabelle2!$E$6</c:f>
              <c:strCache>
                <c:ptCount val="1"/>
                <c:pt idx="0">
                  <c:v>Facebook</c:v>
                </c:pt>
              </c:strCache>
            </c:strRef>
          </c:tx>
          <c:marker>
            <c:symbol val="none"/>
          </c:marker>
          <c:cat>
            <c:strRef>
              <c:f>Tabelle2!$C$7:$C$14</c:f>
              <c:strCache>
                <c:ptCount val="8"/>
                <c:pt idx="0">
                  <c:v>2012</c:v>
                </c:pt>
                <c:pt idx="1">
                  <c:v>2013</c:v>
                </c:pt>
                <c:pt idx="2">
                  <c:v>2014</c:v>
                </c:pt>
                <c:pt idx="3">
                  <c:v>2015</c:v>
                </c:pt>
                <c:pt idx="4">
                  <c:v>2016</c:v>
                </c:pt>
                <c:pt idx="5">
                  <c:v>2017</c:v>
                </c:pt>
                <c:pt idx="6">
                  <c:v>2018</c:v>
                </c:pt>
                <c:pt idx="7">
                  <c:v>2019</c:v>
                </c:pt>
              </c:strCache>
            </c:strRef>
          </c:cat>
          <c:val>
            <c:numRef>
              <c:f>Tabelle2!$E$7:$E$14</c:f>
              <c:numCache>
                <c:formatCode>General</c:formatCode>
                <c:ptCount val="8"/>
                <c:pt idx="0">
                  <c:v>-29.411764705882355</c:v>
                </c:pt>
                <c:pt idx="1">
                  <c:v>-68.181818181818187</c:v>
                </c:pt>
                <c:pt idx="2">
                  <c:v>-56.25</c:v>
                </c:pt>
                <c:pt idx="3">
                  <c:v>-55.172413793103445</c:v>
                </c:pt>
                <c:pt idx="4">
                  <c:v>-58.024691358024683</c:v>
                </c:pt>
                <c:pt idx="5">
                  <c:v>-58.82352941176471</c:v>
                </c:pt>
                <c:pt idx="6">
                  <c:v>-72.023809523809518</c:v>
                </c:pt>
                <c:pt idx="7">
                  <c:v>-62.711864406779661</c:v>
                </c:pt>
              </c:numCache>
            </c:numRef>
          </c:val>
          <c:smooth val="0"/>
          <c:extLst>
            <c:ext xmlns:c16="http://schemas.microsoft.com/office/drawing/2014/chart" uri="{C3380CC4-5D6E-409C-BE32-E72D297353CC}">
              <c16:uniqueId val="{00000001-877A-4EE5-9B51-6367FA04CC26}"/>
            </c:ext>
          </c:extLst>
        </c:ser>
        <c:dLbls>
          <c:showLegendKey val="0"/>
          <c:showVal val="0"/>
          <c:showCatName val="0"/>
          <c:showSerName val="0"/>
          <c:showPercent val="0"/>
          <c:showBubbleSize val="0"/>
        </c:dLbls>
        <c:smooth val="0"/>
        <c:axId val="135904640"/>
        <c:axId val="135918720"/>
      </c:lineChart>
      <c:catAx>
        <c:axId val="135904640"/>
        <c:scaling>
          <c:orientation val="minMax"/>
        </c:scaling>
        <c:delete val="0"/>
        <c:axPos val="b"/>
        <c:numFmt formatCode="General" sourceLinked="0"/>
        <c:majorTickMark val="none"/>
        <c:minorTickMark val="none"/>
        <c:tickLblPos val="nextTo"/>
        <c:txPr>
          <a:bodyPr rot="-5400000" vert="horz"/>
          <a:lstStyle/>
          <a:p>
            <a:pPr>
              <a:defRPr/>
            </a:pPr>
            <a:endParaRPr lang="de-DE"/>
          </a:p>
        </c:txPr>
        <c:crossAx val="135918720"/>
        <c:crosses val="autoZero"/>
        <c:auto val="1"/>
        <c:lblAlgn val="ctr"/>
        <c:lblOffset val="100"/>
        <c:noMultiLvlLbl val="0"/>
      </c:catAx>
      <c:valAx>
        <c:axId val="135918720"/>
        <c:scaling>
          <c:orientation val="minMax"/>
          <c:max val="20"/>
        </c:scaling>
        <c:delete val="0"/>
        <c:axPos val="l"/>
        <c:majorGridlines/>
        <c:title>
          <c:tx>
            <c:rich>
              <a:bodyPr/>
              <a:lstStyle/>
              <a:p>
                <a:pPr>
                  <a:defRPr sz="800"/>
                </a:pPr>
                <a:r>
                  <a:rPr lang="de-DE" sz="800"/>
                  <a:t>Balance of +/- tone in %</a:t>
                </a:r>
              </a:p>
            </c:rich>
          </c:tx>
          <c:overlay val="0"/>
        </c:title>
        <c:numFmt formatCode="General" sourceLinked="1"/>
        <c:majorTickMark val="none"/>
        <c:minorTickMark val="none"/>
        <c:tickLblPos val="nextTo"/>
        <c:crossAx val="135904640"/>
        <c:crosses val="autoZero"/>
        <c:crossBetween val="between"/>
        <c:majorUnit val="20"/>
      </c:valAx>
      <c:spPr>
        <a:gradFill>
          <a:gsLst>
            <a:gs pos="0">
              <a:srgbClr val="92D050">
                <a:alpha val="51000"/>
              </a:srgbClr>
            </a:gs>
            <a:gs pos="20000">
              <a:schemeClr val="bg1"/>
            </a:gs>
            <a:gs pos="100000">
              <a:srgbClr val="FF0000">
                <a:alpha val="53000"/>
              </a:srgbClr>
            </a:gs>
          </a:gsLst>
          <a:lin ang="5400000" scaled="0"/>
        </a:gradFill>
      </c:spPr>
    </c:plotArea>
    <c:legend>
      <c:legendPos val="b"/>
      <c:overlay val="0"/>
    </c:legend>
    <c:plotVisOnly val="1"/>
    <c:dispBlanksAs val="gap"/>
    <c:showDLblsOverMax val="0"/>
  </c:chart>
  <c:spPr>
    <a:solidFill>
      <a:srgbClr val="FFFFFF"/>
    </a:solidFill>
  </c:spPr>
  <c:txPr>
    <a:bodyPr/>
    <a:lstStyle/>
    <a:p>
      <a:pPr>
        <a:defRPr sz="900">
          <a:latin typeface="Trebuchet MS" panose="020B0603020202020204" pitchFamily="34" charset="0"/>
          <a:cs typeface="Arial" panose="020B0604020202020204" pitchFamily="34" charset="0"/>
        </a:defRPr>
      </a:pPr>
      <a:endParaRPr lang="de-DE"/>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Healthcare funding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spPr>
            <a:solidFill>
              <a:schemeClr val="tx2"/>
            </a:solidFill>
          </c:spPr>
          <c:dPt>
            <c:idx val="0"/>
            <c:bubble3D val="0"/>
            <c:spPr>
              <a:solidFill>
                <a:schemeClr val="tx2"/>
              </a:solidFill>
              <a:ln w="19050">
                <a:solidFill>
                  <a:schemeClr val="lt1"/>
                </a:solidFill>
              </a:ln>
              <a:effectLst/>
            </c:spPr>
            <c:extLst>
              <c:ext xmlns:c16="http://schemas.microsoft.com/office/drawing/2014/chart" uri="{C3380CC4-5D6E-409C-BE32-E72D297353CC}">
                <c16:uniqueId val="{00000001-8EBB-4CDA-BB0A-850C8CC24D86}"/>
              </c:ext>
            </c:extLst>
          </c:dPt>
          <c:dPt>
            <c:idx val="1"/>
            <c:bubble3D val="0"/>
            <c:spPr>
              <a:solidFill>
                <a:schemeClr val="tx2">
                  <a:lumMod val="50000"/>
                </a:schemeClr>
              </a:solidFill>
              <a:ln w="19050">
                <a:solidFill>
                  <a:schemeClr val="lt1"/>
                </a:solidFill>
              </a:ln>
              <a:effectLst/>
            </c:spPr>
            <c:extLst>
              <c:ext xmlns:c16="http://schemas.microsoft.com/office/drawing/2014/chart" uri="{C3380CC4-5D6E-409C-BE32-E72D297353CC}">
                <c16:uniqueId val="{00000003-8EBB-4CDA-BB0A-850C8CC24D86}"/>
              </c:ext>
            </c:extLst>
          </c:dPt>
          <c:dLbls>
            <c:dLbl>
              <c:idx val="0"/>
              <c:tx>
                <c:rich>
                  <a:bodyPr/>
                  <a:lstStyle/>
                  <a:p>
                    <a:fld id="{24C4200F-3758-4CE1-A6CA-17C409F17816}" type="PERCENTAGE">
                      <a:rPr lang="en-US" baseline="0" smtClean="0"/>
                      <a:pPr/>
                      <a:t>[PERCENTAGE]</a:t>
                    </a:fld>
                    <a:endParaRPr lang="de-DE"/>
                  </a:p>
                </c:rich>
              </c:tx>
              <c:dLblPos val="outEnd"/>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EBB-4CDA-BB0A-850C8CC24D86}"/>
                </c:ext>
              </c:extLst>
            </c:dLbl>
            <c:dLbl>
              <c:idx val="1"/>
              <c:layout>
                <c:manualLayout>
                  <c:x val="-8.3330216639731891E-2"/>
                  <c:y val="-7.1629062975294547E-2"/>
                </c:manualLayout>
              </c:layout>
              <c:tx>
                <c:rich>
                  <a:bodyPr/>
                  <a:lstStyle/>
                  <a:p>
                    <a:fld id="{C95B9324-75DA-4639-BD73-16BD11A27D7A}" type="PERCENTAGE">
                      <a:rPr lang="en-US" baseline="0" smtClean="0"/>
                      <a:pPr/>
                      <a:t>[PERCENTAGE]</a:t>
                    </a:fld>
                    <a:endParaRPr lang="de-DE"/>
                  </a:p>
                </c:rich>
              </c:tx>
              <c:dLblPos val="bestFit"/>
              <c:showLegendKey val="0"/>
              <c:showVal val="1"/>
              <c:showCatName val="0"/>
              <c:showSerName val="0"/>
              <c:showPercent val="1"/>
              <c:showBubbleSize val="0"/>
              <c:extLst>
                <c:ext xmlns:c15="http://schemas.microsoft.com/office/drawing/2012/chart" uri="{CE6537A1-D6FC-4f65-9D91-7224C49458BB}">
                  <c15:layout>
                    <c:manualLayout>
                      <c:w val="0.29786470400268755"/>
                      <c:h val="0.14904814187442542"/>
                    </c:manualLayout>
                  </c15:layout>
                  <c15:dlblFieldTable/>
                  <c15:showDataLabelsRange val="0"/>
                </c:ext>
                <c:ext xmlns:c16="http://schemas.microsoft.com/office/drawing/2014/chart" uri="{C3380CC4-5D6E-409C-BE32-E72D297353CC}">
                  <c16:uniqueId val="{00000003-8EBB-4CDA-BB0A-850C8CC24D8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1"/>
            <c:showBubbleSize val="0"/>
            <c:showLeaderLines val="0"/>
            <c:extLst>
              <c:ext xmlns:c15="http://schemas.microsoft.com/office/drawing/2012/chart" uri="{CE6537A1-D6FC-4f65-9D91-7224C49458BB}"/>
            </c:extLst>
          </c:dLbls>
          <c:cat>
            <c:strRef>
              <c:f>Sheet3!$D$4:$D$5</c:f>
              <c:strCache>
                <c:ptCount val="2"/>
                <c:pt idx="0">
                  <c:v>Funds for prevention</c:v>
                </c:pt>
                <c:pt idx="1">
                  <c:v>Funds for all other uses</c:v>
                </c:pt>
              </c:strCache>
            </c:strRef>
          </c:cat>
          <c:val>
            <c:numRef>
              <c:f>Sheet3!$E$4:$E$5</c:f>
              <c:numCache>
                <c:formatCode>General</c:formatCode>
                <c:ptCount val="2"/>
                <c:pt idx="0">
                  <c:v>0.06</c:v>
                </c:pt>
                <c:pt idx="1">
                  <c:v>0.96</c:v>
                </c:pt>
              </c:numCache>
            </c:numRef>
          </c:val>
          <c:extLst>
            <c:ext xmlns:c16="http://schemas.microsoft.com/office/drawing/2014/chart" uri="{C3380CC4-5D6E-409C-BE32-E72D297353CC}">
              <c16:uniqueId val="{00000004-8EBB-4CDA-BB0A-850C8CC24D86}"/>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de-D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490198407073543E-2"/>
          <c:y val="0.1639411626848685"/>
          <c:w val="0.57240048040639158"/>
          <c:h val="0.69424628302745406"/>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000">
          <a:latin typeface="Trebuchet MS" panose="020B0603020202020204" pitchFamily="34" charset="0"/>
        </a:defRPr>
      </a:pPr>
      <a:endParaRPr lang="de-D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661559829059832"/>
          <c:y val="4.8599601027207034E-2"/>
          <c:w val="0.50197158119658125"/>
          <c:h val="0.87633393163624929"/>
        </c:manualLayout>
      </c:layout>
      <c:barChart>
        <c:barDir val="bar"/>
        <c:grouping val="stacked"/>
        <c:varyColors val="0"/>
        <c:ser>
          <c:idx val="0"/>
          <c:order val="0"/>
          <c:tx>
            <c:strRef>
              <c:f>Tabelle1!$B$1</c:f>
              <c:strCache>
                <c:ptCount val="1"/>
                <c:pt idx="0">
                  <c:v>negativ</c:v>
                </c:pt>
              </c:strCache>
            </c:strRef>
          </c:tx>
          <c:spPr>
            <a:gradFill flip="none" rotWithShape="1">
              <a:gsLst>
                <a:gs pos="55000">
                  <a:srgbClr val="FF7C80"/>
                </a:gs>
                <a:gs pos="0">
                  <a:srgbClr val="C00000"/>
                </a:gs>
              </a:gsLst>
              <a:lin ang="16200000" scaled="1"/>
              <a:tileRect/>
            </a:gradFill>
          </c:spPr>
          <c:invertIfNegative val="0"/>
          <c:cat>
            <c:strRef>
              <c:f>Tabelle1!$A$2:$A$17</c:f>
              <c:strCache>
                <c:ptCount val="16"/>
                <c:pt idx="0">
                  <c:v>Health policy, others</c:v>
                </c:pt>
                <c:pt idx="1">
                  <c:v>Viral infections</c:v>
                </c:pt>
                <c:pt idx="2">
                  <c:v>Quality of health care</c:v>
                </c:pt>
                <c:pt idx="3">
                  <c:v>Health policy in general</c:v>
                </c:pt>
                <c:pt idx="4">
                  <c:v>Supply of medical doctors</c:v>
                </c:pt>
                <c:pt idx="5">
                  <c:v>Cyber Risk</c:v>
                </c:pt>
                <c:pt idx="6">
                  <c:v>Corporate culture</c:v>
                </c:pt>
                <c:pt idx="7">
                  <c:v>Description personal life</c:v>
                </c:pt>
                <c:pt idx="8">
                  <c:v>Financial situation</c:v>
                </c:pt>
                <c:pt idx="9">
                  <c:v>Medication/side effects</c:v>
                </c:pt>
                <c:pt idx="10">
                  <c:v>Operations, other</c:v>
                </c:pt>
                <c:pt idx="11">
                  <c:v>HR, other</c:v>
                </c:pt>
                <c:pt idx="12">
                  <c:v>Income</c:v>
                </c:pt>
                <c:pt idx="13">
                  <c:v>Justice, other</c:v>
                </c:pt>
                <c:pt idx="14">
                  <c:v>Accidents/catastrophies</c:v>
                </c:pt>
                <c:pt idx="15">
                  <c:v>Description collective life</c:v>
                </c:pt>
              </c:strCache>
            </c:strRef>
          </c:cat>
          <c:val>
            <c:numRef>
              <c:f>Tabelle1!$B$2:$B$17</c:f>
              <c:numCache>
                <c:formatCode>0</c:formatCode>
                <c:ptCount val="16"/>
                <c:pt idx="0">
                  <c:v>18</c:v>
                </c:pt>
                <c:pt idx="1">
                  <c:v>8</c:v>
                </c:pt>
                <c:pt idx="2">
                  <c:v>0</c:v>
                </c:pt>
                <c:pt idx="3">
                  <c:v>0</c:v>
                </c:pt>
                <c:pt idx="4">
                  <c:v>3</c:v>
                </c:pt>
                <c:pt idx="5">
                  <c:v>2</c:v>
                </c:pt>
                <c:pt idx="6">
                  <c:v>0</c:v>
                </c:pt>
                <c:pt idx="7">
                  <c:v>0</c:v>
                </c:pt>
                <c:pt idx="8">
                  <c:v>2</c:v>
                </c:pt>
                <c:pt idx="9">
                  <c:v>2</c:v>
                </c:pt>
                <c:pt idx="10">
                  <c:v>0</c:v>
                </c:pt>
                <c:pt idx="11">
                  <c:v>1</c:v>
                </c:pt>
                <c:pt idx="12">
                  <c:v>1</c:v>
                </c:pt>
                <c:pt idx="13">
                  <c:v>1</c:v>
                </c:pt>
                <c:pt idx="14">
                  <c:v>0</c:v>
                </c:pt>
                <c:pt idx="15">
                  <c:v>0</c:v>
                </c:pt>
              </c:numCache>
            </c:numRef>
          </c:val>
          <c:extLst>
            <c:ext xmlns:c16="http://schemas.microsoft.com/office/drawing/2014/chart" uri="{C3380CC4-5D6E-409C-BE32-E72D297353CC}">
              <c16:uniqueId val="{00000000-D9F0-40A3-93F8-0C6018DA2C98}"/>
            </c:ext>
          </c:extLst>
        </c:ser>
        <c:ser>
          <c:idx val="1"/>
          <c:order val="1"/>
          <c:tx>
            <c:strRef>
              <c:f>Tabelle1!$C$1</c:f>
              <c:strCache>
                <c:ptCount val="1"/>
                <c:pt idx="0">
                  <c:v>neutral</c:v>
                </c:pt>
              </c:strCache>
            </c:strRef>
          </c:tx>
          <c:spPr>
            <a:gradFill flip="none" rotWithShape="1">
              <a:gsLst>
                <a:gs pos="55000">
                  <a:srgbClr val="FFFF99"/>
                </a:gs>
                <a:gs pos="0">
                  <a:srgbClr val="FFCC66"/>
                </a:gs>
              </a:gsLst>
              <a:lin ang="16200000" scaled="1"/>
              <a:tileRect/>
            </a:gradFill>
          </c:spPr>
          <c:invertIfNegative val="0"/>
          <c:cat>
            <c:strRef>
              <c:f>Tabelle1!$A$2:$A$17</c:f>
              <c:strCache>
                <c:ptCount val="16"/>
                <c:pt idx="0">
                  <c:v>Health policy, others</c:v>
                </c:pt>
                <c:pt idx="1">
                  <c:v>Viral infections</c:v>
                </c:pt>
                <c:pt idx="2">
                  <c:v>Quality of health care</c:v>
                </c:pt>
                <c:pt idx="3">
                  <c:v>Health policy in general</c:v>
                </c:pt>
                <c:pt idx="4">
                  <c:v>Supply of medical doctors</c:v>
                </c:pt>
                <c:pt idx="5">
                  <c:v>Cyber Risk</c:v>
                </c:pt>
                <c:pt idx="6">
                  <c:v>Corporate culture</c:v>
                </c:pt>
                <c:pt idx="7">
                  <c:v>Description personal life</c:v>
                </c:pt>
                <c:pt idx="8">
                  <c:v>Financial situation</c:v>
                </c:pt>
                <c:pt idx="9">
                  <c:v>Medication/side effects</c:v>
                </c:pt>
                <c:pt idx="10">
                  <c:v>Operations, other</c:v>
                </c:pt>
                <c:pt idx="11">
                  <c:v>HR, other</c:v>
                </c:pt>
                <c:pt idx="12">
                  <c:v>Income</c:v>
                </c:pt>
                <c:pt idx="13">
                  <c:v>Justice, other</c:v>
                </c:pt>
                <c:pt idx="14">
                  <c:v>Accidents/catastrophies</c:v>
                </c:pt>
                <c:pt idx="15">
                  <c:v>Description collective life</c:v>
                </c:pt>
              </c:strCache>
            </c:strRef>
          </c:cat>
          <c:val>
            <c:numRef>
              <c:f>Tabelle1!$C$2:$C$17</c:f>
              <c:numCache>
                <c:formatCode>0</c:formatCode>
                <c:ptCount val="16"/>
                <c:pt idx="0">
                  <c:v>23</c:v>
                </c:pt>
                <c:pt idx="1">
                  <c:v>6</c:v>
                </c:pt>
                <c:pt idx="2">
                  <c:v>2</c:v>
                </c:pt>
                <c:pt idx="3">
                  <c:v>5</c:v>
                </c:pt>
                <c:pt idx="4">
                  <c:v>0</c:v>
                </c:pt>
                <c:pt idx="5">
                  <c:v>1</c:v>
                </c:pt>
                <c:pt idx="6">
                  <c:v>1</c:v>
                </c:pt>
                <c:pt idx="7">
                  <c:v>1</c:v>
                </c:pt>
                <c:pt idx="8">
                  <c:v>0</c:v>
                </c:pt>
                <c:pt idx="9">
                  <c:v>0</c:v>
                </c:pt>
                <c:pt idx="10">
                  <c:v>0</c:v>
                </c:pt>
                <c:pt idx="11">
                  <c:v>0</c:v>
                </c:pt>
                <c:pt idx="12">
                  <c:v>0</c:v>
                </c:pt>
                <c:pt idx="13">
                  <c:v>0</c:v>
                </c:pt>
                <c:pt idx="14">
                  <c:v>1</c:v>
                </c:pt>
                <c:pt idx="15">
                  <c:v>0</c:v>
                </c:pt>
              </c:numCache>
            </c:numRef>
          </c:val>
          <c:extLst>
            <c:ext xmlns:c16="http://schemas.microsoft.com/office/drawing/2014/chart" uri="{C3380CC4-5D6E-409C-BE32-E72D297353CC}">
              <c16:uniqueId val="{00000001-D9F0-40A3-93F8-0C6018DA2C98}"/>
            </c:ext>
          </c:extLst>
        </c:ser>
        <c:ser>
          <c:idx val="2"/>
          <c:order val="2"/>
          <c:tx>
            <c:strRef>
              <c:f>Tabelle1!$D$1</c:f>
              <c:strCache>
                <c:ptCount val="1"/>
                <c:pt idx="0">
                  <c:v>positiv</c:v>
                </c:pt>
              </c:strCache>
            </c:strRef>
          </c:tx>
          <c:spPr>
            <a:gradFill flip="none" rotWithShape="1">
              <a:gsLst>
                <a:gs pos="55000">
                  <a:srgbClr val="92D050"/>
                </a:gs>
                <a:gs pos="0">
                  <a:srgbClr val="009900"/>
                </a:gs>
              </a:gsLst>
              <a:lin ang="16200000" scaled="1"/>
              <a:tileRect/>
            </a:gradFill>
          </c:spPr>
          <c:invertIfNegative val="0"/>
          <c:cat>
            <c:strRef>
              <c:f>Tabelle1!$A$2:$A$17</c:f>
              <c:strCache>
                <c:ptCount val="16"/>
                <c:pt idx="0">
                  <c:v>Health policy, others</c:v>
                </c:pt>
                <c:pt idx="1">
                  <c:v>Viral infections</c:v>
                </c:pt>
                <c:pt idx="2">
                  <c:v>Quality of health care</c:v>
                </c:pt>
                <c:pt idx="3">
                  <c:v>Health policy in general</c:v>
                </c:pt>
                <c:pt idx="4">
                  <c:v>Supply of medical doctors</c:v>
                </c:pt>
                <c:pt idx="5">
                  <c:v>Cyber Risk</c:v>
                </c:pt>
                <c:pt idx="6">
                  <c:v>Corporate culture</c:v>
                </c:pt>
                <c:pt idx="7">
                  <c:v>Description personal life</c:v>
                </c:pt>
                <c:pt idx="8">
                  <c:v>Financial situation</c:v>
                </c:pt>
                <c:pt idx="9">
                  <c:v>Medication/side effects</c:v>
                </c:pt>
                <c:pt idx="10">
                  <c:v>Operations, other</c:v>
                </c:pt>
                <c:pt idx="11">
                  <c:v>HR, other</c:v>
                </c:pt>
                <c:pt idx="12">
                  <c:v>Income</c:v>
                </c:pt>
                <c:pt idx="13">
                  <c:v>Justice, other</c:v>
                </c:pt>
                <c:pt idx="14">
                  <c:v>Accidents/catastrophies</c:v>
                </c:pt>
                <c:pt idx="15">
                  <c:v>Description collective life</c:v>
                </c:pt>
              </c:strCache>
            </c:strRef>
          </c:cat>
          <c:val>
            <c:numRef>
              <c:f>Tabelle1!$D$2:$D$17</c:f>
              <c:numCache>
                <c:formatCode>0</c:formatCode>
                <c:ptCount val="16"/>
                <c:pt idx="0">
                  <c:v>20</c:v>
                </c:pt>
                <c:pt idx="1">
                  <c:v>3</c:v>
                </c:pt>
                <c:pt idx="2">
                  <c:v>6</c:v>
                </c:pt>
                <c:pt idx="3">
                  <c:v>1</c:v>
                </c:pt>
                <c:pt idx="4">
                  <c:v>0</c:v>
                </c:pt>
                <c:pt idx="5">
                  <c:v>0</c:v>
                </c:pt>
                <c:pt idx="6">
                  <c:v>1</c:v>
                </c:pt>
                <c:pt idx="7">
                  <c:v>1</c:v>
                </c:pt>
                <c:pt idx="8">
                  <c:v>0</c:v>
                </c:pt>
                <c:pt idx="9">
                  <c:v>0</c:v>
                </c:pt>
                <c:pt idx="10">
                  <c:v>1</c:v>
                </c:pt>
                <c:pt idx="11">
                  <c:v>0</c:v>
                </c:pt>
                <c:pt idx="12">
                  <c:v>0</c:v>
                </c:pt>
                <c:pt idx="13">
                  <c:v>0</c:v>
                </c:pt>
                <c:pt idx="14">
                  <c:v>0</c:v>
                </c:pt>
                <c:pt idx="15">
                  <c:v>1</c:v>
                </c:pt>
              </c:numCache>
            </c:numRef>
          </c:val>
          <c:extLst>
            <c:ext xmlns:c16="http://schemas.microsoft.com/office/drawing/2014/chart" uri="{C3380CC4-5D6E-409C-BE32-E72D297353CC}">
              <c16:uniqueId val="{00000002-D9F0-40A3-93F8-0C6018DA2C98}"/>
            </c:ext>
          </c:extLst>
        </c:ser>
        <c:dLbls>
          <c:showLegendKey val="0"/>
          <c:showVal val="0"/>
          <c:showCatName val="0"/>
          <c:showSerName val="0"/>
          <c:showPercent val="0"/>
          <c:showBubbleSize val="0"/>
        </c:dLbls>
        <c:gapWidth val="56"/>
        <c:overlap val="100"/>
        <c:axId val="145934976"/>
        <c:axId val="145940864"/>
      </c:barChart>
      <c:catAx>
        <c:axId val="145934976"/>
        <c:scaling>
          <c:orientation val="maxMin"/>
        </c:scaling>
        <c:delete val="0"/>
        <c:axPos val="l"/>
        <c:numFmt formatCode="General" sourceLinked="0"/>
        <c:majorTickMark val="none"/>
        <c:minorTickMark val="none"/>
        <c:tickLblPos val="nextTo"/>
        <c:txPr>
          <a:bodyPr/>
          <a:lstStyle/>
          <a:p>
            <a:pPr>
              <a:defRPr sz="700" b="1">
                <a:latin typeface="Trebuchet MS" pitchFamily="34" charset="0"/>
              </a:defRPr>
            </a:pPr>
            <a:endParaRPr lang="de-DE"/>
          </a:p>
        </c:txPr>
        <c:crossAx val="145940864"/>
        <c:crosses val="autoZero"/>
        <c:auto val="1"/>
        <c:lblAlgn val="ctr"/>
        <c:lblOffset val="100"/>
        <c:tickLblSkip val="1"/>
        <c:noMultiLvlLbl val="0"/>
      </c:catAx>
      <c:valAx>
        <c:axId val="145940864"/>
        <c:scaling>
          <c:orientation val="minMax"/>
          <c:max val="80"/>
          <c:min val="0"/>
        </c:scaling>
        <c:delete val="0"/>
        <c:axPos val="b"/>
        <c:majorGridlines/>
        <c:numFmt formatCode="0" sourceLinked="1"/>
        <c:majorTickMark val="out"/>
        <c:minorTickMark val="none"/>
        <c:tickLblPos val="nextTo"/>
        <c:txPr>
          <a:bodyPr/>
          <a:lstStyle/>
          <a:p>
            <a:pPr>
              <a:defRPr sz="800" b="1">
                <a:latin typeface="Trebuchet MS" pitchFamily="34" charset="0"/>
              </a:defRPr>
            </a:pPr>
            <a:endParaRPr lang="de-DE"/>
          </a:p>
        </c:txPr>
        <c:crossAx val="145934976"/>
        <c:crosses val="max"/>
        <c:crossBetween val="between"/>
        <c:majorUnit val="20"/>
      </c:valAx>
      <c:spPr>
        <a:gradFill>
          <a:gsLst>
            <a:gs pos="0">
              <a:prstClr val="white">
                <a:lumMod val="85000"/>
              </a:prstClr>
            </a:gs>
            <a:gs pos="50000">
              <a:srgbClr val="EEECE1"/>
            </a:gs>
            <a:gs pos="100000">
              <a:schemeClr val="accent6">
                <a:lumMod val="20000"/>
                <a:lumOff val="80000"/>
              </a:schemeClr>
            </a:gs>
          </a:gsLst>
          <a:lin ang="0" scaled="0"/>
        </a:gradFill>
      </c:spPr>
    </c:plotArea>
    <c:plotVisOnly val="1"/>
    <c:dispBlanksAs val="gap"/>
    <c:showDLblsOverMax val="0"/>
  </c:chart>
  <c:txPr>
    <a:bodyPr/>
    <a:lstStyle/>
    <a:p>
      <a:pPr>
        <a:defRPr sz="1800"/>
      </a:pPr>
      <a:endParaRPr lang="de-DE"/>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411920041507644"/>
          <c:y val="6.218333965438437E-2"/>
          <c:w val="0.783576278040503"/>
          <c:h val="0.57066388054186012"/>
        </c:manualLayout>
      </c:layout>
      <c:barChart>
        <c:barDir val="bar"/>
        <c:grouping val="clustered"/>
        <c:varyColors val="0"/>
        <c:ser>
          <c:idx val="0"/>
          <c:order val="0"/>
          <c:tx>
            <c:strRef>
              <c:f>Tabelle2!$H$3</c:f>
              <c:strCache>
                <c:ptCount val="1"/>
                <c:pt idx="0">
                  <c:v>2012-2019</c:v>
                </c:pt>
              </c:strCache>
            </c:strRef>
          </c:tx>
          <c:spPr>
            <a:solidFill>
              <a:srgbClr val="1F497D">
                <a:lumMod val="75000"/>
              </a:srgbClr>
            </a:solidFill>
          </c:spPr>
          <c:invertIfNegative val="0"/>
          <c:cat>
            <c:strRef>
              <c:f>Tabelle2!$I$2:$N$2</c:f>
              <c:strCache>
                <c:ptCount val="6"/>
                <c:pt idx="0">
                  <c:v>BBC</c:v>
                </c:pt>
                <c:pt idx="1">
                  <c:v>TVE</c:v>
                </c:pt>
                <c:pt idx="2">
                  <c:v>Rai </c:v>
                </c:pt>
                <c:pt idx="3">
                  <c:v>SRF</c:v>
                </c:pt>
                <c:pt idx="4">
                  <c:v>CBS </c:v>
                </c:pt>
                <c:pt idx="5">
                  <c:v>ZDF</c:v>
                </c:pt>
              </c:strCache>
            </c:strRef>
          </c:cat>
          <c:val>
            <c:numRef>
              <c:f>Tabelle2!$I$3:$N$3</c:f>
              <c:numCache>
                <c:formatCode>General</c:formatCode>
                <c:ptCount val="6"/>
                <c:pt idx="0">
                  <c:v>1.1571169664017845E-3</c:v>
                </c:pt>
                <c:pt idx="1">
                  <c:v>9.9576324935941353E-4</c:v>
                </c:pt>
                <c:pt idx="2">
                  <c:v>7.9476411140595076E-4</c:v>
                </c:pt>
                <c:pt idx="3">
                  <c:v>8.2686503138046049E-4</c:v>
                </c:pt>
                <c:pt idx="4">
                  <c:v>1.5482729384008551E-3</c:v>
                </c:pt>
                <c:pt idx="5">
                  <c:v>3.997054801725045E-4</c:v>
                </c:pt>
              </c:numCache>
            </c:numRef>
          </c:val>
          <c:extLst>
            <c:ext xmlns:c16="http://schemas.microsoft.com/office/drawing/2014/chart" uri="{C3380CC4-5D6E-409C-BE32-E72D297353CC}">
              <c16:uniqueId val="{00000000-7950-46B0-A6A7-F944D2B9C56C}"/>
            </c:ext>
          </c:extLst>
        </c:ser>
        <c:ser>
          <c:idx val="1"/>
          <c:order val="1"/>
          <c:tx>
            <c:strRef>
              <c:f>Tabelle2!$H$4</c:f>
              <c:strCache>
                <c:ptCount val="1"/>
                <c:pt idx="0">
                  <c:v>1-4/2020</c:v>
                </c:pt>
              </c:strCache>
            </c:strRef>
          </c:tx>
          <c:spPr>
            <a:solidFill>
              <a:srgbClr val="00B0F0"/>
            </a:solidFill>
          </c:spPr>
          <c:invertIfNegative val="0"/>
          <c:cat>
            <c:strRef>
              <c:f>Tabelle2!$I$2:$N$2</c:f>
              <c:strCache>
                <c:ptCount val="6"/>
                <c:pt idx="0">
                  <c:v>BBC</c:v>
                </c:pt>
                <c:pt idx="1">
                  <c:v>TVE</c:v>
                </c:pt>
                <c:pt idx="2">
                  <c:v>Rai </c:v>
                </c:pt>
                <c:pt idx="3">
                  <c:v>SRF</c:v>
                </c:pt>
                <c:pt idx="4">
                  <c:v>CBS </c:v>
                </c:pt>
                <c:pt idx="5">
                  <c:v>ZDF</c:v>
                </c:pt>
              </c:strCache>
            </c:strRef>
          </c:cat>
          <c:val>
            <c:numRef>
              <c:f>Tabelle2!$I$4:$N$4</c:f>
              <c:numCache>
                <c:formatCode>General</c:formatCode>
                <c:ptCount val="6"/>
                <c:pt idx="0">
                  <c:v>1.277888341887504E-2</c:v>
                </c:pt>
                <c:pt idx="1">
                  <c:v>1.0352693454992104E-2</c:v>
                </c:pt>
                <c:pt idx="2">
                  <c:v>9.5029239766081866E-3</c:v>
                </c:pt>
                <c:pt idx="3">
                  <c:v>5.1270278543005818E-3</c:v>
                </c:pt>
                <c:pt idx="4">
                  <c:v>3.3259423503325942E-3</c:v>
                </c:pt>
                <c:pt idx="5">
                  <c:v>2.4965564738292012E-3</c:v>
                </c:pt>
              </c:numCache>
            </c:numRef>
          </c:val>
          <c:extLst>
            <c:ext xmlns:c16="http://schemas.microsoft.com/office/drawing/2014/chart" uri="{C3380CC4-5D6E-409C-BE32-E72D297353CC}">
              <c16:uniqueId val="{00000001-7950-46B0-A6A7-F944D2B9C56C}"/>
            </c:ext>
          </c:extLst>
        </c:ser>
        <c:dLbls>
          <c:showLegendKey val="0"/>
          <c:showVal val="0"/>
          <c:showCatName val="0"/>
          <c:showSerName val="0"/>
          <c:showPercent val="0"/>
          <c:showBubbleSize val="0"/>
        </c:dLbls>
        <c:gapWidth val="150"/>
        <c:axId val="136741248"/>
        <c:axId val="136742784"/>
      </c:barChart>
      <c:catAx>
        <c:axId val="136741248"/>
        <c:scaling>
          <c:orientation val="minMax"/>
        </c:scaling>
        <c:delete val="0"/>
        <c:axPos val="l"/>
        <c:numFmt formatCode="General" sourceLinked="0"/>
        <c:majorTickMark val="out"/>
        <c:minorTickMark val="none"/>
        <c:tickLblPos val="nextTo"/>
        <c:txPr>
          <a:bodyPr/>
          <a:lstStyle/>
          <a:p>
            <a:pPr>
              <a:defRPr>
                <a:latin typeface="Trebuchet MS" panose="020B0603020202020204" pitchFamily="34" charset="0"/>
              </a:defRPr>
            </a:pPr>
            <a:endParaRPr lang="de-DE"/>
          </a:p>
        </c:txPr>
        <c:crossAx val="136742784"/>
        <c:crosses val="autoZero"/>
        <c:auto val="1"/>
        <c:lblAlgn val="ctr"/>
        <c:lblOffset val="100"/>
        <c:noMultiLvlLbl val="0"/>
      </c:catAx>
      <c:valAx>
        <c:axId val="136742784"/>
        <c:scaling>
          <c:orientation val="minMax"/>
          <c:max val="2.0000000000000004E-2"/>
        </c:scaling>
        <c:delete val="0"/>
        <c:axPos val="b"/>
        <c:majorGridlines/>
        <c:numFmt formatCode="0.0%" sourceLinked="0"/>
        <c:majorTickMark val="out"/>
        <c:minorTickMark val="none"/>
        <c:tickLblPos val="nextTo"/>
        <c:txPr>
          <a:bodyPr/>
          <a:lstStyle/>
          <a:p>
            <a:pPr>
              <a:defRPr>
                <a:latin typeface="Trebuchet MS" panose="020B0603020202020204" pitchFamily="34" charset="0"/>
              </a:defRPr>
            </a:pPr>
            <a:endParaRPr lang="de-DE"/>
          </a:p>
        </c:txPr>
        <c:crossAx val="136741248"/>
        <c:crosses val="autoZero"/>
        <c:crossBetween val="between"/>
      </c:valAx>
    </c:plotArea>
    <c:legend>
      <c:legendPos val="r"/>
      <c:legendEntry>
        <c:idx val="0"/>
        <c:txPr>
          <a:bodyPr/>
          <a:lstStyle/>
          <a:p>
            <a:pPr>
              <a:defRPr sz="900">
                <a:latin typeface="Trebuchet MS" panose="020B0603020202020204" pitchFamily="34" charset="0"/>
              </a:defRPr>
            </a:pPr>
            <a:endParaRPr lang="de-DE"/>
          </a:p>
        </c:txPr>
      </c:legendEntry>
      <c:legendEntry>
        <c:idx val="1"/>
        <c:txPr>
          <a:bodyPr/>
          <a:lstStyle/>
          <a:p>
            <a:pPr>
              <a:defRPr sz="900">
                <a:latin typeface="Trebuchet MS" panose="020B0603020202020204" pitchFamily="34" charset="0"/>
              </a:defRPr>
            </a:pPr>
            <a:endParaRPr lang="de-DE"/>
          </a:p>
        </c:txPr>
      </c:legendEntry>
      <c:layout>
        <c:manualLayout>
          <c:xMode val="edge"/>
          <c:yMode val="edge"/>
          <c:x val="1.9504444507059203E-2"/>
          <c:y val="0.7557284525094573"/>
          <c:w val="0.96230013090199162"/>
          <c:h val="0.13378261419221829"/>
        </c:manualLayout>
      </c:layout>
      <c:overlay val="0"/>
    </c:legend>
    <c:plotVisOnly val="1"/>
    <c:dispBlanksAs val="gap"/>
    <c:showDLblsOverMax val="0"/>
  </c:chart>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3254794918506086"/>
          <c:y val="2.4328860003394598E-2"/>
          <c:w val="0.70778262632620581"/>
          <c:h val="0.87633393163624929"/>
        </c:manualLayout>
      </c:layout>
      <c:barChart>
        <c:barDir val="bar"/>
        <c:grouping val="stacked"/>
        <c:varyColors val="0"/>
        <c:ser>
          <c:idx val="0"/>
          <c:order val="0"/>
          <c:tx>
            <c:strRef>
              <c:f>Tabelle1!$B$1</c:f>
              <c:strCache>
                <c:ptCount val="1"/>
                <c:pt idx="0">
                  <c:v>Datenreihe 1</c:v>
                </c:pt>
              </c:strCache>
            </c:strRef>
          </c:tx>
          <c:spPr>
            <a:solidFill>
              <a:schemeClr val="accent3"/>
            </a:solidFill>
          </c:spPr>
          <c:invertIfNegative val="0"/>
          <c:cat>
            <c:strRef>
              <c:f>Tabelle1!$A$2:$A$7</c:f>
              <c:strCache>
                <c:ptCount val="6"/>
                <c:pt idx="0">
                  <c:v>CBS</c:v>
                </c:pt>
                <c:pt idx="1">
                  <c:v>TVE</c:v>
                </c:pt>
                <c:pt idx="2">
                  <c:v>SRF</c:v>
                </c:pt>
                <c:pt idx="3">
                  <c:v>Rai</c:v>
                </c:pt>
                <c:pt idx="4">
                  <c:v>ZDF</c:v>
                </c:pt>
                <c:pt idx="5">
                  <c:v>BBC</c:v>
                </c:pt>
              </c:strCache>
            </c:strRef>
          </c:cat>
          <c:val>
            <c:numRef>
              <c:f>Tabelle1!$B$2:$B$7</c:f>
              <c:numCache>
                <c:formatCode>General</c:formatCode>
                <c:ptCount val="6"/>
                <c:pt idx="0">
                  <c:v>0.21429999999999999</c:v>
                </c:pt>
              </c:numCache>
            </c:numRef>
          </c:val>
          <c:extLst>
            <c:ext xmlns:c16="http://schemas.microsoft.com/office/drawing/2014/chart" uri="{C3380CC4-5D6E-409C-BE32-E72D297353CC}">
              <c16:uniqueId val="{00000000-60C4-4A50-B304-5C1D98A7F0F8}"/>
            </c:ext>
          </c:extLst>
        </c:ser>
        <c:ser>
          <c:idx val="1"/>
          <c:order val="1"/>
          <c:tx>
            <c:strRef>
              <c:f>Tabelle1!$C$1</c:f>
              <c:strCache>
                <c:ptCount val="1"/>
                <c:pt idx="0">
                  <c:v>Datenreihe 2</c:v>
                </c:pt>
              </c:strCache>
            </c:strRef>
          </c:tx>
          <c:spPr>
            <a:solidFill>
              <a:schemeClr val="accent1"/>
            </a:solidFill>
          </c:spPr>
          <c:invertIfNegative val="0"/>
          <c:cat>
            <c:strRef>
              <c:f>Tabelle1!$A$2:$A$7</c:f>
              <c:strCache>
                <c:ptCount val="6"/>
                <c:pt idx="0">
                  <c:v>CBS</c:v>
                </c:pt>
                <c:pt idx="1">
                  <c:v>TVE</c:v>
                </c:pt>
                <c:pt idx="2">
                  <c:v>SRF</c:v>
                </c:pt>
                <c:pt idx="3">
                  <c:v>Rai</c:v>
                </c:pt>
                <c:pt idx="4">
                  <c:v>ZDF</c:v>
                </c:pt>
                <c:pt idx="5">
                  <c:v>BBC</c:v>
                </c:pt>
              </c:strCache>
            </c:strRef>
          </c:cat>
          <c:val>
            <c:numRef>
              <c:f>Tabelle1!$C$2:$C$7</c:f>
              <c:numCache>
                <c:formatCode>General</c:formatCode>
                <c:ptCount val="6"/>
                <c:pt idx="1">
                  <c:v>-0.20699999999999999</c:v>
                </c:pt>
                <c:pt idx="2">
                  <c:v>-0.24059999999999998</c:v>
                </c:pt>
                <c:pt idx="3">
                  <c:v>-0.26229999999999998</c:v>
                </c:pt>
                <c:pt idx="4">
                  <c:v>-0.29820000000000002</c:v>
                </c:pt>
                <c:pt idx="5">
                  <c:v>-0.34939999999999999</c:v>
                </c:pt>
              </c:numCache>
            </c:numRef>
          </c:val>
          <c:extLst>
            <c:ext xmlns:c16="http://schemas.microsoft.com/office/drawing/2014/chart" uri="{C3380CC4-5D6E-409C-BE32-E72D297353CC}">
              <c16:uniqueId val="{00000001-60C4-4A50-B304-5C1D98A7F0F8}"/>
            </c:ext>
          </c:extLst>
        </c:ser>
        <c:dLbls>
          <c:showLegendKey val="0"/>
          <c:showVal val="0"/>
          <c:showCatName val="0"/>
          <c:showSerName val="0"/>
          <c:showPercent val="0"/>
          <c:showBubbleSize val="0"/>
        </c:dLbls>
        <c:gapWidth val="30"/>
        <c:overlap val="80"/>
        <c:axId val="147894272"/>
        <c:axId val="147895808"/>
      </c:barChart>
      <c:catAx>
        <c:axId val="147894272"/>
        <c:scaling>
          <c:orientation val="maxMin"/>
        </c:scaling>
        <c:delete val="0"/>
        <c:axPos val="l"/>
        <c:numFmt formatCode="General" sourceLinked="1"/>
        <c:majorTickMark val="none"/>
        <c:minorTickMark val="none"/>
        <c:tickLblPos val="low"/>
        <c:spPr>
          <a:ln>
            <a:noFill/>
          </a:ln>
        </c:spPr>
        <c:txPr>
          <a:bodyPr/>
          <a:lstStyle/>
          <a:p>
            <a:pPr>
              <a:defRPr>
                <a:latin typeface="Trebuchet MS" panose="020B0603020202020204" pitchFamily="34" charset="0"/>
              </a:defRPr>
            </a:pPr>
            <a:endParaRPr lang="de-DE"/>
          </a:p>
        </c:txPr>
        <c:crossAx val="147895808"/>
        <c:crosses val="autoZero"/>
        <c:auto val="1"/>
        <c:lblAlgn val="ctr"/>
        <c:lblOffset val="100"/>
        <c:tickLblSkip val="1"/>
        <c:noMultiLvlLbl val="0"/>
      </c:catAx>
      <c:valAx>
        <c:axId val="147895808"/>
        <c:scaling>
          <c:orientation val="minMax"/>
          <c:max val="0.5"/>
          <c:min val="-0.5"/>
        </c:scaling>
        <c:delete val="0"/>
        <c:axPos val="b"/>
        <c:majorGridlines>
          <c:spPr>
            <a:ln>
              <a:prstDash val="dash"/>
            </a:ln>
          </c:spPr>
        </c:majorGridlines>
        <c:numFmt formatCode="0%" sourceLinked="0"/>
        <c:majorTickMark val="out"/>
        <c:minorTickMark val="none"/>
        <c:tickLblPos val="nextTo"/>
        <c:spPr>
          <a:ln>
            <a:noFill/>
          </a:ln>
        </c:spPr>
        <c:txPr>
          <a:bodyPr/>
          <a:lstStyle/>
          <a:p>
            <a:pPr>
              <a:defRPr>
                <a:latin typeface="Trebuchet MS" panose="020B0603020202020204" pitchFamily="34" charset="0"/>
              </a:defRPr>
            </a:pPr>
            <a:endParaRPr lang="de-DE"/>
          </a:p>
        </c:txPr>
        <c:crossAx val="147894272"/>
        <c:crosses val="max"/>
        <c:crossBetween val="between"/>
        <c:majorUnit val="0.5"/>
      </c:valAx>
      <c:spPr>
        <a:noFill/>
        <a:ln w="25400">
          <a:noFill/>
        </a:ln>
      </c:spPr>
    </c:plotArea>
    <c:plotVisOnly val="1"/>
    <c:dispBlanksAs val="gap"/>
    <c:showDLblsOverMax val="0"/>
  </c:chart>
  <c:txPr>
    <a:bodyPr/>
    <a:lstStyle/>
    <a:p>
      <a:pPr>
        <a:defRPr sz="1000">
          <a:latin typeface="+mn-lt"/>
        </a:defRPr>
      </a:pPr>
      <a:endParaRPr lang="de-DE"/>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3254794918506086"/>
          <c:y val="2.4328860003394598E-2"/>
          <c:w val="0.70778262632620581"/>
          <c:h val="0.87633393163624929"/>
        </c:manualLayout>
      </c:layout>
      <c:barChart>
        <c:barDir val="bar"/>
        <c:grouping val="stacked"/>
        <c:varyColors val="0"/>
        <c:ser>
          <c:idx val="0"/>
          <c:order val="0"/>
          <c:spPr>
            <a:solidFill>
              <a:schemeClr val="accent3"/>
            </a:solidFill>
          </c:spPr>
          <c:invertIfNegative val="0"/>
          <c:cat>
            <c:strRef>
              <c:f>Tabelle1!$A$2:$A$7</c:f>
              <c:strCache>
                <c:ptCount val="6"/>
                <c:pt idx="0">
                  <c:v>TVE</c:v>
                </c:pt>
                <c:pt idx="1">
                  <c:v>SRF</c:v>
                </c:pt>
                <c:pt idx="2">
                  <c:v>Rai</c:v>
                </c:pt>
                <c:pt idx="3">
                  <c:v>CBS</c:v>
                </c:pt>
                <c:pt idx="4">
                  <c:v>ZDF</c:v>
                </c:pt>
                <c:pt idx="5">
                  <c:v>BBC</c:v>
                </c:pt>
              </c:strCache>
            </c:strRef>
          </c:cat>
          <c:val>
            <c:numRef>
              <c:f>Tabelle1!$B$2:$B$7</c:f>
              <c:numCache>
                <c:formatCode>General</c:formatCode>
                <c:ptCount val="6"/>
              </c:numCache>
            </c:numRef>
          </c:val>
          <c:extLst>
            <c:ext xmlns:c16="http://schemas.microsoft.com/office/drawing/2014/chart" uri="{C3380CC4-5D6E-409C-BE32-E72D297353CC}">
              <c16:uniqueId val="{00000000-FA29-46CE-9C65-4FAEEAE977A5}"/>
            </c:ext>
          </c:extLst>
        </c:ser>
        <c:ser>
          <c:idx val="1"/>
          <c:order val="1"/>
          <c:spPr>
            <a:solidFill>
              <a:schemeClr val="accent1"/>
            </a:solidFill>
          </c:spPr>
          <c:invertIfNegative val="0"/>
          <c:cat>
            <c:strRef>
              <c:f>Tabelle1!$A$2:$A$7</c:f>
              <c:strCache>
                <c:ptCount val="6"/>
                <c:pt idx="0">
                  <c:v>TVE</c:v>
                </c:pt>
                <c:pt idx="1">
                  <c:v>SRF</c:v>
                </c:pt>
                <c:pt idx="2">
                  <c:v>Rai</c:v>
                </c:pt>
                <c:pt idx="3">
                  <c:v>CBS</c:v>
                </c:pt>
                <c:pt idx="4">
                  <c:v>ZDF</c:v>
                </c:pt>
                <c:pt idx="5">
                  <c:v>BBC</c:v>
                </c:pt>
              </c:strCache>
            </c:strRef>
          </c:cat>
          <c:val>
            <c:numRef>
              <c:f>Tabelle1!$C$2:$C$7</c:f>
              <c:numCache>
                <c:formatCode>General</c:formatCode>
                <c:ptCount val="6"/>
                <c:pt idx="0">
                  <c:v>-8.6500000000000007E-2</c:v>
                </c:pt>
                <c:pt idx="1">
                  <c:v>-8.6500000000000007E-2</c:v>
                </c:pt>
                <c:pt idx="2">
                  <c:v>-0.28410000000000002</c:v>
                </c:pt>
                <c:pt idx="3">
                  <c:v>-0.32829999999999998</c:v>
                </c:pt>
                <c:pt idx="4">
                  <c:v>-0.49340000000000006</c:v>
                </c:pt>
                <c:pt idx="5">
                  <c:v>-0.61380000000000001</c:v>
                </c:pt>
              </c:numCache>
            </c:numRef>
          </c:val>
          <c:extLst>
            <c:ext xmlns:c16="http://schemas.microsoft.com/office/drawing/2014/chart" uri="{C3380CC4-5D6E-409C-BE32-E72D297353CC}">
              <c16:uniqueId val="{00000001-FA29-46CE-9C65-4FAEEAE977A5}"/>
            </c:ext>
          </c:extLst>
        </c:ser>
        <c:dLbls>
          <c:showLegendKey val="0"/>
          <c:showVal val="0"/>
          <c:showCatName val="0"/>
          <c:showSerName val="0"/>
          <c:showPercent val="0"/>
          <c:showBubbleSize val="0"/>
        </c:dLbls>
        <c:gapWidth val="30"/>
        <c:overlap val="80"/>
        <c:axId val="231696640"/>
        <c:axId val="234037248"/>
      </c:barChart>
      <c:catAx>
        <c:axId val="231696640"/>
        <c:scaling>
          <c:orientation val="maxMin"/>
        </c:scaling>
        <c:delete val="0"/>
        <c:axPos val="l"/>
        <c:numFmt formatCode="General" sourceLinked="1"/>
        <c:majorTickMark val="none"/>
        <c:minorTickMark val="none"/>
        <c:tickLblPos val="low"/>
        <c:spPr>
          <a:ln>
            <a:noFill/>
          </a:ln>
        </c:spPr>
        <c:txPr>
          <a:bodyPr/>
          <a:lstStyle/>
          <a:p>
            <a:pPr>
              <a:defRPr>
                <a:latin typeface="Trebuchet MS" panose="020B0603020202020204" pitchFamily="34" charset="0"/>
              </a:defRPr>
            </a:pPr>
            <a:endParaRPr lang="de-DE"/>
          </a:p>
        </c:txPr>
        <c:crossAx val="234037248"/>
        <c:crosses val="autoZero"/>
        <c:auto val="1"/>
        <c:lblAlgn val="ctr"/>
        <c:lblOffset val="100"/>
        <c:tickLblSkip val="1"/>
        <c:noMultiLvlLbl val="0"/>
      </c:catAx>
      <c:valAx>
        <c:axId val="234037248"/>
        <c:scaling>
          <c:orientation val="minMax"/>
          <c:max val="0.5"/>
          <c:min val="-0.8"/>
        </c:scaling>
        <c:delete val="0"/>
        <c:axPos val="b"/>
        <c:majorGridlines>
          <c:spPr>
            <a:ln>
              <a:prstDash val="dash"/>
            </a:ln>
          </c:spPr>
        </c:majorGridlines>
        <c:numFmt formatCode="0%" sourceLinked="0"/>
        <c:majorTickMark val="out"/>
        <c:minorTickMark val="none"/>
        <c:tickLblPos val="nextTo"/>
        <c:spPr>
          <a:ln>
            <a:noFill/>
          </a:ln>
        </c:spPr>
        <c:txPr>
          <a:bodyPr/>
          <a:lstStyle/>
          <a:p>
            <a:pPr>
              <a:defRPr>
                <a:latin typeface="Trebuchet MS" panose="020B0603020202020204" pitchFamily="34" charset="0"/>
              </a:defRPr>
            </a:pPr>
            <a:endParaRPr lang="de-DE"/>
          </a:p>
        </c:txPr>
        <c:crossAx val="231696640"/>
        <c:crosses val="max"/>
        <c:crossBetween val="between"/>
        <c:majorUnit val="0.4"/>
      </c:valAx>
      <c:spPr>
        <a:noFill/>
        <a:ln w="25400">
          <a:noFill/>
        </a:ln>
      </c:spPr>
    </c:plotArea>
    <c:plotVisOnly val="1"/>
    <c:dispBlanksAs val="gap"/>
    <c:showDLblsOverMax val="0"/>
  </c:chart>
  <c:txPr>
    <a:bodyPr/>
    <a:lstStyle/>
    <a:p>
      <a:pPr>
        <a:defRPr sz="1000">
          <a:latin typeface="+mn-lt"/>
        </a:defRPr>
      </a:pPr>
      <a:endParaRPr lang="de-DE"/>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490198407073543E-2"/>
          <c:y val="0.1639411626848685"/>
          <c:w val="0.57240048040639158"/>
          <c:h val="0.69424628302745406"/>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000">
          <a:latin typeface="Trebuchet MS" panose="020B0603020202020204" pitchFamily="34" charset="0"/>
        </a:defRPr>
      </a:pPr>
      <a:endParaRPr lang="de-DE"/>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dirty="0">
                <a:solidFill>
                  <a:schemeClr val="tx2">
                    <a:lumMod val="50000"/>
                  </a:schemeClr>
                </a:solidFill>
              </a:rPr>
              <a:t>1 </a:t>
            </a:r>
            <a:r>
              <a:rPr lang="en-US" sz="1200" dirty="0" err="1">
                <a:solidFill>
                  <a:schemeClr val="tx2">
                    <a:lumMod val="50000"/>
                  </a:schemeClr>
                </a:solidFill>
              </a:rPr>
              <a:t>Ene</a:t>
            </a:r>
            <a:r>
              <a:rPr lang="en-US" sz="1200" baseline="0" dirty="0">
                <a:solidFill>
                  <a:schemeClr val="tx2">
                    <a:lumMod val="50000"/>
                  </a:schemeClr>
                </a:solidFill>
              </a:rPr>
              <a:t> a 16 </a:t>
            </a:r>
            <a:r>
              <a:rPr lang="en-US" sz="1200" baseline="0" dirty="0" err="1">
                <a:solidFill>
                  <a:schemeClr val="tx2">
                    <a:lumMod val="50000"/>
                  </a:schemeClr>
                </a:solidFill>
              </a:rPr>
              <a:t>Abr</a:t>
            </a:r>
            <a:r>
              <a:rPr lang="en-US" sz="1200" baseline="0" dirty="0">
                <a:solidFill>
                  <a:schemeClr val="tx2">
                    <a:lumMod val="50000"/>
                  </a:schemeClr>
                </a:solidFill>
              </a:rPr>
              <a:t>, 2020</a:t>
            </a:r>
            <a:endParaRPr lang="en-US" sz="1200" dirty="0">
              <a:solidFill>
                <a:schemeClr val="tx2">
                  <a:lumMod val="50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19621092040345953"/>
          <c:y val="0.20700069578425392"/>
          <c:w val="0.61970122839146435"/>
          <c:h val="0.60347083399758961"/>
        </c:manualLayout>
      </c:layout>
      <c:pieChart>
        <c:varyColors val="1"/>
        <c:ser>
          <c:idx val="0"/>
          <c:order val="0"/>
          <c:dPt>
            <c:idx val="0"/>
            <c:bubble3D val="0"/>
            <c:spPr>
              <a:solidFill>
                <a:schemeClr val="tx2">
                  <a:lumMod val="75000"/>
                </a:schemeClr>
              </a:solidFill>
              <a:ln w="19050">
                <a:solidFill>
                  <a:schemeClr val="lt1"/>
                </a:solidFill>
              </a:ln>
              <a:effectLst/>
            </c:spPr>
            <c:extLst>
              <c:ext xmlns:c16="http://schemas.microsoft.com/office/drawing/2014/chart" uri="{C3380CC4-5D6E-409C-BE32-E72D297353CC}">
                <c16:uniqueId val="{00000001-A1C3-4AE5-B94D-450EEE8A5DBC}"/>
              </c:ext>
            </c:extLst>
          </c:dPt>
          <c:dPt>
            <c:idx val="1"/>
            <c:bubble3D val="0"/>
            <c:spPr>
              <a:solidFill>
                <a:schemeClr val="tx2">
                  <a:lumMod val="20000"/>
                  <a:lumOff val="80000"/>
                </a:schemeClr>
              </a:solidFill>
              <a:ln w="19050">
                <a:solidFill>
                  <a:schemeClr val="lt1"/>
                </a:solidFill>
              </a:ln>
              <a:effectLst/>
            </c:spPr>
            <c:extLst>
              <c:ext xmlns:c16="http://schemas.microsoft.com/office/drawing/2014/chart" uri="{C3380CC4-5D6E-409C-BE32-E72D297353CC}">
                <c16:uniqueId val="{00000003-A1C3-4AE5-B94D-450EEE8A5DBC}"/>
              </c:ext>
            </c:extLst>
          </c:dPt>
          <c:dLbls>
            <c:dLbl>
              <c:idx val="0"/>
              <c:layout>
                <c:manualLayout>
                  <c:x val="-0.23499137782499729"/>
                  <c:y val="-0.12755533390440008"/>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r>
                      <a:rPr lang="en-US" baseline="0" dirty="0"/>
                      <a:t>40,048,754</a:t>
                    </a:r>
                  </a:p>
                  <a:p>
                    <a:pPr>
                      <a:defRPr>
                        <a:solidFill>
                          <a:schemeClr val="bg1"/>
                        </a:solidFill>
                      </a:defRPr>
                    </a:pPr>
                    <a:endParaRPr lang="en-US" sz="500" baseline="0" dirty="0"/>
                  </a:p>
                  <a:p>
                    <a:pPr>
                      <a:defRPr>
                        <a:solidFill>
                          <a:schemeClr val="bg1"/>
                        </a:solidFill>
                      </a:defRPr>
                    </a:pPr>
                    <a:r>
                      <a:rPr lang="en-US" baseline="0" dirty="0"/>
                      <a:t> </a:t>
                    </a:r>
                    <a:fld id="{B0447DB7-225F-4BEE-A64A-D9AF912CD6D8}" type="PERCENTAGE">
                      <a:rPr lang="en-US" baseline="0"/>
                      <a:pPr>
                        <a:defRPr>
                          <a:solidFill>
                            <a:schemeClr val="bg1"/>
                          </a:solidFill>
                        </a:defRPr>
                      </a:pPr>
                      <a:t>[PERCENTAGE]</a:t>
                    </a:fld>
                    <a:endParaRPr lang="en-US" baseline="0" dirty="0"/>
                  </a:p>
                </c:rich>
              </c:tx>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bestFit"/>
              <c:showLegendKey val="0"/>
              <c:showVal val="0"/>
              <c:showCatName val="0"/>
              <c:showSerName val="0"/>
              <c:showPercent val="1"/>
              <c:showBubbleSize val="0"/>
              <c:extLst>
                <c:ext xmlns:c15="http://schemas.microsoft.com/office/drawing/2012/chart" uri="{CE6537A1-D6FC-4f65-9D91-7224C49458BB}">
                  <c15:layout>
                    <c:manualLayout>
                      <c:w val="0.35047793052526777"/>
                      <c:h val="0.21223464801078676"/>
                    </c:manualLayout>
                  </c15:layout>
                  <c15:dlblFieldTable/>
                  <c15:showDataLabelsRange val="1"/>
                </c:ext>
                <c:ext xmlns:c16="http://schemas.microsoft.com/office/drawing/2014/chart" uri="{C3380CC4-5D6E-409C-BE32-E72D297353CC}">
                  <c16:uniqueId val="{00000001-A1C3-4AE5-B94D-450EEE8A5DBC}"/>
                </c:ext>
              </c:extLst>
            </c:dLbl>
            <c:dLbl>
              <c:idx val="1"/>
              <c:layout>
                <c:manualLayout>
                  <c:x val="0.20039481113546861"/>
                  <c:y val="0.20084879171974906"/>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baseline="0" dirty="0"/>
                      <a:t>16,813,451 </a:t>
                    </a:r>
                  </a:p>
                  <a:p>
                    <a:pPr>
                      <a:defRPr/>
                    </a:pPr>
                    <a:endParaRPr lang="en-US" sz="500" baseline="0" dirty="0"/>
                  </a:p>
                  <a:p>
                    <a:pPr>
                      <a:defRPr/>
                    </a:pPr>
                    <a:fld id="{E0CF20BB-2E09-4D67-B223-223A31C0E3FF}" type="PERCENTAGE">
                      <a:rPr lang="en-US" baseline="0" smtClean="0"/>
                      <a:pPr>
                        <a:defRPr/>
                      </a:pPr>
                      <a:t>[PERCENTAGE]</a:t>
                    </a:fld>
                    <a:endParaRPr lang="de-DE"/>
                  </a:p>
                </c:rich>
              </c:tx>
              <c:numFmt formatCode="0.0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bestFit"/>
              <c:showLegendKey val="0"/>
              <c:showVal val="0"/>
              <c:showCatName val="0"/>
              <c:showSerName val="0"/>
              <c:showPercent val="1"/>
              <c:showBubbleSize val="0"/>
              <c:extLst>
                <c:ext xmlns:c15="http://schemas.microsoft.com/office/drawing/2012/chart" uri="{CE6537A1-D6FC-4f65-9D91-7224C49458BB}">
                  <c15:layout>
                    <c:manualLayout>
                      <c:w val="0.33253578811166012"/>
                      <c:h val="0.25533330017861716"/>
                    </c:manualLayout>
                  </c15:layout>
                  <c15:dlblFieldTable/>
                  <c15:showDataLabelsRange val="1"/>
                </c:ext>
                <c:ext xmlns:c16="http://schemas.microsoft.com/office/drawing/2014/chart" uri="{C3380CC4-5D6E-409C-BE32-E72D297353CC}">
                  <c16:uniqueId val="{00000003-A1C3-4AE5-B94D-450EEE8A5DB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inEnd"/>
            <c:showLegendKey val="0"/>
            <c:showVal val="0"/>
            <c:showCatName val="0"/>
            <c:showSerName val="0"/>
            <c:showPercent val="1"/>
            <c:showBubbleSize val="0"/>
            <c:showLeaderLines val="0"/>
            <c:extLst>
              <c:ext xmlns:c15="http://schemas.microsoft.com/office/drawing/2012/chart" uri="{CE6537A1-D6FC-4f65-9D91-7224C49458BB}">
                <c15:showDataLabelsRange val="1"/>
              </c:ext>
            </c:extLst>
          </c:dLbls>
          <c:cat>
            <c:strRef>
              <c:f>Sheet1!$G$4:$G$5</c:f>
              <c:strCache>
                <c:ptCount val="2"/>
                <c:pt idx="0">
                  <c:v>Births</c:v>
                </c:pt>
                <c:pt idx="1">
                  <c:v>Deaths</c:v>
                </c:pt>
              </c:strCache>
            </c:strRef>
          </c:cat>
          <c:val>
            <c:numRef>
              <c:f>Sheet1!$I$4:$I$5</c:f>
              <c:numCache>
                <c:formatCode>#,##0</c:formatCode>
                <c:ptCount val="2"/>
                <c:pt idx="0">
                  <c:v>37486344</c:v>
                </c:pt>
                <c:pt idx="1">
                  <c:v>15737665</c:v>
                </c:pt>
              </c:numCache>
            </c:numRef>
          </c:val>
          <c:extLst>
            <c:ext xmlns:c15="http://schemas.microsoft.com/office/drawing/2012/chart" uri="{02D57815-91ED-43cb-92C2-25804820EDAC}">
              <c15:datalabelsRange>
                <c15:f>Sheet1!$I$4:$I$5</c15:f>
                <c15:dlblRangeCache>
                  <c:ptCount val="2"/>
                  <c:pt idx="0">
                    <c:v>37,486,344</c:v>
                  </c:pt>
                  <c:pt idx="1">
                    <c:v>15,737,665</c:v>
                  </c:pt>
                </c15:dlblRangeCache>
              </c15:datalabelsRange>
            </c:ext>
            <c:ext xmlns:c16="http://schemas.microsoft.com/office/drawing/2014/chart" uri="{C3380CC4-5D6E-409C-BE32-E72D297353CC}">
              <c16:uniqueId val="{00000004-A1C3-4AE5-B94D-450EEE8A5DBC}"/>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982563382499469"/>
          <c:y val="2.6367078491228612E-2"/>
          <c:w val="0.54902140691291379"/>
          <c:h val="0.87633393163624929"/>
        </c:manualLayout>
      </c:layout>
      <c:barChart>
        <c:barDir val="bar"/>
        <c:grouping val="stacked"/>
        <c:varyColors val="0"/>
        <c:ser>
          <c:idx val="0"/>
          <c:order val="0"/>
          <c:tx>
            <c:strRef>
              <c:f>Tabelle1!$B$1</c:f>
              <c:strCache>
                <c:ptCount val="1"/>
                <c:pt idx="0">
                  <c:v>Datenreihe 1</c:v>
                </c:pt>
              </c:strCache>
            </c:strRef>
          </c:tx>
          <c:spPr>
            <a:gradFill>
              <a:gsLst>
                <a:gs pos="0">
                  <a:srgbClr val="1F497D">
                    <a:lumMod val="60000"/>
                    <a:lumOff val="40000"/>
                  </a:srgbClr>
                </a:gs>
                <a:gs pos="55000">
                  <a:schemeClr val="tx2">
                    <a:lumMod val="75000"/>
                  </a:schemeClr>
                </a:gs>
              </a:gsLst>
              <a:lin ang="5400000" scaled="0"/>
            </a:gradFill>
          </c:spPr>
          <c:invertIfNegative val="0"/>
          <c:cat>
            <c:strRef>
              <c:f>Tabelle1!$A$2:$A$2</c:f>
              <c:strCache>
                <c:ptCount val="1"/>
                <c:pt idx="0">
                  <c:v>Fallecidos sector de salud (per. Abr 7)</c:v>
                </c:pt>
              </c:strCache>
            </c:strRef>
          </c:cat>
          <c:val>
            <c:numRef>
              <c:f>Tabelle1!$B$2:$B$2</c:f>
              <c:numCache>
                <c:formatCode>0</c:formatCode>
                <c:ptCount val="1"/>
                <c:pt idx="0">
                  <c:v>626</c:v>
                </c:pt>
              </c:numCache>
            </c:numRef>
          </c:val>
          <c:extLst>
            <c:ext xmlns:c16="http://schemas.microsoft.com/office/drawing/2014/chart" uri="{C3380CC4-5D6E-409C-BE32-E72D297353CC}">
              <c16:uniqueId val="{00000000-59D8-4C90-96F7-7471D231B295}"/>
            </c:ext>
          </c:extLst>
        </c:ser>
        <c:dLbls>
          <c:showLegendKey val="0"/>
          <c:showVal val="0"/>
          <c:showCatName val="0"/>
          <c:showSerName val="0"/>
          <c:showPercent val="0"/>
          <c:showBubbleSize val="0"/>
        </c:dLbls>
        <c:gapWidth val="60"/>
        <c:overlap val="80"/>
        <c:axId val="186241792"/>
        <c:axId val="186243328"/>
      </c:barChart>
      <c:catAx>
        <c:axId val="186241792"/>
        <c:scaling>
          <c:orientation val="maxMin"/>
        </c:scaling>
        <c:delete val="0"/>
        <c:axPos val="l"/>
        <c:numFmt formatCode="General" sourceLinked="0"/>
        <c:majorTickMark val="none"/>
        <c:minorTickMark val="none"/>
        <c:tickLblPos val="nextTo"/>
        <c:txPr>
          <a:bodyPr/>
          <a:lstStyle/>
          <a:p>
            <a:pPr>
              <a:defRPr sz="900" b="0">
                <a:latin typeface="Trebuchet MS" panose="020B0603020202020204" pitchFamily="34" charset="0"/>
              </a:defRPr>
            </a:pPr>
            <a:endParaRPr lang="de-DE"/>
          </a:p>
        </c:txPr>
        <c:crossAx val="186243328"/>
        <c:crosses val="autoZero"/>
        <c:auto val="1"/>
        <c:lblAlgn val="ctr"/>
        <c:lblOffset val="100"/>
        <c:tickLblSkip val="1"/>
        <c:noMultiLvlLbl val="0"/>
      </c:catAx>
      <c:valAx>
        <c:axId val="186243328"/>
        <c:scaling>
          <c:orientation val="minMax"/>
          <c:max val="800"/>
          <c:min val="0"/>
        </c:scaling>
        <c:delete val="0"/>
        <c:axPos val="b"/>
        <c:majorGridlines/>
        <c:numFmt formatCode="0" sourceLinked="1"/>
        <c:majorTickMark val="out"/>
        <c:minorTickMark val="none"/>
        <c:tickLblPos val="nextTo"/>
        <c:txPr>
          <a:bodyPr/>
          <a:lstStyle/>
          <a:p>
            <a:pPr>
              <a:defRPr sz="700" b="1">
                <a:latin typeface="Trebuchet MS" panose="020B0603020202020204" pitchFamily="34" charset="0"/>
              </a:defRPr>
            </a:pPr>
            <a:endParaRPr lang="de-DE"/>
          </a:p>
        </c:txPr>
        <c:crossAx val="186241792"/>
        <c:crosses val="max"/>
        <c:crossBetween val="between"/>
        <c:majorUnit val="400"/>
      </c:valAx>
      <c:spPr>
        <a:gradFill>
          <a:gsLst>
            <a:gs pos="0">
              <a:prstClr val="white">
                <a:lumMod val="85000"/>
              </a:prstClr>
            </a:gs>
            <a:gs pos="50000">
              <a:srgbClr val="EEECE1"/>
            </a:gs>
            <a:gs pos="100000">
              <a:schemeClr val="accent6">
                <a:lumMod val="20000"/>
                <a:lumOff val="80000"/>
              </a:schemeClr>
            </a:gs>
          </a:gsLst>
          <a:lin ang="0" scaled="0"/>
        </a:gradFill>
      </c:spPr>
    </c:plotArea>
    <c:plotVisOnly val="1"/>
    <c:dispBlanksAs val="gap"/>
    <c:showDLblsOverMax val="0"/>
  </c:chart>
  <c:txPr>
    <a:bodyPr/>
    <a:lstStyle/>
    <a:p>
      <a:pPr>
        <a:defRPr sz="1800"/>
      </a:pPr>
      <a:endParaRPr lang="de-DE"/>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652361636613608"/>
          <c:y val="2.6367078491228612E-2"/>
          <c:w val="0.38226448966606452"/>
          <c:h val="0.87633393163624929"/>
        </c:manualLayout>
      </c:layout>
      <c:barChart>
        <c:barDir val="bar"/>
        <c:grouping val="stacked"/>
        <c:varyColors val="0"/>
        <c:ser>
          <c:idx val="0"/>
          <c:order val="0"/>
          <c:tx>
            <c:strRef>
              <c:f>Tabelle1!$B$1</c:f>
              <c:strCache>
                <c:ptCount val="1"/>
                <c:pt idx="0">
                  <c:v>Datenreihe 1</c:v>
                </c:pt>
              </c:strCache>
            </c:strRef>
          </c:tx>
          <c:spPr>
            <a:gradFill>
              <a:gsLst>
                <a:gs pos="0">
                  <a:srgbClr val="1F497D">
                    <a:lumMod val="60000"/>
                    <a:lumOff val="40000"/>
                  </a:srgbClr>
                </a:gs>
                <a:gs pos="55000">
                  <a:schemeClr val="tx2">
                    <a:lumMod val="75000"/>
                  </a:schemeClr>
                </a:gs>
              </a:gsLst>
              <a:lin ang="5400000" scaled="0"/>
            </a:gradFill>
          </c:spPr>
          <c:invertIfNegative val="0"/>
          <c:cat>
            <c:strRef>
              <c:f>Tabelle1!$A$2:$A$7</c:f>
              <c:strCache>
                <c:ptCount val="6"/>
                <c:pt idx="0">
                  <c:v>Contagiados </c:v>
                </c:pt>
                <c:pt idx="1">
                  <c:v>del sector</c:v>
                </c:pt>
                <c:pt idx="2">
                  <c:v>médico</c:v>
                </c:pt>
                <c:pt idx="4">
                  <c:v>de los que</c:v>
                </c:pt>
                <c:pt idx="5">
                  <c:v>fallecen</c:v>
                </c:pt>
              </c:strCache>
            </c:strRef>
          </c:cat>
          <c:val>
            <c:numRef>
              <c:f>Tabelle1!$B$2:$B$7</c:f>
              <c:numCache>
                <c:formatCode>General</c:formatCode>
                <c:ptCount val="6"/>
                <c:pt idx="0" formatCode="0">
                  <c:v>88621</c:v>
                </c:pt>
                <c:pt idx="2" formatCode="0">
                  <c:v>11329</c:v>
                </c:pt>
                <c:pt idx="5" formatCode="0">
                  <c:v>41</c:v>
                </c:pt>
              </c:numCache>
            </c:numRef>
          </c:val>
          <c:extLst>
            <c:ext xmlns:c16="http://schemas.microsoft.com/office/drawing/2014/chart" uri="{C3380CC4-5D6E-409C-BE32-E72D297353CC}">
              <c16:uniqueId val="{00000000-4B74-4A24-A0E8-B0FC951F8BEA}"/>
            </c:ext>
          </c:extLst>
        </c:ser>
        <c:dLbls>
          <c:showLegendKey val="0"/>
          <c:showVal val="0"/>
          <c:showCatName val="0"/>
          <c:showSerName val="0"/>
          <c:showPercent val="0"/>
          <c:showBubbleSize val="0"/>
        </c:dLbls>
        <c:gapWidth val="30"/>
        <c:overlap val="80"/>
        <c:axId val="186248576"/>
        <c:axId val="186041472"/>
      </c:barChart>
      <c:catAx>
        <c:axId val="186248576"/>
        <c:scaling>
          <c:orientation val="maxMin"/>
        </c:scaling>
        <c:delete val="0"/>
        <c:axPos val="l"/>
        <c:numFmt formatCode="General" sourceLinked="0"/>
        <c:majorTickMark val="none"/>
        <c:minorTickMark val="none"/>
        <c:tickLblPos val="nextTo"/>
        <c:txPr>
          <a:bodyPr/>
          <a:lstStyle/>
          <a:p>
            <a:pPr>
              <a:defRPr sz="900" b="0">
                <a:latin typeface="Trebuchet MS" panose="020B0603020202020204" pitchFamily="34" charset="0"/>
              </a:defRPr>
            </a:pPr>
            <a:endParaRPr lang="de-DE"/>
          </a:p>
        </c:txPr>
        <c:crossAx val="186041472"/>
        <c:crosses val="autoZero"/>
        <c:auto val="1"/>
        <c:lblAlgn val="ctr"/>
        <c:lblOffset val="100"/>
        <c:tickLblSkip val="1"/>
        <c:noMultiLvlLbl val="0"/>
      </c:catAx>
      <c:valAx>
        <c:axId val="186041472"/>
        <c:scaling>
          <c:orientation val="minMax"/>
          <c:min val="0"/>
        </c:scaling>
        <c:delete val="0"/>
        <c:axPos val="b"/>
        <c:majorGridlines/>
        <c:numFmt formatCode="#,##0" sourceLinked="0"/>
        <c:majorTickMark val="out"/>
        <c:minorTickMark val="none"/>
        <c:tickLblPos val="nextTo"/>
        <c:txPr>
          <a:bodyPr/>
          <a:lstStyle/>
          <a:p>
            <a:pPr>
              <a:defRPr sz="700" b="1">
                <a:latin typeface="Trebuchet MS" panose="020B0603020202020204" pitchFamily="34" charset="0"/>
              </a:defRPr>
            </a:pPr>
            <a:endParaRPr lang="de-DE"/>
          </a:p>
        </c:txPr>
        <c:crossAx val="186248576"/>
        <c:crosses val="max"/>
        <c:crossBetween val="between"/>
        <c:majorUnit val="50000"/>
      </c:valAx>
      <c:spPr>
        <a:gradFill>
          <a:gsLst>
            <a:gs pos="0">
              <a:prstClr val="white">
                <a:lumMod val="85000"/>
              </a:prstClr>
            </a:gs>
            <a:gs pos="50000">
              <a:srgbClr val="EEECE1"/>
            </a:gs>
            <a:gs pos="100000">
              <a:schemeClr val="accent6">
                <a:lumMod val="20000"/>
                <a:lumOff val="80000"/>
              </a:schemeClr>
            </a:gs>
          </a:gsLst>
          <a:lin ang="0" scaled="0"/>
        </a:gradFill>
      </c:spPr>
    </c:plotArea>
    <c:plotVisOnly val="1"/>
    <c:dispBlanksAs val="gap"/>
    <c:showDLblsOverMax val="0"/>
  </c:chart>
  <c:txPr>
    <a:bodyPr/>
    <a:lstStyle/>
    <a:p>
      <a:pPr>
        <a:defRPr sz="1800"/>
      </a:pPr>
      <a:endParaRPr lang="de-DE"/>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490198407073543E-2"/>
          <c:y val="0.1639411626848685"/>
          <c:w val="0.57240048040639158"/>
          <c:h val="0.69424628302745406"/>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000">
          <a:latin typeface="Trebuchet MS" panose="020B0603020202020204" pitchFamily="34" charset="0"/>
        </a:defRPr>
      </a:pPr>
      <a:endParaRPr lang="de-D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009811251937629"/>
          <c:y val="3.4753744046108134E-2"/>
          <c:w val="0.6493108350517115"/>
          <c:h val="0.87633393163624929"/>
        </c:manualLayout>
      </c:layout>
      <c:barChart>
        <c:barDir val="bar"/>
        <c:grouping val="stacked"/>
        <c:varyColors val="0"/>
        <c:ser>
          <c:idx val="0"/>
          <c:order val="0"/>
          <c:tx>
            <c:strRef>
              <c:f>Tabelle1!$B$1</c:f>
              <c:strCache>
                <c:ptCount val="1"/>
                <c:pt idx="0">
                  <c:v>negativ</c:v>
                </c:pt>
              </c:strCache>
            </c:strRef>
          </c:tx>
          <c:spPr>
            <a:gradFill flip="none" rotWithShape="1">
              <a:gsLst>
                <a:gs pos="55000">
                  <a:srgbClr val="FF7C80"/>
                </a:gs>
                <a:gs pos="0">
                  <a:srgbClr val="C00000"/>
                </a:gs>
              </a:gsLst>
              <a:lin ang="16200000" scaled="1"/>
              <a:tileRect/>
            </a:gradFill>
          </c:spPr>
          <c:invertIfNegative val="0"/>
          <c:cat>
            <c:strRef>
              <c:f>Tabelle1!$A$2:$A$15</c:f>
              <c:strCache>
                <c:ptCount val="14"/>
                <c:pt idx="0">
                  <c:v>Princess Cruises</c:v>
                </c:pt>
                <c:pt idx="1">
                  <c:v>Deutsche Lufthansa</c:v>
                </c:pt>
                <c:pt idx="2">
                  <c:v>Glaxo Smithkline</c:v>
                </c:pt>
                <c:pt idx="3">
                  <c:v>Fraport </c:v>
                </c:pt>
                <c:pt idx="4">
                  <c:v>ITB</c:v>
                </c:pt>
                <c:pt idx="5">
                  <c:v>Apple</c:v>
                </c:pt>
                <c:pt idx="6">
                  <c:v>VW</c:v>
                </c:pt>
                <c:pt idx="7">
                  <c:v>TUI </c:v>
                </c:pt>
                <c:pt idx="8">
                  <c:v>Westfleisch</c:v>
                </c:pt>
                <c:pt idx="9">
                  <c:v>Webasto</c:v>
                </c:pt>
                <c:pt idx="10">
                  <c:v>Alte Scheune</c:v>
                </c:pt>
                <c:pt idx="11">
                  <c:v>Daimler</c:v>
                </c:pt>
                <c:pt idx="12">
                  <c:v>Fiumicino (Airport Rome)</c:v>
                </c:pt>
                <c:pt idx="13">
                  <c:v>Geneva Motor Show</c:v>
                </c:pt>
              </c:strCache>
            </c:strRef>
          </c:cat>
          <c:val>
            <c:numRef>
              <c:f>Tabelle1!$B$2:$B$15</c:f>
              <c:numCache>
                <c:formatCode>0</c:formatCode>
                <c:ptCount val="14"/>
                <c:pt idx="0">
                  <c:v>11</c:v>
                </c:pt>
                <c:pt idx="1">
                  <c:v>7</c:v>
                </c:pt>
                <c:pt idx="2">
                  <c:v>0</c:v>
                </c:pt>
                <c:pt idx="3">
                  <c:v>3</c:v>
                </c:pt>
                <c:pt idx="4">
                  <c:v>3</c:v>
                </c:pt>
                <c:pt idx="5">
                  <c:v>4</c:v>
                </c:pt>
                <c:pt idx="6">
                  <c:v>3</c:v>
                </c:pt>
                <c:pt idx="7">
                  <c:v>4</c:v>
                </c:pt>
                <c:pt idx="8">
                  <c:v>4</c:v>
                </c:pt>
                <c:pt idx="9">
                  <c:v>1</c:v>
                </c:pt>
                <c:pt idx="10">
                  <c:v>3</c:v>
                </c:pt>
                <c:pt idx="11">
                  <c:v>2</c:v>
                </c:pt>
                <c:pt idx="12">
                  <c:v>0</c:v>
                </c:pt>
                <c:pt idx="13">
                  <c:v>3</c:v>
                </c:pt>
              </c:numCache>
            </c:numRef>
          </c:val>
          <c:extLst>
            <c:ext xmlns:c16="http://schemas.microsoft.com/office/drawing/2014/chart" uri="{C3380CC4-5D6E-409C-BE32-E72D297353CC}">
              <c16:uniqueId val="{00000000-FD7B-4BF0-ABA1-487412214898}"/>
            </c:ext>
          </c:extLst>
        </c:ser>
        <c:ser>
          <c:idx val="1"/>
          <c:order val="1"/>
          <c:tx>
            <c:strRef>
              <c:f>Tabelle1!$C$1</c:f>
              <c:strCache>
                <c:ptCount val="1"/>
                <c:pt idx="0">
                  <c:v>neutral</c:v>
                </c:pt>
              </c:strCache>
            </c:strRef>
          </c:tx>
          <c:spPr>
            <a:gradFill flip="none" rotWithShape="1">
              <a:gsLst>
                <a:gs pos="55000">
                  <a:srgbClr val="FFFF99"/>
                </a:gs>
                <a:gs pos="0">
                  <a:srgbClr val="FFCC66"/>
                </a:gs>
              </a:gsLst>
              <a:lin ang="16200000" scaled="1"/>
              <a:tileRect/>
            </a:gradFill>
          </c:spPr>
          <c:invertIfNegative val="0"/>
          <c:cat>
            <c:strRef>
              <c:f>Tabelle1!$A$2:$A$15</c:f>
              <c:strCache>
                <c:ptCount val="14"/>
                <c:pt idx="0">
                  <c:v>Princess Cruises</c:v>
                </c:pt>
                <c:pt idx="1">
                  <c:v>Deutsche Lufthansa</c:v>
                </c:pt>
                <c:pt idx="2">
                  <c:v>Glaxo Smithkline</c:v>
                </c:pt>
                <c:pt idx="3">
                  <c:v>Fraport </c:v>
                </c:pt>
                <c:pt idx="4">
                  <c:v>ITB</c:v>
                </c:pt>
                <c:pt idx="5">
                  <c:v>Apple</c:v>
                </c:pt>
                <c:pt idx="6">
                  <c:v>VW</c:v>
                </c:pt>
                <c:pt idx="7">
                  <c:v>TUI </c:v>
                </c:pt>
                <c:pt idx="8">
                  <c:v>Westfleisch</c:v>
                </c:pt>
                <c:pt idx="9">
                  <c:v>Webasto</c:v>
                </c:pt>
                <c:pt idx="10">
                  <c:v>Alte Scheune</c:v>
                </c:pt>
                <c:pt idx="11">
                  <c:v>Daimler</c:v>
                </c:pt>
                <c:pt idx="12">
                  <c:v>Fiumicino (Airport Rome)</c:v>
                </c:pt>
                <c:pt idx="13">
                  <c:v>Geneva Motor Show</c:v>
                </c:pt>
              </c:strCache>
            </c:strRef>
          </c:cat>
          <c:val>
            <c:numRef>
              <c:f>Tabelle1!$C$2:$C$15</c:f>
              <c:numCache>
                <c:formatCode>0</c:formatCode>
                <c:ptCount val="14"/>
                <c:pt idx="0">
                  <c:v>1</c:v>
                </c:pt>
                <c:pt idx="1">
                  <c:v>3</c:v>
                </c:pt>
                <c:pt idx="2">
                  <c:v>6</c:v>
                </c:pt>
                <c:pt idx="3">
                  <c:v>2</c:v>
                </c:pt>
                <c:pt idx="4">
                  <c:v>2</c:v>
                </c:pt>
                <c:pt idx="5">
                  <c:v>1</c:v>
                </c:pt>
                <c:pt idx="6">
                  <c:v>1</c:v>
                </c:pt>
                <c:pt idx="7">
                  <c:v>0</c:v>
                </c:pt>
                <c:pt idx="8">
                  <c:v>0</c:v>
                </c:pt>
                <c:pt idx="9">
                  <c:v>2</c:v>
                </c:pt>
                <c:pt idx="10">
                  <c:v>0</c:v>
                </c:pt>
                <c:pt idx="11">
                  <c:v>1</c:v>
                </c:pt>
                <c:pt idx="12">
                  <c:v>3</c:v>
                </c:pt>
                <c:pt idx="13">
                  <c:v>0</c:v>
                </c:pt>
              </c:numCache>
            </c:numRef>
          </c:val>
          <c:extLst>
            <c:ext xmlns:c16="http://schemas.microsoft.com/office/drawing/2014/chart" uri="{C3380CC4-5D6E-409C-BE32-E72D297353CC}">
              <c16:uniqueId val="{00000001-FD7B-4BF0-ABA1-487412214898}"/>
            </c:ext>
          </c:extLst>
        </c:ser>
        <c:ser>
          <c:idx val="2"/>
          <c:order val="2"/>
          <c:tx>
            <c:strRef>
              <c:f>Tabelle1!$D$1</c:f>
              <c:strCache>
                <c:ptCount val="1"/>
                <c:pt idx="0">
                  <c:v>positiv</c:v>
                </c:pt>
              </c:strCache>
            </c:strRef>
          </c:tx>
          <c:spPr>
            <a:gradFill flip="none" rotWithShape="1">
              <a:gsLst>
                <a:gs pos="55000">
                  <a:srgbClr val="92D050"/>
                </a:gs>
                <a:gs pos="0">
                  <a:srgbClr val="009900"/>
                </a:gs>
              </a:gsLst>
              <a:lin ang="16200000" scaled="1"/>
              <a:tileRect/>
            </a:gradFill>
          </c:spPr>
          <c:invertIfNegative val="0"/>
          <c:cat>
            <c:strRef>
              <c:f>Tabelle1!$A$2:$A$15</c:f>
              <c:strCache>
                <c:ptCount val="14"/>
                <c:pt idx="0">
                  <c:v>Princess Cruises</c:v>
                </c:pt>
                <c:pt idx="1">
                  <c:v>Deutsche Lufthansa</c:v>
                </c:pt>
                <c:pt idx="2">
                  <c:v>Glaxo Smithkline</c:v>
                </c:pt>
                <c:pt idx="3">
                  <c:v>Fraport </c:v>
                </c:pt>
                <c:pt idx="4">
                  <c:v>ITB</c:v>
                </c:pt>
                <c:pt idx="5">
                  <c:v>Apple</c:v>
                </c:pt>
                <c:pt idx="6">
                  <c:v>VW</c:v>
                </c:pt>
                <c:pt idx="7">
                  <c:v>TUI </c:v>
                </c:pt>
                <c:pt idx="8">
                  <c:v>Westfleisch</c:v>
                </c:pt>
                <c:pt idx="9">
                  <c:v>Webasto</c:v>
                </c:pt>
                <c:pt idx="10">
                  <c:v>Alte Scheune</c:v>
                </c:pt>
                <c:pt idx="11">
                  <c:v>Daimler</c:v>
                </c:pt>
                <c:pt idx="12">
                  <c:v>Fiumicino (Airport Rome)</c:v>
                </c:pt>
                <c:pt idx="13">
                  <c:v>Geneva Motor Show</c:v>
                </c:pt>
              </c:strCache>
            </c:strRef>
          </c:cat>
          <c:val>
            <c:numRef>
              <c:f>Tabelle1!$D$2:$D$15</c:f>
              <c:numCache>
                <c:formatCode>0</c:formatCode>
                <c:ptCount val="14"/>
                <c:pt idx="0">
                  <c:v>0</c:v>
                </c:pt>
                <c:pt idx="1">
                  <c:v>0</c:v>
                </c:pt>
                <c:pt idx="2">
                  <c:v>0</c:v>
                </c:pt>
                <c:pt idx="3">
                  <c:v>0</c:v>
                </c:pt>
                <c:pt idx="4">
                  <c:v>0</c:v>
                </c:pt>
                <c:pt idx="5">
                  <c:v>0</c:v>
                </c:pt>
                <c:pt idx="6">
                  <c:v>0</c:v>
                </c:pt>
                <c:pt idx="7">
                  <c:v>0</c:v>
                </c:pt>
                <c:pt idx="8">
                  <c:v>0</c:v>
                </c:pt>
                <c:pt idx="9">
                  <c:v>0</c:v>
                </c:pt>
                <c:pt idx="10">
                  <c:v>0</c:v>
                </c:pt>
                <c:pt idx="11">
                  <c:v>0</c:v>
                </c:pt>
                <c:pt idx="12">
                  <c:v>0</c:v>
                </c:pt>
                <c:pt idx="13">
                  <c:v>0</c:v>
                </c:pt>
              </c:numCache>
            </c:numRef>
          </c:val>
          <c:extLst>
            <c:ext xmlns:c16="http://schemas.microsoft.com/office/drawing/2014/chart" uri="{C3380CC4-5D6E-409C-BE32-E72D297353CC}">
              <c16:uniqueId val="{00000002-FD7B-4BF0-ABA1-487412214898}"/>
            </c:ext>
          </c:extLst>
        </c:ser>
        <c:dLbls>
          <c:showLegendKey val="0"/>
          <c:showVal val="0"/>
          <c:showCatName val="0"/>
          <c:showSerName val="0"/>
          <c:showPercent val="0"/>
          <c:showBubbleSize val="0"/>
        </c:dLbls>
        <c:gapWidth val="56"/>
        <c:overlap val="100"/>
        <c:axId val="197332992"/>
        <c:axId val="197334528"/>
      </c:barChart>
      <c:catAx>
        <c:axId val="197332992"/>
        <c:scaling>
          <c:orientation val="maxMin"/>
        </c:scaling>
        <c:delete val="0"/>
        <c:axPos val="l"/>
        <c:numFmt formatCode="General" sourceLinked="0"/>
        <c:majorTickMark val="none"/>
        <c:minorTickMark val="none"/>
        <c:tickLblPos val="nextTo"/>
        <c:txPr>
          <a:bodyPr/>
          <a:lstStyle/>
          <a:p>
            <a:pPr>
              <a:defRPr sz="800" b="1">
                <a:solidFill>
                  <a:schemeClr val="tx2">
                    <a:lumMod val="50000"/>
                  </a:schemeClr>
                </a:solidFill>
                <a:latin typeface="Trebuchet MS" pitchFamily="34" charset="0"/>
              </a:defRPr>
            </a:pPr>
            <a:endParaRPr lang="de-DE"/>
          </a:p>
        </c:txPr>
        <c:crossAx val="197334528"/>
        <c:crosses val="autoZero"/>
        <c:auto val="1"/>
        <c:lblAlgn val="ctr"/>
        <c:lblOffset val="100"/>
        <c:noMultiLvlLbl val="0"/>
      </c:catAx>
      <c:valAx>
        <c:axId val="197334528"/>
        <c:scaling>
          <c:orientation val="minMax"/>
          <c:max val="15"/>
          <c:min val="0"/>
        </c:scaling>
        <c:delete val="0"/>
        <c:axPos val="b"/>
        <c:majorGridlines/>
        <c:numFmt formatCode="0" sourceLinked="1"/>
        <c:majorTickMark val="out"/>
        <c:minorTickMark val="none"/>
        <c:tickLblPos val="nextTo"/>
        <c:txPr>
          <a:bodyPr/>
          <a:lstStyle/>
          <a:p>
            <a:pPr>
              <a:defRPr sz="800" b="1">
                <a:solidFill>
                  <a:schemeClr val="tx2">
                    <a:lumMod val="50000"/>
                  </a:schemeClr>
                </a:solidFill>
                <a:latin typeface="Trebuchet MS" pitchFamily="34" charset="0"/>
              </a:defRPr>
            </a:pPr>
            <a:endParaRPr lang="de-DE"/>
          </a:p>
        </c:txPr>
        <c:crossAx val="197332992"/>
        <c:crosses val="max"/>
        <c:crossBetween val="between"/>
        <c:majorUnit val="5"/>
      </c:valAx>
      <c:spPr>
        <a:gradFill>
          <a:gsLst>
            <a:gs pos="0">
              <a:prstClr val="white">
                <a:lumMod val="85000"/>
              </a:prstClr>
            </a:gs>
            <a:gs pos="50000">
              <a:srgbClr val="EEECE1"/>
            </a:gs>
            <a:gs pos="100000">
              <a:schemeClr val="accent6">
                <a:lumMod val="20000"/>
                <a:lumOff val="80000"/>
              </a:schemeClr>
            </a:gs>
          </a:gsLst>
          <a:lin ang="0" scaled="0"/>
        </a:gradFill>
      </c:spPr>
    </c:plotArea>
    <c:plotVisOnly val="1"/>
    <c:dispBlanksAs val="gap"/>
    <c:showDLblsOverMax val="0"/>
  </c:chart>
  <c:txPr>
    <a:bodyPr/>
    <a:lstStyle/>
    <a:p>
      <a:pPr>
        <a:defRPr sz="1800"/>
      </a:pPr>
      <a:endParaRPr lang="de-D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tx1"/>
            </a:solidFill>
            <a:ln>
              <a:noFill/>
            </a:ln>
            <a:effectLst/>
          </c:spPr>
          <c:invertIfNegative val="0"/>
          <c:cat>
            <c:strLit>
              <c:ptCount val="1"/>
              <c:pt idx="0">
                <c:v>Number of protests in support of Black Lives Matter</c:v>
              </c:pt>
            </c:strLit>
          </c:cat>
          <c:val>
            <c:numRef>
              <c:f>Sheet1!$A$1</c:f>
              <c:numCache>
                <c:formatCode>#,##0</c:formatCode>
                <c:ptCount val="1"/>
                <c:pt idx="0">
                  <c:v>3544</c:v>
                </c:pt>
              </c:numCache>
            </c:numRef>
          </c:val>
          <c:extLst>
            <c:ext xmlns:c16="http://schemas.microsoft.com/office/drawing/2014/chart" uri="{C3380CC4-5D6E-409C-BE32-E72D297353CC}">
              <c16:uniqueId val="{00000000-09BB-46D6-B9E4-0BD5319109D8}"/>
            </c:ext>
          </c:extLst>
        </c:ser>
        <c:dLbls>
          <c:showLegendKey val="0"/>
          <c:showVal val="0"/>
          <c:showCatName val="0"/>
          <c:showSerName val="0"/>
          <c:showPercent val="0"/>
          <c:showBubbleSize val="0"/>
        </c:dLbls>
        <c:gapWidth val="49"/>
        <c:overlap val="100"/>
        <c:axId val="154265472"/>
        <c:axId val="225378688"/>
      </c:barChart>
      <c:catAx>
        <c:axId val="15426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e-DE"/>
          </a:p>
        </c:txPr>
        <c:crossAx val="225378688"/>
        <c:crosses val="autoZero"/>
        <c:auto val="1"/>
        <c:lblAlgn val="ctr"/>
        <c:lblOffset val="100"/>
        <c:noMultiLvlLbl val="0"/>
      </c:catAx>
      <c:valAx>
        <c:axId val="225378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54265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490198407073543E-2"/>
          <c:y val="0.1639411626848685"/>
          <c:w val="0.57240048040639158"/>
          <c:h val="0.69424628302745406"/>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000">
          <a:latin typeface="Trebuchet MS" panose="020B0603020202020204" pitchFamily="34" charset="0"/>
        </a:defRPr>
      </a:pPr>
      <a:endParaRPr lang="de-DE"/>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080944881889762"/>
          <c:y val="2.6367078491228612E-2"/>
          <c:w val="0.50797870266216727"/>
          <c:h val="0.87633393163624929"/>
        </c:manualLayout>
      </c:layout>
      <c:barChart>
        <c:barDir val="bar"/>
        <c:grouping val="stacked"/>
        <c:varyColors val="0"/>
        <c:ser>
          <c:idx val="0"/>
          <c:order val="0"/>
          <c:tx>
            <c:strRef>
              <c:f>Tabelle1!$B$1</c:f>
              <c:strCache>
                <c:ptCount val="1"/>
                <c:pt idx="0">
                  <c:v>Datenreihe 1</c:v>
                </c:pt>
              </c:strCache>
            </c:strRef>
          </c:tx>
          <c:spPr>
            <a:gradFill>
              <a:gsLst>
                <a:gs pos="0">
                  <a:srgbClr val="1F497D">
                    <a:lumMod val="60000"/>
                    <a:lumOff val="40000"/>
                  </a:srgbClr>
                </a:gs>
                <a:gs pos="55000">
                  <a:schemeClr val="tx2">
                    <a:lumMod val="75000"/>
                  </a:schemeClr>
                </a:gs>
              </a:gsLst>
              <a:lin ang="5400000" scaled="0"/>
            </a:gradFill>
          </c:spPr>
          <c:invertIfNegative val="0"/>
          <c:cat>
            <c:strRef>
              <c:f>Tabelle1!$A$2:$A$12</c:f>
              <c:strCache>
                <c:ptCount val="11"/>
                <c:pt idx="0">
                  <c:v>Ursula von der Leyen</c:v>
                </c:pt>
                <c:pt idx="1">
                  <c:v>Paolo Gentiloni</c:v>
                </c:pt>
                <c:pt idx="2">
                  <c:v>Josep Borrell</c:v>
                </c:pt>
                <c:pt idx="3">
                  <c:v>Valdis Dombrovskis</c:v>
                </c:pt>
                <c:pt idx="4">
                  <c:v>Margrethe Vestager</c:v>
                </c:pt>
                <c:pt idx="5">
                  <c:v>Didier Reynders</c:v>
                </c:pt>
                <c:pt idx="6">
                  <c:v>Ylva Johansson</c:v>
                </c:pt>
                <c:pt idx="7">
                  <c:v>Stella Kyriakides</c:v>
                </c:pt>
                <c:pt idx="8">
                  <c:v>Frans Timmermans</c:v>
                </c:pt>
                <c:pt idx="9">
                  <c:v>Margaritis Schinas</c:v>
                </c:pt>
                <c:pt idx="10">
                  <c:v>Vera Jourova</c:v>
                </c:pt>
              </c:strCache>
            </c:strRef>
          </c:cat>
          <c:val>
            <c:numRef>
              <c:f>Tabelle1!$B$2:$B$12</c:f>
              <c:numCache>
                <c:formatCode>0</c:formatCode>
                <c:ptCount val="11"/>
                <c:pt idx="0">
                  <c:v>101</c:v>
                </c:pt>
                <c:pt idx="1">
                  <c:v>16</c:v>
                </c:pt>
                <c:pt idx="2">
                  <c:v>14</c:v>
                </c:pt>
                <c:pt idx="3">
                  <c:v>3</c:v>
                </c:pt>
                <c:pt idx="4">
                  <c:v>2</c:v>
                </c:pt>
                <c:pt idx="5">
                  <c:v>2</c:v>
                </c:pt>
                <c:pt idx="6">
                  <c:v>2</c:v>
                </c:pt>
                <c:pt idx="7">
                  <c:v>1</c:v>
                </c:pt>
                <c:pt idx="8">
                  <c:v>1</c:v>
                </c:pt>
                <c:pt idx="9">
                  <c:v>1</c:v>
                </c:pt>
                <c:pt idx="10">
                  <c:v>1</c:v>
                </c:pt>
              </c:numCache>
            </c:numRef>
          </c:val>
          <c:extLst>
            <c:ext xmlns:c16="http://schemas.microsoft.com/office/drawing/2014/chart" uri="{C3380CC4-5D6E-409C-BE32-E72D297353CC}">
              <c16:uniqueId val="{00000000-875D-45C1-B068-8A95D4A3BD13}"/>
            </c:ext>
          </c:extLst>
        </c:ser>
        <c:dLbls>
          <c:showLegendKey val="0"/>
          <c:showVal val="0"/>
          <c:showCatName val="0"/>
          <c:showSerName val="0"/>
          <c:showPercent val="0"/>
          <c:showBubbleSize val="0"/>
        </c:dLbls>
        <c:gapWidth val="30"/>
        <c:overlap val="80"/>
        <c:axId val="225456896"/>
        <c:axId val="225458432"/>
      </c:barChart>
      <c:catAx>
        <c:axId val="225456896"/>
        <c:scaling>
          <c:orientation val="maxMin"/>
        </c:scaling>
        <c:delete val="0"/>
        <c:axPos val="l"/>
        <c:numFmt formatCode="General" sourceLinked="0"/>
        <c:majorTickMark val="none"/>
        <c:minorTickMark val="none"/>
        <c:tickLblPos val="nextTo"/>
        <c:txPr>
          <a:bodyPr/>
          <a:lstStyle/>
          <a:p>
            <a:pPr>
              <a:defRPr sz="900" b="0">
                <a:latin typeface="Trebuchet MS" panose="020B0603020202020204" pitchFamily="34" charset="0"/>
              </a:defRPr>
            </a:pPr>
            <a:endParaRPr lang="de-DE"/>
          </a:p>
        </c:txPr>
        <c:crossAx val="225458432"/>
        <c:crosses val="autoZero"/>
        <c:auto val="1"/>
        <c:lblAlgn val="ctr"/>
        <c:lblOffset val="100"/>
        <c:tickLblSkip val="1"/>
        <c:noMultiLvlLbl val="0"/>
      </c:catAx>
      <c:valAx>
        <c:axId val="225458432"/>
        <c:scaling>
          <c:orientation val="minMax"/>
          <c:max val="120"/>
          <c:min val="0"/>
        </c:scaling>
        <c:delete val="0"/>
        <c:axPos val="b"/>
        <c:majorGridlines/>
        <c:numFmt formatCode="#,##0" sourceLinked="0"/>
        <c:majorTickMark val="out"/>
        <c:minorTickMark val="none"/>
        <c:tickLblPos val="nextTo"/>
        <c:txPr>
          <a:bodyPr/>
          <a:lstStyle/>
          <a:p>
            <a:pPr>
              <a:defRPr sz="700" b="1">
                <a:latin typeface="Trebuchet MS" panose="020B0603020202020204" pitchFamily="34" charset="0"/>
              </a:defRPr>
            </a:pPr>
            <a:endParaRPr lang="de-DE"/>
          </a:p>
        </c:txPr>
        <c:crossAx val="225456896"/>
        <c:crosses val="max"/>
        <c:crossBetween val="between"/>
        <c:majorUnit val="20"/>
      </c:valAx>
      <c:spPr>
        <a:gradFill>
          <a:gsLst>
            <a:gs pos="0">
              <a:prstClr val="white">
                <a:lumMod val="85000"/>
              </a:prstClr>
            </a:gs>
            <a:gs pos="50000">
              <a:srgbClr val="EEECE1"/>
            </a:gs>
            <a:gs pos="100000">
              <a:schemeClr val="accent6">
                <a:lumMod val="20000"/>
                <a:lumOff val="80000"/>
              </a:schemeClr>
            </a:gs>
          </a:gsLst>
          <a:lin ang="0" scaled="0"/>
        </a:gradFill>
      </c:spPr>
    </c:plotArea>
    <c:plotVisOnly val="1"/>
    <c:dispBlanksAs val="gap"/>
    <c:showDLblsOverMax val="0"/>
  </c:chart>
  <c:txPr>
    <a:bodyPr/>
    <a:lstStyle/>
    <a:p>
      <a:pPr>
        <a:defRPr sz="1800"/>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080944881889762"/>
          <c:y val="2.6367078491228612E-2"/>
          <c:w val="0.50797870266216727"/>
          <c:h val="0.87633393163624929"/>
        </c:manualLayout>
      </c:layout>
      <c:barChart>
        <c:barDir val="bar"/>
        <c:grouping val="stacked"/>
        <c:varyColors val="0"/>
        <c:ser>
          <c:idx val="0"/>
          <c:order val="0"/>
          <c:tx>
            <c:strRef>
              <c:f>Tabelle1!$B$1</c:f>
              <c:strCache>
                <c:ptCount val="1"/>
                <c:pt idx="0">
                  <c:v>Datenreihe 1</c:v>
                </c:pt>
              </c:strCache>
            </c:strRef>
          </c:tx>
          <c:spPr>
            <a:gradFill>
              <a:gsLst>
                <a:gs pos="0">
                  <a:srgbClr val="1F497D">
                    <a:lumMod val="60000"/>
                    <a:lumOff val="40000"/>
                  </a:srgbClr>
                </a:gs>
                <a:gs pos="55000">
                  <a:schemeClr val="tx2">
                    <a:lumMod val="75000"/>
                  </a:schemeClr>
                </a:gs>
              </a:gsLst>
              <a:lin ang="5400000" scaled="0"/>
            </a:gradFill>
          </c:spPr>
          <c:invertIfNegative val="0"/>
          <c:cat>
            <c:strRef>
              <c:f>Tabelle1!$A$2:$A$7</c:f>
              <c:strCache>
                <c:ptCount val="6"/>
                <c:pt idx="0">
                  <c:v>Donald Trump</c:v>
                </c:pt>
                <c:pt idx="1">
                  <c:v>Angela Merkel</c:v>
                </c:pt>
                <c:pt idx="2">
                  <c:v>Emmanuel Macron</c:v>
                </c:pt>
                <c:pt idx="3">
                  <c:v>Ursula von der Leyen</c:v>
                </c:pt>
                <c:pt idx="4">
                  <c:v>Sebastian Kurz</c:v>
                </c:pt>
                <c:pt idx="5">
                  <c:v>Xi Jinping</c:v>
                </c:pt>
              </c:strCache>
            </c:strRef>
          </c:cat>
          <c:val>
            <c:numRef>
              <c:f>Tabelle1!$B$2:$B$7</c:f>
              <c:numCache>
                <c:formatCode>0</c:formatCode>
                <c:ptCount val="6"/>
                <c:pt idx="0">
                  <c:v>1002</c:v>
                </c:pt>
                <c:pt idx="1">
                  <c:v>272</c:v>
                </c:pt>
                <c:pt idx="2">
                  <c:v>151</c:v>
                </c:pt>
                <c:pt idx="3">
                  <c:v>101</c:v>
                </c:pt>
                <c:pt idx="4">
                  <c:v>50</c:v>
                </c:pt>
                <c:pt idx="5">
                  <c:v>47</c:v>
                </c:pt>
              </c:numCache>
            </c:numRef>
          </c:val>
          <c:extLst>
            <c:ext xmlns:c16="http://schemas.microsoft.com/office/drawing/2014/chart" uri="{C3380CC4-5D6E-409C-BE32-E72D297353CC}">
              <c16:uniqueId val="{00000000-CE79-4565-94BE-B8E86079A17A}"/>
            </c:ext>
          </c:extLst>
        </c:ser>
        <c:dLbls>
          <c:showLegendKey val="0"/>
          <c:showVal val="0"/>
          <c:showCatName val="0"/>
          <c:showSerName val="0"/>
          <c:showPercent val="0"/>
          <c:showBubbleSize val="0"/>
        </c:dLbls>
        <c:gapWidth val="30"/>
        <c:overlap val="80"/>
        <c:axId val="226834304"/>
        <c:axId val="226835840"/>
      </c:barChart>
      <c:catAx>
        <c:axId val="226834304"/>
        <c:scaling>
          <c:orientation val="maxMin"/>
        </c:scaling>
        <c:delete val="0"/>
        <c:axPos val="l"/>
        <c:numFmt formatCode="General" sourceLinked="0"/>
        <c:majorTickMark val="none"/>
        <c:minorTickMark val="none"/>
        <c:tickLblPos val="nextTo"/>
        <c:txPr>
          <a:bodyPr/>
          <a:lstStyle/>
          <a:p>
            <a:pPr>
              <a:defRPr sz="900" b="0">
                <a:latin typeface="Trebuchet MS" panose="020B0603020202020204" pitchFamily="34" charset="0"/>
              </a:defRPr>
            </a:pPr>
            <a:endParaRPr lang="de-DE"/>
          </a:p>
        </c:txPr>
        <c:crossAx val="226835840"/>
        <c:crosses val="autoZero"/>
        <c:auto val="1"/>
        <c:lblAlgn val="ctr"/>
        <c:lblOffset val="100"/>
        <c:tickLblSkip val="1"/>
        <c:noMultiLvlLbl val="0"/>
      </c:catAx>
      <c:valAx>
        <c:axId val="226835840"/>
        <c:scaling>
          <c:orientation val="minMax"/>
          <c:max val="1200"/>
          <c:min val="0"/>
        </c:scaling>
        <c:delete val="0"/>
        <c:axPos val="b"/>
        <c:majorGridlines/>
        <c:numFmt formatCode="#,##0" sourceLinked="0"/>
        <c:majorTickMark val="out"/>
        <c:minorTickMark val="none"/>
        <c:tickLblPos val="nextTo"/>
        <c:txPr>
          <a:bodyPr/>
          <a:lstStyle/>
          <a:p>
            <a:pPr>
              <a:defRPr sz="700" b="1">
                <a:latin typeface="Trebuchet MS" panose="020B0603020202020204" pitchFamily="34" charset="0"/>
              </a:defRPr>
            </a:pPr>
            <a:endParaRPr lang="de-DE"/>
          </a:p>
        </c:txPr>
        <c:crossAx val="226834304"/>
        <c:crosses val="max"/>
        <c:crossBetween val="between"/>
        <c:majorUnit val="200"/>
      </c:valAx>
      <c:spPr>
        <a:gradFill>
          <a:gsLst>
            <a:gs pos="0">
              <a:prstClr val="white">
                <a:lumMod val="85000"/>
              </a:prstClr>
            </a:gs>
            <a:gs pos="50000">
              <a:srgbClr val="EEECE1"/>
            </a:gs>
            <a:gs pos="100000">
              <a:schemeClr val="accent6">
                <a:lumMod val="20000"/>
                <a:lumOff val="80000"/>
              </a:schemeClr>
            </a:gs>
          </a:gsLst>
          <a:lin ang="0" scaled="0"/>
        </a:gradFill>
      </c:spPr>
    </c:plotArea>
    <c:plotVisOnly val="1"/>
    <c:dispBlanksAs val="gap"/>
    <c:showDLblsOverMax val="0"/>
  </c:chart>
  <c:txPr>
    <a:bodyPr/>
    <a:lstStyle/>
    <a:p>
      <a:pPr>
        <a:defRPr sz="1800"/>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tx2">
                <a:lumMod val="60000"/>
                <a:lumOff val="40000"/>
              </a:schemeClr>
            </a:solidFill>
            <a:ln>
              <a:noFill/>
            </a:ln>
            <a:effectLst/>
          </c:spPr>
          <c:invertIfNegative val="0"/>
          <c:cat>
            <c:strRef>
              <c:f>'3'!$B$50:$B$59</c:f>
              <c:strCache>
                <c:ptCount val="10"/>
                <c:pt idx="0">
                  <c:v>Schneider Electric</c:v>
                </c:pt>
                <c:pt idx="1">
                  <c:v>Danone</c:v>
                </c:pt>
                <c:pt idx="2">
                  <c:v>Vivendi</c:v>
                </c:pt>
                <c:pt idx="3">
                  <c:v>Pfizer</c:v>
                </c:pt>
                <c:pt idx="4">
                  <c:v>Denso</c:v>
                </c:pt>
                <c:pt idx="5">
                  <c:v>AbbVie</c:v>
                </c:pt>
                <c:pt idx="6">
                  <c:v>Roche Holding</c:v>
                </c:pt>
                <c:pt idx="7">
                  <c:v>Biogen</c:v>
                </c:pt>
                <c:pt idx="8">
                  <c:v>Diageo</c:v>
                </c:pt>
                <c:pt idx="9">
                  <c:v>AstraZeneca</c:v>
                </c:pt>
              </c:strCache>
            </c:strRef>
          </c:cat>
          <c:val>
            <c:numRef>
              <c:f>'3'!$C$50:$C$59</c:f>
              <c:numCache>
                <c:formatCode>General</c:formatCode>
                <c:ptCount val="10"/>
                <c:pt idx="0">
                  <c:v>87</c:v>
                </c:pt>
                <c:pt idx="1">
                  <c:v>88</c:v>
                </c:pt>
                <c:pt idx="2">
                  <c:v>96</c:v>
                </c:pt>
                <c:pt idx="3">
                  <c:v>109</c:v>
                </c:pt>
                <c:pt idx="4">
                  <c:v>139</c:v>
                </c:pt>
                <c:pt idx="5">
                  <c:v>141</c:v>
                </c:pt>
                <c:pt idx="6">
                  <c:v>153</c:v>
                </c:pt>
                <c:pt idx="7">
                  <c:v>170</c:v>
                </c:pt>
                <c:pt idx="8">
                  <c:v>181</c:v>
                </c:pt>
                <c:pt idx="9">
                  <c:v>609</c:v>
                </c:pt>
              </c:numCache>
            </c:numRef>
          </c:val>
          <c:extLst>
            <c:ext xmlns:c16="http://schemas.microsoft.com/office/drawing/2014/chart" uri="{C3380CC4-5D6E-409C-BE32-E72D297353CC}">
              <c16:uniqueId val="{00000000-96F0-4678-A317-2FD391731B48}"/>
            </c:ext>
          </c:extLst>
        </c:ser>
        <c:dLbls>
          <c:showLegendKey val="0"/>
          <c:showVal val="0"/>
          <c:showCatName val="0"/>
          <c:showSerName val="0"/>
          <c:showPercent val="0"/>
          <c:showBubbleSize val="0"/>
        </c:dLbls>
        <c:gapWidth val="49"/>
        <c:overlap val="100"/>
        <c:axId val="226917760"/>
        <c:axId val="226923648"/>
      </c:barChart>
      <c:catAx>
        <c:axId val="226917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6923648"/>
        <c:crosses val="autoZero"/>
        <c:auto val="1"/>
        <c:lblAlgn val="ctr"/>
        <c:lblOffset val="100"/>
        <c:noMultiLvlLbl val="0"/>
      </c:catAx>
      <c:valAx>
        <c:axId val="2269236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6917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849" y="2974128"/>
            <a:ext cx="6860063" cy="264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05739" y="3129195"/>
            <a:ext cx="6452756" cy="2512390"/>
          </a:xfrm>
        </p:spPr>
        <p:txBody>
          <a:bodyPr tIns="45720" bIns="45720" anchor="ctr">
            <a:normAutofit/>
          </a:bodyPr>
          <a:lstStyle>
            <a:lvl1pPr algn="ctr">
              <a:lnSpc>
                <a:spcPct val="80000"/>
              </a:lnSpc>
              <a:defRPr sz="4500" spc="0" baseline="0"/>
            </a:lvl1pPr>
          </a:lstStyle>
          <a:p>
            <a:r>
              <a:rPr lang="en-US"/>
              <a:t>Click to edit Master title style</a:t>
            </a:r>
            <a:endParaRPr lang="en-US" dirty="0"/>
          </a:p>
        </p:txBody>
      </p:sp>
      <p:sp>
        <p:nvSpPr>
          <p:cNvPr id="3" name="Subtitle 2"/>
          <p:cNvSpPr>
            <a:spLocks noGrp="1"/>
          </p:cNvSpPr>
          <p:nvPr>
            <p:ph type="subTitle" idx="1"/>
          </p:nvPr>
        </p:nvSpPr>
        <p:spPr>
          <a:xfrm>
            <a:off x="857250" y="5734900"/>
            <a:ext cx="5143500" cy="1891146"/>
          </a:xfrm>
        </p:spPr>
        <p:txBody>
          <a:bodyPr>
            <a:normAutofit/>
          </a:bodyPr>
          <a:lstStyle>
            <a:lvl1pPr marL="0" indent="0" algn="ctr">
              <a:buNone/>
              <a:defRPr sz="1500"/>
            </a:lvl1pPr>
            <a:lvl2pPr marL="342900" indent="0" algn="ctr">
              <a:buNone/>
              <a:defRPr sz="1500"/>
            </a:lvl2pPr>
            <a:lvl3pPr marL="685800" indent="0" algn="ctr">
              <a:buNone/>
              <a:defRPr sz="15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B935D9-2D3D-4760-8D6B-652384FCECC0}" type="datetimeFigureOut">
              <a:rPr lang="de-DE" smtClean="0"/>
              <a:t>18.06.2020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00CE146-9F00-4B00-A170-CB236D625815}" type="slidenum">
              <a:rPr lang="de-DE" smtClean="0"/>
              <a:t>‹#›</a:t>
            </a:fld>
            <a:endParaRPr lang="de-DE"/>
          </a:p>
        </p:txBody>
      </p:sp>
    </p:spTree>
    <p:extLst>
      <p:ext uri="{BB962C8B-B14F-4D97-AF65-F5344CB8AC3E}">
        <p14:creationId xmlns:p14="http://schemas.microsoft.com/office/powerpoint/2010/main" val="2572186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B935D9-2D3D-4760-8D6B-652384FCECC0}" type="datetimeFigureOut">
              <a:rPr lang="de-DE" smtClean="0"/>
              <a:t>18.06.2020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00CE146-9F00-4B00-A170-CB236D625815}" type="slidenum">
              <a:rPr lang="de-DE" smtClean="0"/>
              <a:t>‹#›</a:t>
            </a:fld>
            <a:endParaRPr lang="de-DE"/>
          </a:p>
        </p:txBody>
      </p:sp>
    </p:spTree>
    <p:extLst>
      <p:ext uri="{BB962C8B-B14F-4D97-AF65-F5344CB8AC3E}">
        <p14:creationId xmlns:p14="http://schemas.microsoft.com/office/powerpoint/2010/main" val="342864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5073363" y="0"/>
            <a:ext cx="1543050" cy="990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5152851" y="880534"/>
            <a:ext cx="1351339" cy="814493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880534"/>
            <a:ext cx="4484976" cy="81449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71488" y="9277458"/>
            <a:ext cx="1543048" cy="527403"/>
          </a:xfrm>
        </p:spPr>
        <p:txBody>
          <a:bodyPr/>
          <a:lstStyle/>
          <a:p>
            <a:fld id="{88B935D9-2D3D-4760-8D6B-652384FCECC0}" type="datetimeFigureOut">
              <a:rPr lang="de-DE" smtClean="0"/>
              <a:t>18.06.2020</a:t>
            </a:fld>
            <a:endParaRPr lang="de-DE"/>
          </a:p>
        </p:txBody>
      </p:sp>
      <p:sp>
        <p:nvSpPr>
          <p:cNvPr id="5" name="Footer Placeholder 4"/>
          <p:cNvSpPr>
            <a:spLocks noGrp="1"/>
          </p:cNvSpPr>
          <p:nvPr>
            <p:ph type="ftr" sz="quarter" idx="11"/>
          </p:nvPr>
        </p:nvSpPr>
        <p:spPr>
          <a:xfrm>
            <a:off x="2124077" y="9277458"/>
            <a:ext cx="2407314" cy="527403"/>
          </a:xfrm>
        </p:spPr>
        <p:txBody>
          <a:bodyPr/>
          <a:lstStyle/>
          <a:p>
            <a:endParaRPr lang="de-DE"/>
          </a:p>
        </p:txBody>
      </p:sp>
      <p:sp>
        <p:nvSpPr>
          <p:cNvPr id="6" name="Slide Number Placeholder 5"/>
          <p:cNvSpPr>
            <a:spLocks noGrp="1"/>
          </p:cNvSpPr>
          <p:nvPr>
            <p:ph type="sldNum" sz="quarter" idx="12"/>
          </p:nvPr>
        </p:nvSpPr>
        <p:spPr>
          <a:xfrm>
            <a:off x="4541091" y="9277458"/>
            <a:ext cx="494864" cy="527403"/>
          </a:xfrm>
        </p:spPr>
        <p:txBody>
          <a:bodyPr/>
          <a:lstStyle/>
          <a:p>
            <a:fld id="{C00CE146-9F00-4B00-A170-CB236D625815}" type="slidenum">
              <a:rPr lang="de-DE" smtClean="0"/>
              <a:t>‹#›</a:t>
            </a:fld>
            <a:endParaRPr lang="de-DE"/>
          </a:p>
        </p:txBody>
      </p:sp>
    </p:spTree>
    <p:extLst>
      <p:ext uri="{BB962C8B-B14F-4D97-AF65-F5344CB8AC3E}">
        <p14:creationId xmlns:p14="http://schemas.microsoft.com/office/powerpoint/2010/main" val="3426850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B935D9-2D3D-4760-8D6B-652384FCECC0}" type="datetimeFigureOut">
              <a:rPr lang="de-DE" smtClean="0"/>
              <a:t>18.06.2020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C00CE146-9F00-4B00-A170-CB236D625815}" type="slidenum">
              <a:rPr lang="de-DE" smtClean="0"/>
              <a:t>‹#›</a:t>
            </a:fld>
            <a:endParaRPr lang="de-DE"/>
          </a:p>
        </p:txBody>
      </p:sp>
    </p:spTree>
    <p:extLst>
      <p:ext uri="{BB962C8B-B14F-4D97-AF65-F5344CB8AC3E}">
        <p14:creationId xmlns:p14="http://schemas.microsoft.com/office/powerpoint/2010/main" val="3297203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3849" y="2974128"/>
            <a:ext cx="6860063" cy="264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68670" y="3190603"/>
            <a:ext cx="5915025" cy="2421467"/>
          </a:xfrm>
        </p:spPr>
        <p:txBody>
          <a:bodyPr anchor="ctr">
            <a:noAutofit/>
          </a:bodyPr>
          <a:lstStyle>
            <a:lvl1pPr algn="ctr">
              <a:lnSpc>
                <a:spcPct val="80000"/>
              </a:lnSpc>
              <a:defRPr sz="4500" b="0" spc="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8670" y="5755245"/>
            <a:ext cx="5915025" cy="1696701"/>
          </a:xfrm>
        </p:spPr>
        <p:txBody>
          <a:bodyPr anchor="t">
            <a:normAutofit/>
          </a:bodyPr>
          <a:lstStyle>
            <a:lvl1pPr marL="0" indent="0" algn="ctr">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88B935D9-2D3D-4760-8D6B-652384FCECC0}" type="datetimeFigureOut">
              <a:rPr lang="de-DE" smtClean="0"/>
              <a:t>18.06.2020</a:t>
            </a:fld>
            <a:endParaRPr lang="de-DE"/>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de-DE"/>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00CE146-9F00-4B00-A170-CB236D625815}" type="slidenum">
              <a:rPr lang="de-DE" smtClean="0"/>
              <a:t>‹#›</a:t>
            </a:fld>
            <a:endParaRPr lang="de-DE"/>
          </a:p>
        </p:txBody>
      </p:sp>
    </p:spTree>
    <p:extLst>
      <p:ext uri="{BB962C8B-B14F-4D97-AF65-F5344CB8AC3E}">
        <p14:creationId xmlns:p14="http://schemas.microsoft.com/office/powerpoint/2010/main" val="317102032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48" y="2905760"/>
            <a:ext cx="2743200" cy="60756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600450" y="2905760"/>
            <a:ext cx="2743200" cy="60756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B935D9-2D3D-4760-8D6B-652384FCECC0}" type="datetimeFigureOut">
              <a:rPr lang="de-DE" smtClean="0"/>
              <a:t>18.06.2020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C00CE146-9F00-4B00-A170-CB236D625815}" type="slidenum">
              <a:rPr lang="de-DE" smtClean="0"/>
              <a:t>‹#›</a:t>
            </a:fld>
            <a:endParaRPr lang="de-DE"/>
          </a:p>
        </p:txBody>
      </p:sp>
    </p:spTree>
    <p:extLst>
      <p:ext uri="{BB962C8B-B14F-4D97-AF65-F5344CB8AC3E}">
        <p14:creationId xmlns:p14="http://schemas.microsoft.com/office/powerpoint/2010/main" val="1031588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14350" y="2763901"/>
            <a:ext cx="2743200" cy="1073358"/>
          </a:xfrm>
        </p:spPr>
        <p:txBody>
          <a:bodyPr anchor="ctr">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4350" y="3837262"/>
            <a:ext cx="2743200" cy="51511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600321" y="2763901"/>
            <a:ext cx="2743200" cy="1073358"/>
          </a:xfrm>
        </p:spPr>
        <p:txBody>
          <a:bodyPr anchor="ctr">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600321" y="3837259"/>
            <a:ext cx="2743200" cy="51511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B935D9-2D3D-4760-8D6B-652384FCECC0}" type="datetimeFigureOut">
              <a:rPr lang="de-DE" smtClean="0"/>
              <a:t>18.06.2020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C00CE146-9F00-4B00-A170-CB236D625815}" type="slidenum">
              <a:rPr lang="de-DE" smtClean="0"/>
              <a:t>‹#›</a:t>
            </a:fld>
            <a:endParaRPr lang="de-DE"/>
          </a:p>
        </p:txBody>
      </p:sp>
    </p:spTree>
    <p:extLst>
      <p:ext uri="{BB962C8B-B14F-4D97-AF65-F5344CB8AC3E}">
        <p14:creationId xmlns:p14="http://schemas.microsoft.com/office/powerpoint/2010/main" val="258960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B935D9-2D3D-4760-8D6B-652384FCECC0}" type="datetimeFigureOut">
              <a:rPr lang="de-DE" smtClean="0"/>
              <a:t>18.06.2020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C00CE146-9F00-4B00-A170-CB236D625815}" type="slidenum">
              <a:rPr lang="de-DE" smtClean="0"/>
              <a:t>‹#›</a:t>
            </a:fld>
            <a:endParaRPr lang="de-DE"/>
          </a:p>
        </p:txBody>
      </p:sp>
    </p:spTree>
    <p:extLst>
      <p:ext uri="{BB962C8B-B14F-4D97-AF65-F5344CB8AC3E}">
        <p14:creationId xmlns:p14="http://schemas.microsoft.com/office/powerpoint/2010/main" val="142367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B935D9-2D3D-4760-8D6B-652384FCECC0}" type="datetimeFigureOut">
              <a:rPr lang="de-DE" smtClean="0"/>
              <a:t>18.06.2020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C00CE146-9F00-4B00-A170-CB236D625815}" type="slidenum">
              <a:rPr lang="de-DE" smtClean="0"/>
              <a:t>‹#›</a:t>
            </a:fld>
            <a:endParaRPr lang="de-DE"/>
          </a:p>
        </p:txBody>
      </p:sp>
    </p:spTree>
    <p:extLst>
      <p:ext uri="{BB962C8B-B14F-4D97-AF65-F5344CB8AC3E}">
        <p14:creationId xmlns:p14="http://schemas.microsoft.com/office/powerpoint/2010/main" val="2175351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14350" y="3103880"/>
            <a:ext cx="3429000" cy="5547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419426" y="3101926"/>
            <a:ext cx="1920240" cy="4957794"/>
          </a:xfrm>
        </p:spPr>
        <p:txBody>
          <a:bodyPr>
            <a:normAutofit/>
          </a:bodyPr>
          <a:lstStyle>
            <a:lvl1pPr marL="0" indent="0">
              <a:lnSpc>
                <a:spcPct val="95000"/>
              </a:lnSpc>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8B935D9-2D3D-4760-8D6B-652384FCECC0}" type="datetimeFigureOut">
              <a:rPr lang="de-DE" smtClean="0"/>
              <a:t>18.06.2020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C00CE146-9F00-4B00-A170-CB236D625815}" type="slidenum">
              <a:rPr lang="de-DE" smtClean="0"/>
              <a:t>‹#›</a:t>
            </a:fld>
            <a:endParaRPr lang="de-DE"/>
          </a:p>
        </p:txBody>
      </p:sp>
    </p:spTree>
    <p:extLst>
      <p:ext uri="{BB962C8B-B14F-4D97-AF65-F5344CB8AC3E}">
        <p14:creationId xmlns:p14="http://schemas.microsoft.com/office/powerpoint/2010/main" val="3453231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514350" y="3194380"/>
            <a:ext cx="3566160" cy="5547360"/>
          </a:xfrm>
          <a:solidFill>
            <a:schemeClr val="tx2">
              <a:lumMod val="60000"/>
              <a:lumOff val="40000"/>
            </a:schemeClr>
          </a:solidFill>
        </p:spPr>
        <p:txBody>
          <a:bodyPr tIns="365760" anchor="t"/>
          <a:lstStyle>
            <a:lvl1pPr marL="0" indent="0" algn="ctr">
              <a:buNone/>
              <a:defRPr sz="2400">
                <a:solidFill>
                  <a:schemeClr val="tx1">
                    <a:lumMod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414013" y="3106453"/>
            <a:ext cx="1920240" cy="4953000"/>
          </a:xfrm>
        </p:spPr>
        <p:txBody>
          <a:bodyPr>
            <a:normAutofit/>
          </a:bodyPr>
          <a:lstStyle>
            <a:lvl1pPr marL="0" indent="0">
              <a:lnSpc>
                <a:spcPct val="95000"/>
              </a:lnSpc>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8B935D9-2D3D-4760-8D6B-652384FCECC0}" type="datetimeFigureOut">
              <a:rPr lang="de-DE" smtClean="0"/>
              <a:t>18.06.2020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C00CE146-9F00-4B00-A170-CB236D625815}" type="slidenum">
              <a:rPr lang="de-DE" smtClean="0"/>
              <a:t>‹#›</a:t>
            </a:fld>
            <a:endParaRPr lang="de-DE"/>
          </a:p>
        </p:txBody>
      </p:sp>
    </p:spTree>
    <p:extLst>
      <p:ext uri="{BB962C8B-B14F-4D97-AF65-F5344CB8AC3E}">
        <p14:creationId xmlns:p14="http://schemas.microsoft.com/office/powerpoint/2010/main" val="41108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71" y="254380"/>
            <a:ext cx="6856286" cy="23774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13764" y="410476"/>
            <a:ext cx="5829300" cy="21793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3764" y="2905760"/>
            <a:ext cx="5829300" cy="60756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1168" y="9277458"/>
            <a:ext cx="1946282" cy="527403"/>
          </a:xfrm>
          <a:prstGeom prst="rect">
            <a:avLst/>
          </a:prstGeom>
        </p:spPr>
        <p:txBody>
          <a:bodyPr vert="horz" lIns="91440" tIns="45720" rIns="45720" bIns="45720" rtlCol="0" anchor="ctr"/>
          <a:lstStyle>
            <a:lvl1pPr algn="l">
              <a:defRPr sz="788">
                <a:solidFill>
                  <a:schemeClr val="tx1"/>
                </a:solidFill>
              </a:defRPr>
            </a:lvl1pPr>
          </a:lstStyle>
          <a:p>
            <a:fld id="{88B935D9-2D3D-4760-8D6B-652384FCECC0}" type="datetimeFigureOut">
              <a:rPr lang="de-DE" smtClean="0"/>
              <a:t>18.06.2020</a:t>
            </a:fld>
            <a:endParaRPr lang="de-DE"/>
          </a:p>
        </p:txBody>
      </p:sp>
      <p:sp>
        <p:nvSpPr>
          <p:cNvPr id="5" name="Footer Placeholder 4"/>
          <p:cNvSpPr>
            <a:spLocks noGrp="1"/>
          </p:cNvSpPr>
          <p:nvPr>
            <p:ph type="ftr" sz="quarter" idx="3"/>
          </p:nvPr>
        </p:nvSpPr>
        <p:spPr>
          <a:xfrm>
            <a:off x="3143251" y="9277458"/>
            <a:ext cx="3045470" cy="527403"/>
          </a:xfrm>
          <a:prstGeom prst="rect">
            <a:avLst/>
          </a:prstGeom>
        </p:spPr>
        <p:txBody>
          <a:bodyPr vert="horz" lIns="91440" tIns="45720" rIns="91440" bIns="45720" rtlCol="0" anchor="ctr"/>
          <a:lstStyle>
            <a:lvl1pPr algn="r">
              <a:defRPr sz="788">
                <a:solidFill>
                  <a:schemeClr val="tx1"/>
                </a:solidFill>
              </a:defRPr>
            </a:lvl1pPr>
          </a:lstStyle>
          <a:p>
            <a:endParaRPr lang="de-DE"/>
          </a:p>
        </p:txBody>
      </p:sp>
      <p:sp>
        <p:nvSpPr>
          <p:cNvPr id="6" name="Slide Number Placeholder 5"/>
          <p:cNvSpPr>
            <a:spLocks noGrp="1"/>
          </p:cNvSpPr>
          <p:nvPr>
            <p:ph type="sldNum" sz="quarter" idx="4"/>
          </p:nvPr>
        </p:nvSpPr>
        <p:spPr>
          <a:xfrm>
            <a:off x="6198854" y="9277458"/>
            <a:ext cx="532274" cy="527403"/>
          </a:xfrm>
          <a:prstGeom prst="rect">
            <a:avLst/>
          </a:prstGeom>
        </p:spPr>
        <p:txBody>
          <a:bodyPr vert="horz" lIns="45720" tIns="45720" rIns="91440" bIns="45720" rtlCol="0" anchor="ctr"/>
          <a:lstStyle>
            <a:lvl1pPr algn="l">
              <a:defRPr sz="900" b="0">
                <a:solidFill>
                  <a:schemeClr val="tx1"/>
                </a:solidFill>
              </a:defRPr>
            </a:lvl1pPr>
          </a:lstStyle>
          <a:p>
            <a:fld id="{C00CE146-9F00-4B00-A170-CB236D625815}" type="slidenum">
              <a:rPr lang="de-DE" smtClean="0"/>
              <a:t>‹#›</a:t>
            </a:fld>
            <a:endParaRPr lang="de-DE"/>
          </a:p>
        </p:txBody>
      </p:sp>
    </p:spTree>
    <p:extLst>
      <p:ext uri="{BB962C8B-B14F-4D97-AF65-F5344CB8AC3E}">
        <p14:creationId xmlns:p14="http://schemas.microsoft.com/office/powerpoint/2010/main" val="3394897973"/>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85000"/>
        </a:lnSpc>
        <a:spcBef>
          <a:spcPct val="0"/>
        </a:spcBef>
        <a:buNone/>
        <a:defRPr sz="3000" kern="1200" cap="all" baseline="0">
          <a:solidFill>
            <a:schemeClr val="bg2"/>
          </a:solidFill>
          <a:latin typeface="+mj-lt"/>
          <a:ea typeface="+mj-ea"/>
          <a:cs typeface="+mj-cs"/>
        </a:defRPr>
      </a:lvl1pPr>
    </p:titleStyle>
    <p:body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7" Type="http://schemas.openxmlformats.org/officeDocument/2006/relationships/image" Target="../media/image54.jpeg"/><Relationship Id="rId2" Type="http://schemas.openxmlformats.org/officeDocument/2006/relationships/chart" Target="../charts/chart10.xml"/><Relationship Id="rId1" Type="http://schemas.openxmlformats.org/officeDocument/2006/relationships/slideLayout" Target="../slideLayouts/slideLayout3.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chart" Target="../charts/char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chart" Target="../charts/chart13.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1.jpeg"/><Relationship Id="rId3" Type="http://schemas.openxmlformats.org/officeDocument/2006/relationships/hyperlink" Target="https://jamanetwork.com/journals/jamaneurology/article-abstract/2764549" TargetMode="External"/><Relationship Id="rId7" Type="http://schemas.openxmlformats.org/officeDocument/2006/relationships/image" Target="../media/image59.png"/><Relationship Id="rId12" Type="http://schemas.openxmlformats.org/officeDocument/2006/relationships/chart" Target="../charts/chart16.xml"/><Relationship Id="rId2" Type="http://schemas.openxmlformats.org/officeDocument/2006/relationships/chart" Target="../charts/chart14.xml"/><Relationship Id="rId1" Type="http://schemas.openxmlformats.org/officeDocument/2006/relationships/slideLayout" Target="../slideLayouts/slideLayout3.xml"/><Relationship Id="rId6" Type="http://schemas.openxmlformats.org/officeDocument/2006/relationships/hyperlink" Target="https://onlinelibrary.wiley.com/doi/abs/10.1111/j.1399-6576.2009.01921.x" TargetMode="External"/><Relationship Id="rId11" Type="http://schemas.openxmlformats.org/officeDocument/2006/relationships/chart" Target="../charts/chart15.xml"/><Relationship Id="rId5" Type="http://schemas.openxmlformats.org/officeDocument/2006/relationships/hyperlink" Target="https://www.sciencedirect.com/science/article/abs/pii/S0163834316301189" TargetMode="External"/><Relationship Id="rId10" Type="http://schemas.openxmlformats.org/officeDocument/2006/relationships/hyperlink" Target="https://www.mckinsey.com/industries/healthcare-systems-and-services/our-insights/helping-us-healthcare-stakeholders-understand-the-human-side-of-the-covid-19-crisis" TargetMode="External"/><Relationship Id="rId4" Type="http://schemas.openxmlformats.org/officeDocument/2006/relationships/hyperlink" Target="https://www.ncbi.nlm.nih.gov/pmc/articles/PMC5839473/" TargetMode="External"/><Relationship Id="rId9" Type="http://schemas.openxmlformats.org/officeDocument/2006/relationships/hyperlink" Target="https://www.mckinsey.com/business-functions/strategy-and-corporate-finance/our-insights/safeguarding-our-lives-and-our-livelihoods-the-imperative-of-our-time" TargetMode="External"/></Relationships>
</file>

<file path=ppt/slides/_rels/slide1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chart" Target="../charts/chart18.xml"/><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hart" Target="../charts/chart2.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chart" Target="../charts/chart1.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7.jpeg"/><Relationship Id="rId5" Type="http://schemas.openxmlformats.org/officeDocument/2006/relationships/image" Target="../media/image12.png"/><Relationship Id="rId10" Type="http://schemas.openxmlformats.org/officeDocument/2006/relationships/chart" Target="../charts/chart3.xml"/><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hyperlink" Target="https://www.un.org/en/un-chronicle/modernizing-our-public-health-systems-be-ready-next-pandemic" TargetMode="External"/><Relationship Id="rId2" Type="http://schemas.openxmlformats.org/officeDocument/2006/relationships/hyperlink" Target="https://news.un.org/en/story/2020/03/1059011" TargetMode="Externa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www.brookings.edu/research/the-socioeconomics-of-pandemics-policy/"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www.sciencedirect.com/science/article/pii/S1090513816300721"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chart" Target="../charts/chart19.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png"/><Relationship Id="rId3" Type="http://schemas.openxmlformats.org/officeDocument/2006/relationships/chart" Target="../charts/chart20.xml"/><Relationship Id="rId7" Type="http://schemas.openxmlformats.org/officeDocument/2006/relationships/image" Target="../media/image13.png"/><Relationship Id="rId12" Type="http://schemas.openxmlformats.org/officeDocument/2006/relationships/chart" Target="../charts/chart22.xml"/><Relationship Id="rId2" Type="http://schemas.openxmlformats.org/officeDocument/2006/relationships/hyperlink" Target="https://www.theguardian.com/uk/scotland" TargetMode="External"/><Relationship Id="rId16"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hyperlink" Target="http://www.mediatenor.com/" TargetMode="External"/><Relationship Id="rId5" Type="http://schemas.openxmlformats.org/officeDocument/2006/relationships/image" Target="../media/image81.png"/><Relationship Id="rId15" Type="http://schemas.openxmlformats.org/officeDocument/2006/relationships/image" Target="../media/image87.png"/><Relationship Id="rId10" Type="http://schemas.openxmlformats.org/officeDocument/2006/relationships/image" Target="../media/image84.png"/><Relationship Id="rId4" Type="http://schemas.openxmlformats.org/officeDocument/2006/relationships/chart" Target="../charts/chart21.xml"/><Relationship Id="rId9" Type="http://schemas.openxmlformats.org/officeDocument/2006/relationships/image" Target="../media/image83.png"/><Relationship Id="rId1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hyperlink" Target="https://www.facebook.com/WHISTalks/videos/730243671134421/"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chart" Target="../charts/chart23.xml"/><Relationship Id="rId7"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3.xml"/><Relationship Id="rId6" Type="http://schemas.openxmlformats.org/officeDocument/2006/relationships/hyperlink" Target="http://www.mediatenor.com/" TargetMode="External"/><Relationship Id="rId11" Type="http://schemas.openxmlformats.org/officeDocument/2006/relationships/image" Target="../media/image95.png"/><Relationship Id="rId5" Type="http://schemas.openxmlformats.org/officeDocument/2006/relationships/chart" Target="../charts/chart25.xml"/><Relationship Id="rId10" Type="http://schemas.openxmlformats.org/officeDocument/2006/relationships/chart" Target="../charts/chart26.xml"/><Relationship Id="rId4" Type="http://schemas.openxmlformats.org/officeDocument/2006/relationships/chart" Target="../charts/chart24.xml"/><Relationship Id="rId9"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hyperlink" Target="http://www.mediatenor.com/" TargetMode="External"/><Relationship Id="rId7" Type="http://schemas.openxmlformats.org/officeDocument/2006/relationships/image" Target="../media/image90.png"/><Relationship Id="rId2" Type="http://schemas.openxmlformats.org/officeDocument/2006/relationships/chart" Target="../charts/chart27.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4.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hart" Target="../charts/chart4.xml"/><Relationship Id="rId7" Type="http://schemas.openxmlformats.org/officeDocument/2006/relationships/image" Target="../media/image14.png"/><Relationship Id="rId2" Type="http://schemas.openxmlformats.org/officeDocument/2006/relationships/hyperlink" Target="https://www.startribune.com/with-two-new-lawsuits-3m-has-filed-14-claiming-n95-fraud/571108192/" TargetMode="Externa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00.png"/><Relationship Id="rId18" Type="http://schemas.openxmlformats.org/officeDocument/2006/relationships/image" Target="../media/image105.png"/><Relationship Id="rId3" Type="http://schemas.openxmlformats.org/officeDocument/2006/relationships/chart" Target="../charts/chart30.xml"/><Relationship Id="rId7" Type="http://schemas.openxmlformats.org/officeDocument/2006/relationships/image" Target="../media/image98.png"/><Relationship Id="rId12" Type="http://schemas.openxmlformats.org/officeDocument/2006/relationships/image" Target="../media/image84.png"/><Relationship Id="rId17" Type="http://schemas.openxmlformats.org/officeDocument/2006/relationships/image" Target="../media/image104.png"/><Relationship Id="rId2" Type="http://schemas.openxmlformats.org/officeDocument/2006/relationships/chart" Target="../charts/chart29.xml"/><Relationship Id="rId16"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chart" Target="../charts/chart32.xml"/><Relationship Id="rId11" Type="http://schemas.openxmlformats.org/officeDocument/2006/relationships/image" Target="../media/image83.png"/><Relationship Id="rId5" Type="http://schemas.openxmlformats.org/officeDocument/2006/relationships/chart" Target="../charts/chart31.xml"/><Relationship Id="rId15" Type="http://schemas.openxmlformats.org/officeDocument/2006/relationships/image" Target="../media/image102.png"/><Relationship Id="rId10" Type="http://schemas.openxmlformats.org/officeDocument/2006/relationships/image" Target="../media/image99.png"/><Relationship Id="rId19" Type="http://schemas.openxmlformats.org/officeDocument/2006/relationships/image" Target="../media/image106.png"/><Relationship Id="rId4" Type="http://schemas.openxmlformats.org/officeDocument/2006/relationships/hyperlink" Target="http://www.mediatenor.com/" TargetMode="External"/><Relationship Id="rId9" Type="http://schemas.openxmlformats.org/officeDocument/2006/relationships/image" Target="../media/image13.png"/><Relationship Id="rId1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www.aljazeera.com/indepth/features/open-letter-african-intellectuals-leaders-covid-19-200417140154396.html"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image" Target="../media/image21.jpg"/><Relationship Id="rId21" Type="http://schemas.openxmlformats.org/officeDocument/2006/relationships/image" Target="../media/image38.pn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image" Target="../media/image20.jpeg"/><Relationship Id="rId16" Type="http://schemas.openxmlformats.org/officeDocument/2006/relationships/image" Target="../media/image34.jpe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19" Type="http://schemas.openxmlformats.org/officeDocument/2006/relationships/image" Target="../media/image109.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chart" Target="../charts/chart33.xml"/><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hyperlink" Target="https://www.acsh.org/news/2020/04/15/covid-19-uv-led-can-kill-999-coronavirus-30-seconds-14719" TargetMode="External"/><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http://www.worldometers.info/" TargetMode="External"/><Relationship Id="rId7" Type="http://schemas.openxmlformats.org/officeDocument/2006/relationships/chart" Target="../charts/chart37.xml"/><Relationship Id="rId2" Type="http://schemas.openxmlformats.org/officeDocument/2006/relationships/hyperlink" Target="https://www.who.int/features/factfiles/patient_safety/en/" TargetMode="External"/><Relationship Id="rId1" Type="http://schemas.openxmlformats.org/officeDocument/2006/relationships/slideLayout" Target="../slideLayouts/slideLayout3.xml"/><Relationship Id="rId6" Type="http://schemas.openxmlformats.org/officeDocument/2006/relationships/chart" Target="../charts/chart36.xml"/><Relationship Id="rId11" Type="http://schemas.openxmlformats.org/officeDocument/2006/relationships/image" Target="../media/image122.png"/><Relationship Id="rId5" Type="http://schemas.openxmlformats.org/officeDocument/2006/relationships/chart" Target="../charts/chart35.xml"/><Relationship Id="rId10" Type="http://schemas.openxmlformats.org/officeDocument/2006/relationships/image" Target="../media/image121.png"/><Relationship Id="rId4" Type="http://schemas.openxmlformats.org/officeDocument/2006/relationships/chart" Target="../charts/chart34.xml"/><Relationship Id="rId9" Type="http://schemas.openxmlformats.org/officeDocument/2006/relationships/image" Target="../media/image1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forms.office.com/Pages/ResponsePage.aspx?id=apgvX8G3D0yuPOwfaGqzlBMafTTTPopAjv9PDZiVFpJUN0RCQzZXRzZYSDdRRTFCNEpRNVQwSEo5UC4u" TargetMode="External"/><Relationship Id="rId2" Type="http://schemas.openxmlformats.org/officeDocument/2006/relationships/hyperlink" Target="https://www.youtube.com/watch?v=5dcVsk_VNIU" TargetMode="External"/><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hyperlink" Target="https://www.solavieve.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image" Target="../media/image21.jpg"/><Relationship Id="rId21" Type="http://schemas.openxmlformats.org/officeDocument/2006/relationships/image" Target="../media/image39.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image" Target="../media/image20.jpeg"/><Relationship Id="rId16" Type="http://schemas.openxmlformats.org/officeDocument/2006/relationships/image" Target="../media/image34.jpe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19" Type="http://schemas.openxmlformats.org/officeDocument/2006/relationships/image" Target="../media/image37.pn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chart" Target="../charts/chart8.xml"/><Relationship Id="rId3" Type="http://schemas.openxmlformats.org/officeDocument/2006/relationships/chart" Target="../charts/chart6.xml"/><Relationship Id="rId7" Type="http://schemas.openxmlformats.org/officeDocument/2006/relationships/image" Target="../media/image13.png"/><Relationship Id="rId12" Type="http://schemas.openxmlformats.org/officeDocument/2006/relationships/image" Target="../media/image45.jpg"/><Relationship Id="rId2" Type="http://schemas.openxmlformats.org/officeDocument/2006/relationships/chart" Target="../charts/chart5.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chart" Target="../charts/chart7.xml"/><Relationship Id="rId5" Type="http://schemas.openxmlformats.org/officeDocument/2006/relationships/image" Target="../media/image41.png"/><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hyperlink" Target="https://www.cnbc.com/2020/06/04/coronavirus-live-updates.html" TargetMode="External"/><Relationship Id="rId2" Type="http://schemas.openxmlformats.org/officeDocument/2006/relationships/hyperlink" Target="https://www.cnbc.com/quotes/?symbol=AZN-GB" TargetMode="Externa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chart" Target="../charts/chart9.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2C37FD-4704-45A4-ABF3-7765765C63F5}"/>
              </a:ext>
            </a:extLst>
          </p:cNvPr>
          <p:cNvSpPr/>
          <p:nvPr/>
        </p:nvSpPr>
        <p:spPr>
          <a:xfrm>
            <a:off x="0" y="0"/>
            <a:ext cx="6858000" cy="920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2" name="Title 1">
            <a:extLst>
              <a:ext uri="{FF2B5EF4-FFF2-40B4-BE49-F238E27FC236}">
                <a16:creationId xmlns:a16="http://schemas.microsoft.com/office/drawing/2014/main" id="{ABED631A-ED79-4E58-9206-FF3D17A0E254}"/>
              </a:ext>
            </a:extLst>
          </p:cNvPr>
          <p:cNvSpPr>
            <a:spLocks noGrp="1"/>
          </p:cNvSpPr>
          <p:nvPr>
            <p:ph type="ctrTitle"/>
          </p:nvPr>
        </p:nvSpPr>
        <p:spPr/>
        <p:txBody>
          <a:bodyPr/>
          <a:lstStyle/>
          <a:p>
            <a:r>
              <a:rPr lang="en-US" dirty="0"/>
              <a:t>PERSPECTIVAS DEL CORONA</a:t>
            </a:r>
            <a:br>
              <a:rPr lang="en-US" dirty="0"/>
            </a:br>
            <a:br>
              <a:rPr lang="en-US" dirty="0"/>
            </a:br>
            <a:r>
              <a:rPr lang="en-US" sz="2000" dirty="0" err="1"/>
              <a:t>DESAFíOS</a:t>
            </a:r>
            <a:r>
              <a:rPr lang="en-US" sz="2000" dirty="0"/>
              <a:t> – POSIBILIDADES – APRENDIZAJE</a:t>
            </a:r>
          </a:p>
        </p:txBody>
      </p:sp>
      <p:sp>
        <p:nvSpPr>
          <p:cNvPr id="3" name="Subtitle 2">
            <a:extLst>
              <a:ext uri="{FF2B5EF4-FFF2-40B4-BE49-F238E27FC236}">
                <a16:creationId xmlns:a16="http://schemas.microsoft.com/office/drawing/2014/main" id="{879CFE8B-C18C-402A-8FDF-86E03200792E}"/>
              </a:ext>
            </a:extLst>
          </p:cNvPr>
          <p:cNvSpPr>
            <a:spLocks noGrp="1"/>
          </p:cNvSpPr>
          <p:nvPr>
            <p:ph type="subTitle" idx="1"/>
          </p:nvPr>
        </p:nvSpPr>
        <p:spPr>
          <a:xfrm>
            <a:off x="946150" y="5919050"/>
            <a:ext cx="4941082" cy="1353620"/>
          </a:xfrm>
        </p:spPr>
        <p:txBody>
          <a:bodyPr vert="horz" lIns="91440" tIns="45720" rIns="91440" bIns="45720" rtlCol="0" anchor="t">
            <a:normAutofit/>
          </a:bodyPr>
          <a:lstStyle/>
          <a:p>
            <a:r>
              <a:rPr lang="en-US" sz="1800" dirty="0"/>
              <a:t>¿ </a:t>
            </a:r>
            <a:r>
              <a:rPr lang="en-US" sz="1800" dirty="0" err="1"/>
              <a:t>Qué</a:t>
            </a:r>
            <a:r>
              <a:rPr lang="en-US" sz="1800" dirty="0"/>
              <a:t> (no) </a:t>
            </a:r>
            <a:r>
              <a:rPr lang="en-US" sz="1800" dirty="0" err="1"/>
              <a:t>vemos</a:t>
            </a:r>
            <a:r>
              <a:rPr lang="en-US" sz="1800" dirty="0"/>
              <a:t>?</a:t>
            </a:r>
          </a:p>
          <a:p>
            <a:r>
              <a:rPr lang="en-US" sz="1800" dirty="0"/>
              <a:t>¿</a:t>
            </a:r>
            <a:r>
              <a:rPr lang="en-US" sz="1800" dirty="0" err="1"/>
              <a:t>Cómo</a:t>
            </a:r>
            <a:r>
              <a:rPr lang="en-US" sz="1800" dirty="0"/>
              <a:t> </a:t>
            </a:r>
            <a:r>
              <a:rPr lang="en-US" sz="1800" dirty="0" err="1"/>
              <a:t>juzgar</a:t>
            </a:r>
            <a:r>
              <a:rPr lang="en-US" sz="1800" dirty="0"/>
              <a:t>?</a:t>
            </a:r>
          </a:p>
          <a:p>
            <a:r>
              <a:rPr lang="en-US" sz="1800" dirty="0"/>
              <a:t>¿</a:t>
            </a:r>
            <a:r>
              <a:rPr lang="en-US" sz="1800" dirty="0" err="1"/>
              <a:t>Qué</a:t>
            </a:r>
            <a:r>
              <a:rPr lang="en-US" sz="1800" dirty="0"/>
              <a:t> </a:t>
            </a:r>
            <a:r>
              <a:rPr lang="en-US" sz="1800" dirty="0" err="1"/>
              <a:t>podemos</a:t>
            </a:r>
            <a:r>
              <a:rPr lang="en-US" sz="1800" dirty="0"/>
              <a:t> </a:t>
            </a:r>
            <a:r>
              <a:rPr lang="en-US" sz="1800" dirty="0" err="1"/>
              <a:t>hacer</a:t>
            </a:r>
            <a:r>
              <a:rPr lang="en-US" sz="1800" dirty="0"/>
              <a:t> </a:t>
            </a:r>
            <a:r>
              <a:rPr lang="en-US" sz="1800" dirty="0" err="1"/>
              <a:t>esta</a:t>
            </a:r>
            <a:r>
              <a:rPr lang="en-US" sz="1800" dirty="0"/>
              <a:t> </a:t>
            </a:r>
            <a:r>
              <a:rPr lang="en-US" sz="1800" dirty="0" err="1"/>
              <a:t>semana</a:t>
            </a:r>
            <a:r>
              <a:rPr lang="en-US" sz="1800" dirty="0"/>
              <a:t>?</a:t>
            </a:r>
          </a:p>
          <a:p>
            <a:endParaRPr lang="de-DE" dirty="0"/>
          </a:p>
        </p:txBody>
      </p:sp>
      <p:sp>
        <p:nvSpPr>
          <p:cNvPr id="4" name="Rectangle 3">
            <a:extLst>
              <a:ext uri="{FF2B5EF4-FFF2-40B4-BE49-F238E27FC236}">
                <a16:creationId xmlns:a16="http://schemas.microsoft.com/office/drawing/2014/main" id="{7B3C167C-91A5-48A2-BF19-2C24C5E08BFE}"/>
              </a:ext>
            </a:extLst>
          </p:cNvPr>
          <p:cNvSpPr/>
          <p:nvPr/>
        </p:nvSpPr>
        <p:spPr>
          <a:xfrm>
            <a:off x="1296666" y="2196283"/>
            <a:ext cx="4344183" cy="646331"/>
          </a:xfrm>
          <a:prstGeom prst="rect">
            <a:avLst/>
          </a:prstGeom>
        </p:spPr>
        <p:txBody>
          <a:bodyPr wrap="square">
            <a:spAutoFit/>
          </a:bodyPr>
          <a:lstStyle/>
          <a:p>
            <a:r>
              <a:rPr lang="en-US" b="1" dirty="0">
                <a:solidFill>
                  <a:srgbClr val="FFFFFF"/>
                </a:solidFill>
              </a:rPr>
              <a:t>El </a:t>
            </a:r>
            <a:r>
              <a:rPr lang="en-US" b="1" dirty="0" err="1">
                <a:solidFill>
                  <a:srgbClr val="FFFFFF"/>
                </a:solidFill>
              </a:rPr>
              <a:t>boletín</a:t>
            </a:r>
            <a:r>
              <a:rPr lang="en-US" b="1" dirty="0">
                <a:solidFill>
                  <a:srgbClr val="FFFFFF"/>
                </a:solidFill>
              </a:rPr>
              <a:t> </a:t>
            </a:r>
            <a:r>
              <a:rPr lang="en-US" b="1" dirty="0" err="1">
                <a:solidFill>
                  <a:srgbClr val="FFFFFF"/>
                </a:solidFill>
              </a:rPr>
              <a:t>semanal</a:t>
            </a:r>
            <a:r>
              <a:rPr lang="en-US" b="1" dirty="0">
                <a:solidFill>
                  <a:srgbClr val="FFFFFF"/>
                </a:solidFill>
              </a:rPr>
              <a:t> de </a:t>
            </a:r>
            <a:r>
              <a:rPr lang="en-US" b="1" dirty="0" err="1">
                <a:solidFill>
                  <a:srgbClr val="FFFFFF"/>
                </a:solidFill>
              </a:rPr>
              <a:t>apoyo</a:t>
            </a:r>
            <a:r>
              <a:rPr lang="en-US" b="1" dirty="0">
                <a:solidFill>
                  <a:srgbClr val="FFFFFF"/>
                </a:solidFill>
              </a:rPr>
              <a:t> a SDG</a:t>
            </a:r>
          </a:p>
          <a:p>
            <a:pPr algn="ctr"/>
            <a:r>
              <a:rPr lang="en-US" b="1" dirty="0">
                <a:solidFill>
                  <a:srgbClr val="FFFFFF"/>
                </a:solidFill>
              </a:rPr>
              <a:t>17 </a:t>
            </a:r>
            <a:r>
              <a:rPr lang="en-US" b="1" dirty="0" err="1">
                <a:solidFill>
                  <a:srgbClr val="FFFFFF"/>
                </a:solidFill>
              </a:rPr>
              <a:t>junio</a:t>
            </a:r>
            <a:r>
              <a:rPr lang="en-US" b="1" dirty="0">
                <a:solidFill>
                  <a:srgbClr val="FFFFFF"/>
                </a:solidFill>
              </a:rPr>
              <a:t>, 2020</a:t>
            </a:r>
          </a:p>
        </p:txBody>
      </p:sp>
      <p:sp>
        <p:nvSpPr>
          <p:cNvPr id="5" name="TextBox 4">
            <a:extLst>
              <a:ext uri="{FF2B5EF4-FFF2-40B4-BE49-F238E27FC236}">
                <a16:creationId xmlns:a16="http://schemas.microsoft.com/office/drawing/2014/main" id="{35E2A1ED-375F-40DF-B59B-8CE701F3D157}"/>
              </a:ext>
            </a:extLst>
          </p:cNvPr>
          <p:cNvSpPr txBox="1"/>
          <p:nvPr/>
        </p:nvSpPr>
        <p:spPr>
          <a:xfrm>
            <a:off x="336212" y="7729535"/>
            <a:ext cx="6265090" cy="1107996"/>
          </a:xfrm>
          <a:prstGeom prst="rect">
            <a:avLst/>
          </a:prstGeom>
          <a:noFill/>
        </p:spPr>
        <p:txBody>
          <a:bodyPr wrap="square" rtlCol="0">
            <a:spAutoFit/>
          </a:bodyPr>
          <a:lstStyle/>
          <a:p>
            <a:pPr algn="ctr"/>
            <a:r>
              <a:rPr lang="de-DE" sz="1200" dirty="0">
                <a:solidFill>
                  <a:srgbClr val="FFFFFF"/>
                </a:solidFill>
              </a:rPr>
              <a:t>Editado por Roland Schatz y Gareth  Presch </a:t>
            </a:r>
          </a:p>
          <a:p>
            <a:pPr algn="ctr"/>
            <a:r>
              <a:rPr lang="de-DE" sz="1200" dirty="0">
                <a:solidFill>
                  <a:srgbClr val="FFFFFF"/>
                </a:solidFill>
              </a:rPr>
              <a:t>En apoyo a</a:t>
            </a:r>
          </a:p>
          <a:p>
            <a:pPr algn="ctr"/>
            <a:r>
              <a:rPr lang="en-US" sz="1200" dirty="0">
                <a:solidFill>
                  <a:srgbClr val="FFFFFF"/>
                </a:solidFill>
              </a:rPr>
              <a:t>Martin Chungong IPU - Ramu Damudoran, UN Academic Impact- Dyfed Aubrey , UN Habitat,</a:t>
            </a:r>
          </a:p>
          <a:p>
            <a:pPr algn="ctr"/>
            <a:r>
              <a:rPr lang="en-US" sz="1200" dirty="0">
                <a:solidFill>
                  <a:srgbClr val="FFFFFF"/>
                </a:solidFill>
              </a:rPr>
              <a:t>Felix Tsichekedi, President DRC and Vice President AU - Father Dr. Augusto </a:t>
            </a:r>
            <a:r>
              <a:rPr lang="en-US" sz="1200" dirty="0" err="1">
                <a:solidFill>
                  <a:srgbClr val="FFFFFF"/>
                </a:solidFill>
              </a:rPr>
              <a:t>Zampini</a:t>
            </a:r>
            <a:r>
              <a:rPr lang="en-US" sz="1200" dirty="0">
                <a:solidFill>
                  <a:srgbClr val="FFFFFF"/>
                </a:solidFill>
              </a:rPr>
              <a:t>-Davies</a:t>
            </a:r>
            <a:r>
              <a:rPr lang="de-DE" sz="1200" dirty="0">
                <a:solidFill>
                  <a:srgbClr val="FFFFFF"/>
                </a:solidFill>
              </a:rPr>
              <a:t> </a:t>
            </a:r>
          </a:p>
          <a:p>
            <a:endParaRPr lang="de-DE" dirty="0">
              <a:solidFill>
                <a:srgbClr val="FFFFFF"/>
              </a:solidFill>
            </a:endParaRPr>
          </a:p>
        </p:txBody>
      </p:sp>
      <p:pic>
        <p:nvPicPr>
          <p:cNvPr id="7" name="image6.jpg">
            <a:extLst>
              <a:ext uri="{FF2B5EF4-FFF2-40B4-BE49-F238E27FC236}">
                <a16:creationId xmlns:a16="http://schemas.microsoft.com/office/drawing/2014/main" id="{178AA519-D8A1-45E3-8009-1DC6E23EF677}"/>
              </a:ext>
            </a:extLst>
          </p:cNvPr>
          <p:cNvPicPr/>
          <p:nvPr/>
        </p:nvPicPr>
        <p:blipFill>
          <a:blip r:embed="rId2"/>
          <a:srcRect/>
          <a:stretch>
            <a:fillRect/>
          </a:stretch>
        </p:blipFill>
        <p:spPr>
          <a:xfrm>
            <a:off x="121990" y="177822"/>
            <a:ext cx="2206625" cy="492125"/>
          </a:xfrm>
          <a:prstGeom prst="rect">
            <a:avLst/>
          </a:prstGeom>
          <a:ln/>
        </p:spPr>
      </p:pic>
      <p:pic>
        <p:nvPicPr>
          <p:cNvPr id="8" name="image13.png">
            <a:extLst>
              <a:ext uri="{FF2B5EF4-FFF2-40B4-BE49-F238E27FC236}">
                <a16:creationId xmlns:a16="http://schemas.microsoft.com/office/drawing/2014/main" id="{341E3337-9A10-47DA-A469-FC5A07BA6CB7}"/>
              </a:ext>
            </a:extLst>
          </p:cNvPr>
          <p:cNvPicPr/>
          <p:nvPr/>
        </p:nvPicPr>
        <p:blipFill>
          <a:blip r:embed="rId3"/>
          <a:srcRect/>
          <a:stretch>
            <a:fillRect/>
          </a:stretch>
        </p:blipFill>
        <p:spPr>
          <a:xfrm>
            <a:off x="5008880" y="-546919"/>
            <a:ext cx="1889126" cy="1721158"/>
          </a:xfrm>
          <a:prstGeom prst="rect">
            <a:avLst/>
          </a:prstGeom>
          <a:ln/>
        </p:spPr>
      </p:pic>
      <p:pic>
        <p:nvPicPr>
          <p:cNvPr id="9" name="image5.png">
            <a:extLst>
              <a:ext uri="{FF2B5EF4-FFF2-40B4-BE49-F238E27FC236}">
                <a16:creationId xmlns:a16="http://schemas.microsoft.com/office/drawing/2014/main" id="{A99F8FE1-7F6C-424E-B431-AEF7B3880ACC}"/>
              </a:ext>
            </a:extLst>
          </p:cNvPr>
          <p:cNvPicPr/>
          <p:nvPr/>
        </p:nvPicPr>
        <p:blipFill>
          <a:blip r:embed="rId4"/>
          <a:srcRect/>
          <a:stretch>
            <a:fillRect/>
          </a:stretch>
        </p:blipFill>
        <p:spPr>
          <a:xfrm>
            <a:off x="1485942" y="8828293"/>
            <a:ext cx="1930749" cy="481748"/>
          </a:xfrm>
          <a:prstGeom prst="rect">
            <a:avLst/>
          </a:prstGeom>
          <a:ln/>
        </p:spPr>
      </p:pic>
      <p:pic>
        <p:nvPicPr>
          <p:cNvPr id="10" name="Grafik 9">
            <a:extLst>
              <a:ext uri="{FF2B5EF4-FFF2-40B4-BE49-F238E27FC236}">
                <a16:creationId xmlns:a16="http://schemas.microsoft.com/office/drawing/2014/main" id="{7ABA1AD9-E2B7-4B79-B247-5AFB53965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2239" y="81812"/>
            <a:ext cx="1924770" cy="790563"/>
          </a:xfrm>
          <a:prstGeom prst="rect">
            <a:avLst/>
          </a:prstGeom>
        </p:spPr>
      </p:pic>
      <p:pic>
        <p:nvPicPr>
          <p:cNvPr id="11" name="Picture 11">
            <a:extLst>
              <a:ext uri="{FF2B5EF4-FFF2-40B4-BE49-F238E27FC236}">
                <a16:creationId xmlns:a16="http://schemas.microsoft.com/office/drawing/2014/main" id="{62DE131D-2E36-4395-A1A6-15C4F988B5E0}"/>
              </a:ext>
            </a:extLst>
          </p:cNvPr>
          <p:cNvPicPr/>
          <p:nvPr/>
        </p:nvPicPr>
        <p:blipFill>
          <a:blip r:embed="rId6" cstate="print">
            <a:extLst>
              <a:ext uri="{28A0092B-C50C-407E-A947-70E740481C1C}">
                <a14:useLocalDpi xmlns:a14="http://schemas.microsoft.com/office/drawing/2010/main" val="0"/>
              </a:ext>
            </a:extLst>
          </a:blip>
          <a:srcRect/>
          <a:stretch/>
        </p:blipFill>
        <p:spPr>
          <a:xfrm>
            <a:off x="5258923" y="2029588"/>
            <a:ext cx="830727" cy="854196"/>
          </a:xfrm>
          <a:prstGeom prst="rect">
            <a:avLst/>
          </a:prstGeom>
        </p:spPr>
      </p:pic>
      <p:pic>
        <p:nvPicPr>
          <p:cNvPr id="16" name="Grafik 15">
            <a:extLst>
              <a:ext uri="{FF2B5EF4-FFF2-40B4-BE49-F238E27FC236}">
                <a16:creationId xmlns:a16="http://schemas.microsoft.com/office/drawing/2014/main" id="{92799D50-F9F3-46F0-8345-1BAC1CEF0E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1717" y="8664640"/>
            <a:ext cx="1695496" cy="1097087"/>
          </a:xfrm>
          <a:prstGeom prst="rect">
            <a:avLst/>
          </a:prstGeom>
        </p:spPr>
      </p:pic>
      <p:pic>
        <p:nvPicPr>
          <p:cNvPr id="6" name="Picture 5">
            <a:extLst>
              <a:ext uri="{FF2B5EF4-FFF2-40B4-BE49-F238E27FC236}">
                <a16:creationId xmlns:a16="http://schemas.microsoft.com/office/drawing/2014/main" id="{1DEE8DEF-6FAA-41F8-82AF-4659165E4040}"/>
              </a:ext>
            </a:extLst>
          </p:cNvPr>
          <p:cNvPicPr>
            <a:picLocks noChangeAspect="1"/>
          </p:cNvPicPr>
          <p:nvPr/>
        </p:nvPicPr>
        <p:blipFill>
          <a:blip r:embed="rId8"/>
          <a:stretch>
            <a:fillRect/>
          </a:stretch>
        </p:blipFill>
        <p:spPr>
          <a:xfrm>
            <a:off x="1561782" y="9423811"/>
            <a:ext cx="1854909" cy="306207"/>
          </a:xfrm>
          <a:prstGeom prst="rect">
            <a:avLst/>
          </a:prstGeom>
        </p:spPr>
      </p:pic>
      <p:pic>
        <p:nvPicPr>
          <p:cNvPr id="17" name="Picture 16">
            <a:extLst>
              <a:ext uri="{FF2B5EF4-FFF2-40B4-BE49-F238E27FC236}">
                <a16:creationId xmlns:a16="http://schemas.microsoft.com/office/drawing/2014/main" id="{8A31089A-9534-4855-9D5F-5F565530E3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64" y="8828293"/>
            <a:ext cx="1447350" cy="934167"/>
          </a:xfrm>
          <a:prstGeom prst="rect">
            <a:avLst/>
          </a:prstGeom>
        </p:spPr>
      </p:pic>
      <p:pic>
        <p:nvPicPr>
          <p:cNvPr id="18" name="Picture 17">
            <a:extLst>
              <a:ext uri="{FF2B5EF4-FFF2-40B4-BE49-F238E27FC236}">
                <a16:creationId xmlns:a16="http://schemas.microsoft.com/office/drawing/2014/main" id="{EDA7FFD7-588A-4164-B7F5-3A17ECD7917C}"/>
              </a:ext>
            </a:extLst>
          </p:cNvPr>
          <p:cNvPicPr>
            <a:picLocks noChangeAspect="1"/>
          </p:cNvPicPr>
          <p:nvPr/>
        </p:nvPicPr>
        <p:blipFill>
          <a:blip r:embed="rId10"/>
          <a:stretch>
            <a:fillRect/>
          </a:stretch>
        </p:blipFill>
        <p:spPr>
          <a:xfrm>
            <a:off x="5248932" y="8664640"/>
            <a:ext cx="1585004" cy="1126026"/>
          </a:xfrm>
          <a:prstGeom prst="rect">
            <a:avLst/>
          </a:prstGeom>
        </p:spPr>
      </p:pic>
    </p:spTree>
    <p:extLst>
      <p:ext uri="{BB962C8B-B14F-4D97-AF65-F5344CB8AC3E}">
        <p14:creationId xmlns:p14="http://schemas.microsoft.com/office/powerpoint/2010/main" val="616990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813D8-5E8A-4A22-988C-C19E92FF5747}"/>
              </a:ext>
            </a:extLst>
          </p:cNvPr>
          <p:cNvSpPr>
            <a:spLocks noGrp="1"/>
          </p:cNvSpPr>
          <p:nvPr>
            <p:ph type="title"/>
          </p:nvPr>
        </p:nvSpPr>
        <p:spPr/>
        <p:txBody>
          <a:bodyPr/>
          <a:lstStyle/>
          <a:p>
            <a:r>
              <a:rPr lang="de-DE" dirty="0"/>
              <a:t>Newsletter fom </a:t>
            </a:r>
          </a:p>
        </p:txBody>
      </p:sp>
      <p:sp>
        <p:nvSpPr>
          <p:cNvPr id="3" name="Text Placeholder 2">
            <a:extLst>
              <a:ext uri="{FF2B5EF4-FFF2-40B4-BE49-F238E27FC236}">
                <a16:creationId xmlns:a16="http://schemas.microsoft.com/office/drawing/2014/main" id="{D476BD59-A43A-40EE-AE17-A65D064A56CA}"/>
              </a:ext>
            </a:extLst>
          </p:cNvPr>
          <p:cNvSpPr>
            <a:spLocks noGrp="1"/>
          </p:cNvSpPr>
          <p:nvPr>
            <p:ph type="body" idx="1"/>
          </p:nvPr>
        </p:nvSpPr>
        <p:spPr>
          <a:xfrm>
            <a:off x="468669" y="6019939"/>
            <a:ext cx="5915025" cy="1696701"/>
          </a:xfrm>
        </p:spPr>
        <p:txBody>
          <a:bodyPr>
            <a:normAutofit/>
          </a:bodyPr>
          <a:lstStyle/>
          <a:p>
            <a:r>
              <a:rPr lang="de-DE" sz="3000" dirty="0"/>
              <a:t>3rd June 2020</a:t>
            </a:r>
          </a:p>
        </p:txBody>
      </p:sp>
    </p:spTree>
    <p:extLst>
      <p:ext uri="{BB962C8B-B14F-4D97-AF65-F5344CB8AC3E}">
        <p14:creationId xmlns:p14="http://schemas.microsoft.com/office/powerpoint/2010/main" val="140235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8FD13CA4-F525-45BF-A1C2-382B1A7CA639}"/>
              </a:ext>
            </a:extLst>
          </p:cNvPr>
          <p:cNvGraphicFramePr>
            <a:graphicFrameLocks/>
          </p:cNvGraphicFramePr>
          <p:nvPr/>
        </p:nvGraphicFramePr>
        <p:xfrm>
          <a:off x="15011" y="7329214"/>
          <a:ext cx="3661639" cy="246804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3BA068C0-A897-46D2-94F9-8A751C3DE57A}"/>
              </a:ext>
            </a:extLst>
          </p:cNvPr>
          <p:cNvSpPr>
            <a:spLocks noGrp="1"/>
          </p:cNvSpPr>
          <p:nvPr>
            <p:ph type="body" idx="1"/>
          </p:nvPr>
        </p:nvSpPr>
        <p:spPr>
          <a:xfrm>
            <a:off x="471487" y="167245"/>
            <a:ext cx="5915025" cy="340755"/>
          </a:xfrm>
        </p:spPr>
        <p:txBody>
          <a:bodyPr>
            <a:normAutofit lnSpcReduction="10000"/>
          </a:bodyPr>
          <a:lstStyle/>
          <a:p>
            <a:r>
              <a:rPr lang="de-DE" sz="1650" b="1" dirty="0">
                <a:solidFill>
                  <a:schemeClr val="tx2">
                    <a:lumMod val="50000"/>
                  </a:schemeClr>
                </a:solidFill>
              </a:rPr>
              <a:t>¿Qué es lo que (no) vemos?</a:t>
            </a:r>
          </a:p>
          <a:p>
            <a:endParaRPr lang="de-DE" dirty="0"/>
          </a:p>
          <a:p>
            <a:endParaRPr lang="de-DE" dirty="0"/>
          </a:p>
        </p:txBody>
      </p:sp>
      <p:sp>
        <p:nvSpPr>
          <p:cNvPr id="22" name="Textfeld 21">
            <a:extLst>
              <a:ext uri="{FF2B5EF4-FFF2-40B4-BE49-F238E27FC236}">
                <a16:creationId xmlns:a16="http://schemas.microsoft.com/office/drawing/2014/main" id="{427D0909-E2B2-4FE7-B954-E8297236A3DF}"/>
              </a:ext>
            </a:extLst>
          </p:cNvPr>
          <p:cNvSpPr txBox="1"/>
          <p:nvPr/>
        </p:nvSpPr>
        <p:spPr>
          <a:xfrm>
            <a:off x="0" y="5600832"/>
            <a:ext cx="6858000" cy="1900520"/>
          </a:xfrm>
          <a:prstGeom prst="rect">
            <a:avLst/>
          </a:prstGeom>
          <a:noFill/>
        </p:spPr>
        <p:txBody>
          <a:bodyPr wrap="square" rtlCol="0" anchor="t">
            <a:spAutoFit/>
          </a:bodyPr>
          <a:lstStyle/>
          <a:p>
            <a:pPr algn="ctr"/>
            <a:r>
              <a:rPr lang="en-US" sz="1400" b="1" dirty="0" err="1">
                <a:solidFill>
                  <a:schemeClr val="tx2">
                    <a:lumMod val="50000"/>
                  </a:schemeClr>
                </a:solidFill>
                <a:cs typeface="Times New Roman"/>
              </a:rPr>
              <a:t>Qué</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es</a:t>
            </a:r>
            <a:r>
              <a:rPr lang="en-US" sz="1400" b="1" dirty="0">
                <a:solidFill>
                  <a:schemeClr val="tx2">
                    <a:lumMod val="50000"/>
                  </a:schemeClr>
                </a:solidFill>
                <a:cs typeface="Times New Roman"/>
              </a:rPr>
              <a:t> lo que </a:t>
            </a:r>
            <a:r>
              <a:rPr lang="en-US" sz="1400" b="1" dirty="0" err="1">
                <a:solidFill>
                  <a:schemeClr val="tx2">
                    <a:lumMod val="50000"/>
                  </a:schemeClr>
                </a:solidFill>
                <a:cs typeface="Times New Roman"/>
              </a:rPr>
              <a:t>vemos</a:t>
            </a:r>
            <a:r>
              <a:rPr lang="en-US" sz="1400" b="1" dirty="0">
                <a:solidFill>
                  <a:schemeClr val="tx2">
                    <a:lumMod val="50000"/>
                  </a:schemeClr>
                </a:solidFill>
                <a:cs typeface="Times New Roman"/>
              </a:rPr>
              <a:t> y </a:t>
            </a:r>
            <a:r>
              <a:rPr lang="en-US" sz="1400" b="1" dirty="0" err="1">
                <a:solidFill>
                  <a:schemeClr val="tx2">
                    <a:lumMod val="50000"/>
                  </a:schemeClr>
                </a:solidFill>
                <a:cs typeface="Times New Roman"/>
              </a:rPr>
              <a:t>oímos</a:t>
            </a:r>
            <a:r>
              <a:rPr lang="en-US" sz="1400" b="1" dirty="0">
                <a:solidFill>
                  <a:schemeClr val="tx2">
                    <a:lumMod val="50000"/>
                  </a:schemeClr>
                </a:solidFill>
                <a:cs typeface="Times New Roman"/>
              </a:rPr>
              <a:t> de “</a:t>
            </a:r>
            <a:r>
              <a:rPr lang="en-US" sz="1400" b="1" dirty="0" err="1">
                <a:solidFill>
                  <a:schemeClr val="tx2">
                    <a:lumMod val="50000"/>
                  </a:schemeClr>
                </a:solidFill>
                <a:cs typeface="Times New Roman"/>
              </a:rPr>
              <a:t>los</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demás</a:t>
            </a:r>
            <a:r>
              <a:rPr lang="en-US" sz="1400" b="1" dirty="0">
                <a:solidFill>
                  <a:schemeClr val="tx2">
                    <a:lumMod val="50000"/>
                  </a:schemeClr>
                </a:solidFill>
                <a:cs typeface="Times New Roman"/>
              </a:rPr>
              <a:t>”</a:t>
            </a:r>
          </a:p>
          <a:p>
            <a:pPr algn="just"/>
            <a:r>
              <a:rPr lang="en-US" sz="1150" dirty="0">
                <a:solidFill>
                  <a:srgbClr val="044E6F"/>
                </a:solidFill>
              </a:rPr>
              <a:t>Los </a:t>
            </a:r>
            <a:r>
              <a:rPr lang="en-US" sz="1150" dirty="0" err="1">
                <a:solidFill>
                  <a:srgbClr val="044E6F"/>
                </a:solidFill>
              </a:rPr>
              <a:t>tiempos</a:t>
            </a:r>
            <a:r>
              <a:rPr lang="en-US" sz="1150" dirty="0">
                <a:solidFill>
                  <a:srgbClr val="044E6F"/>
                </a:solidFill>
              </a:rPr>
              <a:t> </a:t>
            </a:r>
            <a:r>
              <a:rPr lang="en-US" sz="1150" dirty="0" err="1">
                <a:solidFill>
                  <a:srgbClr val="044E6F"/>
                </a:solidFill>
              </a:rPr>
              <a:t>extraordinarios</a:t>
            </a:r>
            <a:r>
              <a:rPr lang="en-US" sz="1150" dirty="0">
                <a:solidFill>
                  <a:srgbClr val="044E6F"/>
                </a:solidFill>
              </a:rPr>
              <a:t> son </a:t>
            </a:r>
            <a:r>
              <a:rPr lang="en-US" sz="1150" dirty="0" err="1">
                <a:solidFill>
                  <a:srgbClr val="044E6F"/>
                </a:solidFill>
              </a:rPr>
              <a:t>también</a:t>
            </a:r>
            <a:r>
              <a:rPr lang="en-US" sz="1150" dirty="0">
                <a:solidFill>
                  <a:srgbClr val="044E6F"/>
                </a:solidFill>
              </a:rPr>
              <a:t> </a:t>
            </a:r>
            <a:r>
              <a:rPr lang="en-US" sz="1150" dirty="0" err="1">
                <a:solidFill>
                  <a:srgbClr val="044E6F"/>
                </a:solidFill>
              </a:rPr>
              <a:t>una</a:t>
            </a:r>
            <a:r>
              <a:rPr lang="en-US" sz="1150" dirty="0">
                <a:solidFill>
                  <a:srgbClr val="044E6F"/>
                </a:solidFill>
              </a:rPr>
              <a:t> </a:t>
            </a:r>
            <a:r>
              <a:rPr lang="en-US" sz="1150" dirty="0" err="1">
                <a:solidFill>
                  <a:srgbClr val="044E6F"/>
                </a:solidFill>
              </a:rPr>
              <a:t>buena</a:t>
            </a:r>
            <a:r>
              <a:rPr lang="en-US" sz="1150" dirty="0">
                <a:solidFill>
                  <a:srgbClr val="044E6F"/>
                </a:solidFill>
              </a:rPr>
              <a:t> </a:t>
            </a:r>
            <a:r>
              <a:rPr lang="en-US" sz="1150" dirty="0" err="1">
                <a:solidFill>
                  <a:srgbClr val="044E6F"/>
                </a:solidFill>
              </a:rPr>
              <a:t>verificación</a:t>
            </a:r>
            <a:r>
              <a:rPr lang="en-US" sz="1150" dirty="0">
                <a:solidFill>
                  <a:srgbClr val="044E6F"/>
                </a:solidFill>
              </a:rPr>
              <a:t> de la </a:t>
            </a:r>
            <a:r>
              <a:rPr lang="en-US" sz="1150" dirty="0" err="1">
                <a:solidFill>
                  <a:srgbClr val="044E6F"/>
                </a:solidFill>
              </a:rPr>
              <a:t>realidad</a:t>
            </a:r>
            <a:r>
              <a:rPr lang="en-US" sz="1150" dirty="0">
                <a:solidFill>
                  <a:srgbClr val="044E6F"/>
                </a:solidFill>
              </a:rPr>
              <a:t>. ¿Durante </a:t>
            </a:r>
            <a:r>
              <a:rPr lang="en-US" sz="1150" dirty="0" err="1">
                <a:solidFill>
                  <a:srgbClr val="044E6F"/>
                </a:solidFill>
              </a:rPr>
              <a:t>cuanto</a:t>
            </a:r>
            <a:r>
              <a:rPr lang="en-US" sz="1150" dirty="0">
                <a:solidFill>
                  <a:srgbClr val="044E6F"/>
                </a:solidFill>
              </a:rPr>
              <a:t> </a:t>
            </a:r>
            <a:r>
              <a:rPr lang="en-US" sz="1150" dirty="0" err="1">
                <a:solidFill>
                  <a:srgbClr val="044E6F"/>
                </a:solidFill>
              </a:rPr>
              <a:t>tiempo</a:t>
            </a:r>
            <a:r>
              <a:rPr lang="en-US" sz="1150" dirty="0">
                <a:solidFill>
                  <a:srgbClr val="044E6F"/>
                </a:solidFill>
              </a:rPr>
              <a:t> </a:t>
            </a:r>
            <a:r>
              <a:rPr lang="en-US" sz="1150" dirty="0" err="1">
                <a:solidFill>
                  <a:srgbClr val="044E6F"/>
                </a:solidFill>
              </a:rPr>
              <a:t>los</a:t>
            </a:r>
            <a:r>
              <a:rPr lang="en-US" sz="1150" dirty="0">
                <a:solidFill>
                  <a:srgbClr val="044E6F"/>
                </a:solidFill>
              </a:rPr>
              <a:t> </a:t>
            </a:r>
            <a:r>
              <a:rPr lang="en-US" sz="1150" dirty="0" err="1">
                <a:solidFill>
                  <a:srgbClr val="044E6F"/>
                </a:solidFill>
              </a:rPr>
              <a:t>medios</a:t>
            </a:r>
            <a:r>
              <a:rPr lang="en-US" sz="1150" dirty="0">
                <a:solidFill>
                  <a:srgbClr val="044E6F"/>
                </a:solidFill>
              </a:rPr>
              <a:t> de </a:t>
            </a:r>
            <a:r>
              <a:rPr lang="en-US" sz="1150" dirty="0" err="1">
                <a:solidFill>
                  <a:srgbClr val="044E6F"/>
                </a:solidFill>
              </a:rPr>
              <a:t>comunicación</a:t>
            </a:r>
            <a:r>
              <a:rPr lang="en-US" sz="1150" dirty="0">
                <a:solidFill>
                  <a:srgbClr val="044E6F"/>
                </a:solidFill>
              </a:rPr>
              <a:t> </a:t>
            </a:r>
            <a:r>
              <a:rPr lang="en-US" sz="1150" dirty="0" err="1">
                <a:solidFill>
                  <a:srgbClr val="044E6F"/>
                </a:solidFill>
              </a:rPr>
              <a:t>tradicionales</a:t>
            </a:r>
            <a:r>
              <a:rPr lang="en-US" sz="1150" dirty="0">
                <a:solidFill>
                  <a:srgbClr val="044E6F"/>
                </a:solidFill>
              </a:rPr>
              <a:t> se </a:t>
            </a:r>
            <a:r>
              <a:rPr lang="en-US" sz="1150" dirty="0" err="1">
                <a:solidFill>
                  <a:srgbClr val="044E6F"/>
                </a:solidFill>
              </a:rPr>
              <a:t>han</a:t>
            </a:r>
            <a:r>
              <a:rPr lang="en-US" sz="1150" dirty="0">
                <a:solidFill>
                  <a:srgbClr val="044E6F"/>
                </a:solidFill>
              </a:rPr>
              <a:t> dado </a:t>
            </a:r>
            <a:r>
              <a:rPr lang="en-US" sz="1150" dirty="0" err="1">
                <a:solidFill>
                  <a:srgbClr val="044E6F"/>
                </a:solidFill>
              </a:rPr>
              <a:t>por</a:t>
            </a:r>
            <a:r>
              <a:rPr lang="en-US" sz="1150" dirty="0">
                <a:solidFill>
                  <a:srgbClr val="044E6F"/>
                </a:solidFill>
              </a:rPr>
              <a:t> </a:t>
            </a:r>
            <a:r>
              <a:rPr lang="en-US" sz="1150" dirty="0" err="1">
                <a:solidFill>
                  <a:srgbClr val="044E6F"/>
                </a:solidFill>
              </a:rPr>
              <a:t>muertos</a:t>
            </a:r>
            <a:r>
              <a:rPr lang="en-US" sz="1150" dirty="0">
                <a:solidFill>
                  <a:srgbClr val="044E6F"/>
                </a:solidFill>
              </a:rPr>
              <a:t>? En el 2020 la </a:t>
            </a:r>
            <a:r>
              <a:rPr lang="en-US" sz="1150" dirty="0" err="1">
                <a:solidFill>
                  <a:srgbClr val="044E6F"/>
                </a:solidFill>
              </a:rPr>
              <a:t>gente</a:t>
            </a:r>
            <a:r>
              <a:rPr lang="en-US" sz="1150" dirty="0">
                <a:solidFill>
                  <a:srgbClr val="044E6F"/>
                </a:solidFill>
              </a:rPr>
              <a:t> continua </a:t>
            </a:r>
            <a:r>
              <a:rPr lang="en-US" sz="1150" dirty="0" err="1">
                <a:solidFill>
                  <a:srgbClr val="044E6F"/>
                </a:solidFill>
              </a:rPr>
              <a:t>prefiriendo</a:t>
            </a:r>
            <a:r>
              <a:rPr lang="en-US" sz="1150" dirty="0">
                <a:solidFill>
                  <a:srgbClr val="044E6F"/>
                </a:solidFill>
              </a:rPr>
              <a:t> – </a:t>
            </a:r>
            <a:r>
              <a:rPr lang="en-US" sz="1150" dirty="0" err="1">
                <a:solidFill>
                  <a:srgbClr val="044E6F"/>
                </a:solidFill>
              </a:rPr>
              <a:t>como</a:t>
            </a:r>
            <a:r>
              <a:rPr lang="en-US" sz="1150" dirty="0">
                <a:solidFill>
                  <a:srgbClr val="044E6F"/>
                </a:solidFill>
              </a:rPr>
              <a:t> antes – </a:t>
            </a:r>
            <a:r>
              <a:rPr lang="en-US" sz="1150" dirty="0" err="1">
                <a:solidFill>
                  <a:srgbClr val="044E6F"/>
                </a:solidFill>
              </a:rPr>
              <a:t>buscar</a:t>
            </a:r>
            <a:r>
              <a:rPr lang="en-US" sz="1150" dirty="0">
                <a:solidFill>
                  <a:srgbClr val="044E6F"/>
                </a:solidFill>
              </a:rPr>
              <a:t> las </a:t>
            </a:r>
            <a:r>
              <a:rPr lang="en-US" sz="1150" dirty="0" err="1">
                <a:solidFill>
                  <a:srgbClr val="044E6F"/>
                </a:solidFill>
              </a:rPr>
              <a:t>noticias</a:t>
            </a:r>
            <a:r>
              <a:rPr lang="en-US" sz="1150" dirty="0">
                <a:solidFill>
                  <a:srgbClr val="044E6F"/>
                </a:solidFill>
              </a:rPr>
              <a:t> y </a:t>
            </a:r>
            <a:r>
              <a:rPr lang="en-US" sz="1150" dirty="0" err="1">
                <a:solidFill>
                  <a:srgbClr val="044E6F"/>
                </a:solidFill>
              </a:rPr>
              <a:t>actualizaciones</a:t>
            </a:r>
            <a:r>
              <a:rPr lang="en-US" sz="1150" dirty="0">
                <a:solidFill>
                  <a:srgbClr val="044E6F"/>
                </a:solidFill>
              </a:rPr>
              <a:t> para </a:t>
            </a:r>
            <a:r>
              <a:rPr lang="en-US" sz="1150" dirty="0" err="1">
                <a:solidFill>
                  <a:srgbClr val="044E6F"/>
                </a:solidFill>
              </a:rPr>
              <a:t>temas</a:t>
            </a:r>
            <a:r>
              <a:rPr lang="en-US" sz="1150" dirty="0">
                <a:solidFill>
                  <a:srgbClr val="044E6F"/>
                </a:solidFill>
              </a:rPr>
              <a:t> </a:t>
            </a:r>
            <a:r>
              <a:rPr lang="en-US" sz="1150" dirty="0" err="1">
                <a:solidFill>
                  <a:srgbClr val="044E6F"/>
                </a:solidFill>
              </a:rPr>
              <a:t>como</a:t>
            </a:r>
            <a:r>
              <a:rPr lang="en-US" sz="1150" dirty="0">
                <a:solidFill>
                  <a:srgbClr val="044E6F"/>
                </a:solidFill>
              </a:rPr>
              <a:t> el COVID-19 en </a:t>
            </a:r>
            <a:r>
              <a:rPr lang="en-US" sz="1150" dirty="0" err="1">
                <a:solidFill>
                  <a:srgbClr val="044E6F"/>
                </a:solidFill>
              </a:rPr>
              <a:t>los</a:t>
            </a:r>
            <a:r>
              <a:rPr lang="en-US" sz="1150" dirty="0">
                <a:solidFill>
                  <a:srgbClr val="044E6F"/>
                </a:solidFill>
              </a:rPr>
              <a:t> </a:t>
            </a:r>
            <a:r>
              <a:rPr lang="en-US" sz="1150" dirty="0" err="1">
                <a:solidFill>
                  <a:srgbClr val="044E6F"/>
                </a:solidFill>
              </a:rPr>
              <a:t>medios</a:t>
            </a:r>
            <a:r>
              <a:rPr lang="en-US" sz="1150" dirty="0">
                <a:solidFill>
                  <a:srgbClr val="044E6F"/>
                </a:solidFill>
              </a:rPr>
              <a:t> </a:t>
            </a:r>
            <a:r>
              <a:rPr lang="en-US" sz="1150" dirty="0" err="1">
                <a:solidFill>
                  <a:srgbClr val="044E6F"/>
                </a:solidFill>
              </a:rPr>
              <a:t>habituales</a:t>
            </a:r>
            <a:r>
              <a:rPr lang="en-US" sz="1150" dirty="0">
                <a:solidFill>
                  <a:srgbClr val="044E6F"/>
                </a:solidFill>
              </a:rPr>
              <a:t>. </a:t>
            </a:r>
            <a:r>
              <a:rPr lang="en-US" sz="1150" dirty="0" err="1">
                <a:solidFill>
                  <a:srgbClr val="044E6F"/>
                </a:solidFill>
              </a:rPr>
              <a:t>Aunque</a:t>
            </a:r>
            <a:r>
              <a:rPr lang="en-US" sz="1150" dirty="0">
                <a:solidFill>
                  <a:srgbClr val="044E6F"/>
                </a:solidFill>
              </a:rPr>
              <a:t> la </a:t>
            </a:r>
            <a:r>
              <a:rPr lang="en-US" sz="1150" dirty="0" err="1">
                <a:solidFill>
                  <a:srgbClr val="044E6F"/>
                </a:solidFill>
              </a:rPr>
              <a:t>situación</a:t>
            </a:r>
            <a:r>
              <a:rPr lang="en-US" sz="1150" dirty="0">
                <a:solidFill>
                  <a:srgbClr val="044E6F"/>
                </a:solidFill>
              </a:rPr>
              <a:t> </a:t>
            </a:r>
            <a:r>
              <a:rPr lang="en-US" sz="1150" dirty="0" err="1">
                <a:solidFill>
                  <a:srgbClr val="044E6F"/>
                </a:solidFill>
              </a:rPr>
              <a:t>nacional</a:t>
            </a:r>
            <a:r>
              <a:rPr lang="en-US" sz="1150" dirty="0">
                <a:solidFill>
                  <a:srgbClr val="044E6F"/>
                </a:solidFill>
              </a:rPr>
              <a:t> sea </a:t>
            </a:r>
            <a:r>
              <a:rPr lang="en-US" sz="1150" dirty="0" err="1">
                <a:solidFill>
                  <a:srgbClr val="044E6F"/>
                </a:solidFill>
              </a:rPr>
              <a:t>predominante</a:t>
            </a:r>
            <a:r>
              <a:rPr lang="en-US" sz="1150" dirty="0">
                <a:solidFill>
                  <a:srgbClr val="044E6F"/>
                </a:solidFill>
              </a:rPr>
              <a:t>, </a:t>
            </a:r>
            <a:r>
              <a:rPr lang="en-US" sz="1150" dirty="0" err="1">
                <a:solidFill>
                  <a:srgbClr val="044E6F"/>
                </a:solidFill>
              </a:rPr>
              <a:t>también</a:t>
            </a:r>
            <a:r>
              <a:rPr lang="en-US" sz="1150" dirty="0">
                <a:solidFill>
                  <a:srgbClr val="044E6F"/>
                </a:solidFill>
              </a:rPr>
              <a:t> </a:t>
            </a:r>
            <a:r>
              <a:rPr lang="en-US" sz="1150" dirty="0" err="1">
                <a:solidFill>
                  <a:srgbClr val="044E6F"/>
                </a:solidFill>
              </a:rPr>
              <a:t>ven</a:t>
            </a:r>
            <a:r>
              <a:rPr lang="en-US" sz="1150" dirty="0">
                <a:solidFill>
                  <a:srgbClr val="044E6F"/>
                </a:solidFill>
              </a:rPr>
              <a:t> </a:t>
            </a:r>
            <a:r>
              <a:rPr lang="en-US" sz="1150" dirty="0" err="1">
                <a:solidFill>
                  <a:srgbClr val="044E6F"/>
                </a:solidFill>
              </a:rPr>
              <a:t>como</a:t>
            </a:r>
            <a:r>
              <a:rPr lang="en-US" sz="1150" dirty="0">
                <a:solidFill>
                  <a:srgbClr val="044E6F"/>
                </a:solidFill>
              </a:rPr>
              <a:t> </a:t>
            </a:r>
            <a:r>
              <a:rPr lang="en-US" sz="1150" dirty="0" err="1">
                <a:solidFill>
                  <a:srgbClr val="044E6F"/>
                </a:solidFill>
              </a:rPr>
              <a:t>otros</a:t>
            </a:r>
            <a:r>
              <a:rPr lang="en-US" sz="1150" dirty="0">
                <a:solidFill>
                  <a:srgbClr val="044E6F"/>
                </a:solidFill>
              </a:rPr>
              <a:t> </a:t>
            </a:r>
            <a:r>
              <a:rPr lang="en-US" sz="1150" dirty="0" err="1">
                <a:solidFill>
                  <a:srgbClr val="044E6F"/>
                </a:solidFill>
              </a:rPr>
              <a:t>países</a:t>
            </a:r>
            <a:r>
              <a:rPr lang="en-US" sz="1150" dirty="0">
                <a:solidFill>
                  <a:srgbClr val="044E6F"/>
                </a:solidFill>
              </a:rPr>
              <a:t> </a:t>
            </a:r>
            <a:r>
              <a:rPr lang="en-US" sz="1150" dirty="0" err="1">
                <a:solidFill>
                  <a:srgbClr val="044E6F"/>
                </a:solidFill>
              </a:rPr>
              <a:t>tratan</a:t>
            </a:r>
            <a:r>
              <a:rPr lang="en-US" sz="1150" dirty="0">
                <a:solidFill>
                  <a:srgbClr val="044E6F"/>
                </a:solidFill>
              </a:rPr>
              <a:t> con el coronavirus. Los </a:t>
            </a:r>
            <a:r>
              <a:rPr lang="en-US" sz="1150" dirty="0" err="1">
                <a:solidFill>
                  <a:srgbClr val="044E6F"/>
                </a:solidFill>
              </a:rPr>
              <a:t>gráficos</a:t>
            </a:r>
            <a:r>
              <a:rPr lang="en-US" sz="1150" dirty="0">
                <a:solidFill>
                  <a:srgbClr val="044E6F"/>
                </a:solidFill>
              </a:rPr>
              <a:t> de </a:t>
            </a:r>
            <a:r>
              <a:rPr lang="en-US" sz="1150" dirty="0" err="1">
                <a:solidFill>
                  <a:srgbClr val="044E6F"/>
                </a:solidFill>
              </a:rPr>
              <a:t>abajo</a:t>
            </a:r>
            <a:r>
              <a:rPr lang="en-US" sz="1150" dirty="0">
                <a:solidFill>
                  <a:srgbClr val="044E6F"/>
                </a:solidFill>
              </a:rPr>
              <a:t> </a:t>
            </a:r>
            <a:r>
              <a:rPr lang="en-US" sz="1150" dirty="0" err="1">
                <a:solidFill>
                  <a:srgbClr val="044E6F"/>
                </a:solidFill>
              </a:rPr>
              <a:t>ilustran</a:t>
            </a:r>
            <a:r>
              <a:rPr lang="en-US" sz="1150" dirty="0">
                <a:solidFill>
                  <a:srgbClr val="044E6F"/>
                </a:solidFill>
              </a:rPr>
              <a:t> </a:t>
            </a:r>
            <a:r>
              <a:rPr lang="en-US" sz="1150" dirty="0" err="1">
                <a:solidFill>
                  <a:srgbClr val="044E6F"/>
                </a:solidFill>
              </a:rPr>
              <a:t>qué</a:t>
            </a:r>
            <a:r>
              <a:rPr lang="en-US" sz="1150" dirty="0">
                <a:solidFill>
                  <a:srgbClr val="044E6F"/>
                </a:solidFill>
              </a:rPr>
              <a:t> </a:t>
            </a:r>
            <a:r>
              <a:rPr lang="en-US" sz="1150" dirty="0" err="1">
                <a:solidFill>
                  <a:srgbClr val="044E6F"/>
                </a:solidFill>
              </a:rPr>
              <a:t>países</a:t>
            </a:r>
            <a:r>
              <a:rPr lang="en-US" sz="1150" dirty="0">
                <a:solidFill>
                  <a:srgbClr val="044E6F"/>
                </a:solidFill>
              </a:rPr>
              <a:t> y </a:t>
            </a:r>
            <a:r>
              <a:rPr lang="en-US" sz="1150" dirty="0" err="1">
                <a:solidFill>
                  <a:srgbClr val="044E6F"/>
                </a:solidFill>
              </a:rPr>
              <a:t>qué</a:t>
            </a:r>
            <a:r>
              <a:rPr lang="en-US" sz="1150" dirty="0">
                <a:solidFill>
                  <a:srgbClr val="044E6F"/>
                </a:solidFill>
              </a:rPr>
              <a:t> </a:t>
            </a:r>
            <a:r>
              <a:rPr lang="en-US" sz="1150" dirty="0" err="1">
                <a:solidFill>
                  <a:srgbClr val="044E6F"/>
                </a:solidFill>
              </a:rPr>
              <a:t>cabezas</a:t>
            </a:r>
            <a:r>
              <a:rPr lang="en-US" sz="1150" dirty="0">
                <a:solidFill>
                  <a:srgbClr val="044E6F"/>
                </a:solidFill>
              </a:rPr>
              <a:t> de </a:t>
            </a:r>
            <a:r>
              <a:rPr lang="en-US" sz="1150" dirty="0" err="1">
                <a:solidFill>
                  <a:srgbClr val="044E6F"/>
                </a:solidFill>
              </a:rPr>
              <a:t>gobierno</a:t>
            </a:r>
            <a:r>
              <a:rPr lang="en-US" sz="1150" dirty="0">
                <a:solidFill>
                  <a:srgbClr val="044E6F"/>
                </a:solidFill>
              </a:rPr>
              <a:t> son </a:t>
            </a:r>
            <a:r>
              <a:rPr lang="en-US" sz="1150" dirty="0" err="1">
                <a:solidFill>
                  <a:srgbClr val="044E6F"/>
                </a:solidFill>
              </a:rPr>
              <a:t>los</a:t>
            </a:r>
            <a:r>
              <a:rPr lang="en-US" sz="1150" dirty="0">
                <a:solidFill>
                  <a:srgbClr val="044E6F"/>
                </a:solidFill>
              </a:rPr>
              <a:t> 10 </a:t>
            </a:r>
            <a:r>
              <a:rPr lang="en-US" sz="1150" dirty="0" err="1">
                <a:solidFill>
                  <a:srgbClr val="044E6F"/>
                </a:solidFill>
              </a:rPr>
              <a:t>más</a:t>
            </a:r>
            <a:r>
              <a:rPr lang="en-US" sz="1150" dirty="0">
                <a:solidFill>
                  <a:srgbClr val="044E6F"/>
                </a:solidFill>
              </a:rPr>
              <a:t> </a:t>
            </a:r>
            <a:r>
              <a:rPr lang="en-US" sz="1150" dirty="0" err="1">
                <a:solidFill>
                  <a:srgbClr val="044E6F"/>
                </a:solidFill>
              </a:rPr>
              <a:t>visibles</a:t>
            </a:r>
            <a:r>
              <a:rPr lang="en-US" sz="1150" dirty="0">
                <a:solidFill>
                  <a:srgbClr val="044E6F"/>
                </a:solidFill>
              </a:rPr>
              <a:t> </a:t>
            </a:r>
            <a:r>
              <a:rPr lang="en-US" sz="1150" dirty="0" err="1">
                <a:solidFill>
                  <a:srgbClr val="044E6F"/>
                </a:solidFill>
              </a:rPr>
              <a:t>cuando</a:t>
            </a:r>
            <a:r>
              <a:rPr lang="en-US" sz="1150" dirty="0">
                <a:solidFill>
                  <a:srgbClr val="044E6F"/>
                </a:solidFill>
              </a:rPr>
              <a:t> </a:t>
            </a:r>
            <a:r>
              <a:rPr lang="en-US" sz="1150" dirty="0" err="1">
                <a:solidFill>
                  <a:srgbClr val="044E6F"/>
                </a:solidFill>
              </a:rPr>
              <a:t>los</a:t>
            </a:r>
            <a:r>
              <a:rPr lang="en-US" sz="1150" dirty="0">
                <a:solidFill>
                  <a:srgbClr val="044E6F"/>
                </a:solidFill>
              </a:rPr>
              <a:t> </a:t>
            </a:r>
            <a:r>
              <a:rPr lang="en-US" sz="1150" dirty="0" err="1">
                <a:solidFill>
                  <a:srgbClr val="044E6F"/>
                </a:solidFill>
              </a:rPr>
              <a:t>telediarios</a:t>
            </a:r>
            <a:r>
              <a:rPr lang="en-US" sz="1150" dirty="0">
                <a:solidFill>
                  <a:srgbClr val="044E6F"/>
                </a:solidFill>
              </a:rPr>
              <a:t> </a:t>
            </a:r>
            <a:r>
              <a:rPr lang="en-US" sz="1150" dirty="0" err="1">
                <a:solidFill>
                  <a:srgbClr val="044E6F"/>
                </a:solidFill>
              </a:rPr>
              <a:t>nacionales</a:t>
            </a:r>
            <a:r>
              <a:rPr lang="en-US" sz="1150" dirty="0">
                <a:solidFill>
                  <a:srgbClr val="044E6F"/>
                </a:solidFill>
              </a:rPr>
              <a:t> de </a:t>
            </a:r>
            <a:r>
              <a:rPr lang="en-US" sz="1150" dirty="0" err="1">
                <a:solidFill>
                  <a:srgbClr val="044E6F"/>
                </a:solidFill>
              </a:rPr>
              <a:t>máxima</a:t>
            </a:r>
            <a:r>
              <a:rPr lang="en-US" sz="1150" dirty="0">
                <a:solidFill>
                  <a:srgbClr val="044E6F"/>
                </a:solidFill>
              </a:rPr>
              <a:t> </a:t>
            </a:r>
            <a:r>
              <a:rPr lang="en-US" sz="1150" dirty="0" err="1">
                <a:solidFill>
                  <a:srgbClr val="044E6F"/>
                </a:solidFill>
              </a:rPr>
              <a:t>audiencia</a:t>
            </a:r>
            <a:r>
              <a:rPr lang="en-US" sz="1150" dirty="0">
                <a:solidFill>
                  <a:srgbClr val="044E6F"/>
                </a:solidFill>
              </a:rPr>
              <a:t> </a:t>
            </a:r>
            <a:r>
              <a:rPr lang="en-US" sz="1150" dirty="0" err="1">
                <a:solidFill>
                  <a:srgbClr val="044E6F"/>
                </a:solidFill>
              </a:rPr>
              <a:t>informan</a:t>
            </a:r>
            <a:r>
              <a:rPr lang="en-US" sz="1150" dirty="0">
                <a:solidFill>
                  <a:srgbClr val="044E6F"/>
                </a:solidFill>
              </a:rPr>
              <a:t> </a:t>
            </a:r>
            <a:r>
              <a:rPr lang="en-US" sz="1150" dirty="0" err="1">
                <a:solidFill>
                  <a:srgbClr val="044E6F"/>
                </a:solidFill>
              </a:rPr>
              <a:t>como</a:t>
            </a:r>
            <a:r>
              <a:rPr lang="en-US" sz="1150" dirty="0">
                <a:solidFill>
                  <a:srgbClr val="044E6F"/>
                </a:solidFill>
              </a:rPr>
              <a:t> </a:t>
            </a:r>
            <a:r>
              <a:rPr lang="en-US" sz="1150" dirty="0" err="1">
                <a:solidFill>
                  <a:srgbClr val="044E6F"/>
                </a:solidFill>
              </a:rPr>
              <a:t>los</a:t>
            </a:r>
            <a:r>
              <a:rPr lang="en-US" sz="1150" dirty="0">
                <a:solidFill>
                  <a:srgbClr val="044E6F"/>
                </a:solidFill>
              </a:rPr>
              <a:t> </a:t>
            </a:r>
            <a:r>
              <a:rPr lang="en-US" sz="1150" dirty="0" err="1">
                <a:solidFill>
                  <a:srgbClr val="044E6F"/>
                </a:solidFill>
              </a:rPr>
              <a:t>demás</a:t>
            </a:r>
            <a:r>
              <a:rPr lang="en-US" sz="1150" dirty="0">
                <a:solidFill>
                  <a:srgbClr val="044E6F"/>
                </a:solidFill>
              </a:rPr>
              <a:t> </a:t>
            </a:r>
            <a:r>
              <a:rPr lang="en-US" sz="1150" dirty="0" err="1">
                <a:solidFill>
                  <a:srgbClr val="044E6F"/>
                </a:solidFill>
              </a:rPr>
              <a:t>están</a:t>
            </a:r>
            <a:r>
              <a:rPr lang="en-US" sz="1150" dirty="0">
                <a:solidFill>
                  <a:srgbClr val="044E6F"/>
                </a:solidFill>
              </a:rPr>
              <a:t> </a:t>
            </a:r>
            <a:r>
              <a:rPr lang="en-US" sz="1150" dirty="0" err="1">
                <a:solidFill>
                  <a:srgbClr val="044E6F"/>
                </a:solidFill>
              </a:rPr>
              <a:t>tratando</a:t>
            </a:r>
            <a:r>
              <a:rPr lang="en-US" sz="1150" dirty="0">
                <a:solidFill>
                  <a:srgbClr val="044E6F"/>
                </a:solidFill>
              </a:rPr>
              <a:t> con la </a:t>
            </a:r>
            <a:r>
              <a:rPr lang="en-US" sz="1150" dirty="0" err="1">
                <a:solidFill>
                  <a:srgbClr val="044E6F"/>
                </a:solidFill>
              </a:rPr>
              <a:t>pandemia</a:t>
            </a:r>
            <a:r>
              <a:rPr lang="en-US" sz="1150" dirty="0">
                <a:solidFill>
                  <a:srgbClr val="044E6F"/>
                </a:solidFill>
              </a:rPr>
              <a:t>. </a:t>
            </a:r>
            <a:r>
              <a:rPr lang="en-US" sz="1150" dirty="0" err="1">
                <a:solidFill>
                  <a:srgbClr val="044E6F"/>
                </a:solidFill>
              </a:rPr>
              <a:t>Mientras</a:t>
            </a:r>
            <a:r>
              <a:rPr lang="en-US" sz="1150" dirty="0">
                <a:solidFill>
                  <a:srgbClr val="044E6F"/>
                </a:solidFill>
              </a:rPr>
              <a:t> Italia y China </a:t>
            </a:r>
            <a:r>
              <a:rPr lang="en-US" sz="1150" dirty="0" err="1">
                <a:solidFill>
                  <a:srgbClr val="044E6F"/>
                </a:solidFill>
              </a:rPr>
              <a:t>encabezan</a:t>
            </a:r>
            <a:r>
              <a:rPr lang="en-US" sz="1150" dirty="0">
                <a:solidFill>
                  <a:srgbClr val="044E6F"/>
                </a:solidFill>
              </a:rPr>
              <a:t> </a:t>
            </a:r>
            <a:r>
              <a:rPr lang="en-US" sz="1150" dirty="0" err="1">
                <a:solidFill>
                  <a:srgbClr val="044E6F"/>
                </a:solidFill>
              </a:rPr>
              <a:t>los</a:t>
            </a:r>
            <a:r>
              <a:rPr lang="en-US" sz="1150" dirty="0">
                <a:solidFill>
                  <a:srgbClr val="044E6F"/>
                </a:solidFill>
              </a:rPr>
              <a:t> </a:t>
            </a:r>
            <a:r>
              <a:rPr lang="en-US" sz="1150" dirty="0" err="1">
                <a:solidFill>
                  <a:srgbClr val="044E6F"/>
                </a:solidFill>
              </a:rPr>
              <a:t>países</a:t>
            </a:r>
            <a:r>
              <a:rPr lang="en-US" sz="1150" dirty="0">
                <a:solidFill>
                  <a:srgbClr val="044E6F"/>
                </a:solidFill>
              </a:rPr>
              <a:t> y </a:t>
            </a:r>
            <a:r>
              <a:rPr lang="en-US" sz="1150" dirty="0" err="1">
                <a:solidFill>
                  <a:srgbClr val="044E6F"/>
                </a:solidFill>
              </a:rPr>
              <a:t>ciudades</a:t>
            </a:r>
            <a:r>
              <a:rPr lang="en-US" sz="1150" dirty="0">
                <a:solidFill>
                  <a:srgbClr val="044E6F"/>
                </a:solidFill>
              </a:rPr>
              <a:t> con </a:t>
            </a:r>
            <a:r>
              <a:rPr lang="en-US" sz="1150" dirty="0" err="1">
                <a:solidFill>
                  <a:srgbClr val="044E6F"/>
                </a:solidFill>
              </a:rPr>
              <a:t>más</a:t>
            </a:r>
            <a:r>
              <a:rPr lang="en-US" sz="1150" dirty="0">
                <a:solidFill>
                  <a:srgbClr val="044E6F"/>
                </a:solidFill>
              </a:rPr>
              <a:t> </a:t>
            </a:r>
            <a:r>
              <a:rPr lang="en-US" sz="1150" dirty="0" err="1">
                <a:solidFill>
                  <a:srgbClr val="044E6F"/>
                </a:solidFill>
              </a:rPr>
              <a:t>cobertura</a:t>
            </a:r>
            <a:r>
              <a:rPr lang="en-US" sz="1150" dirty="0">
                <a:solidFill>
                  <a:srgbClr val="044E6F"/>
                </a:solidFill>
              </a:rPr>
              <a:t>, </a:t>
            </a:r>
            <a:r>
              <a:rPr lang="en-US" sz="1150" dirty="0" err="1">
                <a:solidFill>
                  <a:srgbClr val="044E6F"/>
                </a:solidFill>
              </a:rPr>
              <a:t>los</a:t>
            </a:r>
            <a:r>
              <a:rPr lang="en-US" sz="1150" dirty="0">
                <a:solidFill>
                  <a:srgbClr val="044E6F"/>
                </a:solidFill>
              </a:rPr>
              <a:t> </a:t>
            </a:r>
            <a:r>
              <a:rPr lang="en-US" sz="1150" dirty="0" err="1">
                <a:solidFill>
                  <a:srgbClr val="044E6F"/>
                </a:solidFill>
              </a:rPr>
              <a:t>periodistas</a:t>
            </a:r>
            <a:r>
              <a:rPr lang="en-US" sz="1150" dirty="0">
                <a:solidFill>
                  <a:srgbClr val="044E6F"/>
                </a:solidFill>
              </a:rPr>
              <a:t> se </a:t>
            </a:r>
            <a:r>
              <a:rPr lang="en-US" sz="1150" dirty="0" err="1">
                <a:solidFill>
                  <a:srgbClr val="044E6F"/>
                </a:solidFill>
              </a:rPr>
              <a:t>centran</a:t>
            </a:r>
            <a:r>
              <a:rPr lang="en-US" sz="1150" dirty="0">
                <a:solidFill>
                  <a:srgbClr val="044E6F"/>
                </a:solidFill>
              </a:rPr>
              <a:t> en Trump </a:t>
            </a:r>
            <a:r>
              <a:rPr lang="en-US" sz="1150" dirty="0" err="1">
                <a:solidFill>
                  <a:srgbClr val="044E6F"/>
                </a:solidFill>
              </a:rPr>
              <a:t>cuando</a:t>
            </a:r>
            <a:r>
              <a:rPr lang="en-US" sz="1150" dirty="0">
                <a:solidFill>
                  <a:srgbClr val="044E6F"/>
                </a:solidFill>
              </a:rPr>
              <a:t> se </a:t>
            </a:r>
            <a:r>
              <a:rPr lang="en-US" sz="1150" dirty="0" err="1">
                <a:solidFill>
                  <a:srgbClr val="044E6F"/>
                </a:solidFill>
              </a:rPr>
              <a:t>informa</a:t>
            </a:r>
            <a:r>
              <a:rPr lang="en-US" sz="1150" dirty="0">
                <a:solidFill>
                  <a:srgbClr val="044E6F"/>
                </a:solidFill>
              </a:rPr>
              <a:t> de </a:t>
            </a:r>
            <a:r>
              <a:rPr lang="en-US" sz="1150" dirty="0" err="1">
                <a:solidFill>
                  <a:srgbClr val="044E6F"/>
                </a:solidFill>
              </a:rPr>
              <a:t>los</a:t>
            </a:r>
            <a:r>
              <a:rPr lang="en-US" sz="1150" dirty="0">
                <a:solidFill>
                  <a:srgbClr val="044E6F"/>
                </a:solidFill>
              </a:rPr>
              <a:t> </a:t>
            </a:r>
            <a:r>
              <a:rPr lang="en-US" sz="1150" dirty="0" err="1">
                <a:solidFill>
                  <a:srgbClr val="044E6F"/>
                </a:solidFill>
              </a:rPr>
              <a:t>cabezas</a:t>
            </a:r>
            <a:r>
              <a:rPr lang="en-US" sz="1150" dirty="0">
                <a:solidFill>
                  <a:srgbClr val="044E6F"/>
                </a:solidFill>
              </a:rPr>
              <a:t> de </a:t>
            </a:r>
            <a:r>
              <a:rPr lang="en-US" sz="1150" dirty="0" err="1">
                <a:solidFill>
                  <a:srgbClr val="044E6F"/>
                </a:solidFill>
              </a:rPr>
              <a:t>estado</a:t>
            </a:r>
            <a:r>
              <a:rPr lang="en-US" sz="1150" dirty="0">
                <a:solidFill>
                  <a:srgbClr val="044E6F"/>
                </a:solidFill>
              </a:rPr>
              <a:t>. Los </a:t>
            </a:r>
            <a:r>
              <a:rPr lang="en-US" sz="1150" dirty="0" err="1">
                <a:solidFill>
                  <a:srgbClr val="044E6F"/>
                </a:solidFill>
              </a:rPr>
              <a:t>telediarios</a:t>
            </a:r>
            <a:r>
              <a:rPr lang="en-US" sz="1150" dirty="0">
                <a:solidFill>
                  <a:srgbClr val="044E6F"/>
                </a:solidFill>
              </a:rPr>
              <a:t> </a:t>
            </a:r>
            <a:r>
              <a:rPr lang="en-US" sz="1150" dirty="0" err="1">
                <a:solidFill>
                  <a:srgbClr val="044E6F"/>
                </a:solidFill>
              </a:rPr>
              <a:t>tienden</a:t>
            </a:r>
            <a:r>
              <a:rPr lang="en-US" sz="1150" dirty="0">
                <a:solidFill>
                  <a:srgbClr val="044E6F"/>
                </a:solidFill>
              </a:rPr>
              <a:t> a </a:t>
            </a:r>
            <a:r>
              <a:rPr lang="en-US" sz="1150" dirty="0" err="1">
                <a:solidFill>
                  <a:srgbClr val="044E6F"/>
                </a:solidFill>
              </a:rPr>
              <a:t>cubrir</a:t>
            </a:r>
            <a:r>
              <a:rPr lang="en-US" sz="1150" dirty="0">
                <a:solidFill>
                  <a:srgbClr val="044E6F"/>
                </a:solidFill>
              </a:rPr>
              <a:t> </a:t>
            </a:r>
            <a:r>
              <a:rPr lang="en-US" sz="1150" dirty="0" err="1">
                <a:solidFill>
                  <a:srgbClr val="044E6F"/>
                </a:solidFill>
              </a:rPr>
              <a:t>los</a:t>
            </a:r>
            <a:r>
              <a:rPr lang="en-US" sz="1150" dirty="0">
                <a:solidFill>
                  <a:srgbClr val="044E6F"/>
                </a:solidFill>
              </a:rPr>
              <a:t> </a:t>
            </a:r>
            <a:r>
              <a:rPr lang="en-US" sz="1150" dirty="0" err="1">
                <a:solidFill>
                  <a:srgbClr val="044E6F"/>
                </a:solidFill>
              </a:rPr>
              <a:t>líderes</a:t>
            </a:r>
            <a:r>
              <a:rPr lang="en-US" sz="1150" dirty="0">
                <a:solidFill>
                  <a:srgbClr val="044E6F"/>
                </a:solidFill>
              </a:rPr>
              <a:t> </a:t>
            </a:r>
            <a:r>
              <a:rPr lang="en-US" sz="1150" dirty="0" err="1">
                <a:solidFill>
                  <a:srgbClr val="044E6F"/>
                </a:solidFill>
              </a:rPr>
              <a:t>extranjeros</a:t>
            </a:r>
            <a:r>
              <a:rPr lang="en-US" sz="1150" dirty="0">
                <a:solidFill>
                  <a:srgbClr val="044E6F"/>
                </a:solidFill>
              </a:rPr>
              <a:t> de forma neutral, con las </a:t>
            </a:r>
            <a:r>
              <a:rPr lang="en-US" sz="1150" dirty="0" err="1">
                <a:solidFill>
                  <a:srgbClr val="044E6F"/>
                </a:solidFill>
              </a:rPr>
              <a:t>excepciones</a:t>
            </a:r>
            <a:r>
              <a:rPr lang="en-US" sz="1150" dirty="0">
                <a:solidFill>
                  <a:srgbClr val="044E6F"/>
                </a:solidFill>
              </a:rPr>
              <a:t> de </a:t>
            </a:r>
            <a:r>
              <a:rPr lang="en-US" sz="1150" dirty="0" err="1">
                <a:solidFill>
                  <a:srgbClr val="044E6F"/>
                </a:solidFill>
              </a:rPr>
              <a:t>Bolsonaro</a:t>
            </a:r>
            <a:r>
              <a:rPr lang="en-US" sz="1150" dirty="0">
                <a:solidFill>
                  <a:srgbClr val="044E6F"/>
                </a:solidFill>
              </a:rPr>
              <a:t>, Johnson y Trump, </a:t>
            </a:r>
            <a:r>
              <a:rPr lang="en-US" sz="1150" dirty="0" err="1">
                <a:solidFill>
                  <a:srgbClr val="044E6F"/>
                </a:solidFill>
              </a:rPr>
              <a:t>quienes</a:t>
            </a:r>
            <a:r>
              <a:rPr lang="en-US" sz="1150" dirty="0">
                <a:solidFill>
                  <a:srgbClr val="044E6F"/>
                </a:solidFill>
              </a:rPr>
              <a:t> </a:t>
            </a:r>
            <a:r>
              <a:rPr lang="en-US" sz="1150" dirty="0" err="1">
                <a:solidFill>
                  <a:srgbClr val="044E6F"/>
                </a:solidFill>
              </a:rPr>
              <a:t>cuentan</a:t>
            </a:r>
            <a:r>
              <a:rPr lang="en-US" sz="1150" dirty="0">
                <a:solidFill>
                  <a:srgbClr val="044E6F"/>
                </a:solidFill>
              </a:rPr>
              <a:t> con un </a:t>
            </a:r>
            <a:r>
              <a:rPr lang="en-US" sz="1150" dirty="0" err="1">
                <a:solidFill>
                  <a:srgbClr val="044E6F"/>
                </a:solidFill>
              </a:rPr>
              <a:t>porcentaje</a:t>
            </a:r>
            <a:r>
              <a:rPr lang="en-US" sz="1150" dirty="0">
                <a:solidFill>
                  <a:srgbClr val="044E6F"/>
                </a:solidFill>
              </a:rPr>
              <a:t> </a:t>
            </a:r>
            <a:r>
              <a:rPr lang="en-US" sz="1150" dirty="0" err="1">
                <a:solidFill>
                  <a:srgbClr val="044E6F"/>
                </a:solidFill>
              </a:rPr>
              <a:t>muy</a:t>
            </a:r>
            <a:r>
              <a:rPr lang="en-US" sz="1150" dirty="0">
                <a:solidFill>
                  <a:srgbClr val="044E6F"/>
                </a:solidFill>
              </a:rPr>
              <a:t> alto de </a:t>
            </a:r>
            <a:r>
              <a:rPr lang="en-US" sz="1150" dirty="0" err="1">
                <a:solidFill>
                  <a:srgbClr val="044E6F"/>
                </a:solidFill>
              </a:rPr>
              <a:t>criticismo</a:t>
            </a:r>
            <a:r>
              <a:rPr lang="en-US" sz="1150" dirty="0">
                <a:solidFill>
                  <a:srgbClr val="044E6F"/>
                </a:solidFill>
              </a:rPr>
              <a:t>. </a:t>
            </a:r>
            <a:endParaRPr lang="en-US" sz="1100" b="1" dirty="0">
              <a:solidFill>
                <a:schemeClr val="tx2">
                  <a:lumMod val="50000"/>
                </a:schemeClr>
              </a:solidFill>
              <a:cs typeface="Times New Roman"/>
            </a:endParaRPr>
          </a:p>
        </p:txBody>
      </p:sp>
      <p:sp>
        <p:nvSpPr>
          <p:cNvPr id="67" name="Textfeld 66">
            <a:extLst>
              <a:ext uri="{FF2B5EF4-FFF2-40B4-BE49-F238E27FC236}">
                <a16:creationId xmlns:a16="http://schemas.microsoft.com/office/drawing/2014/main" id="{8520F0A0-7852-4AE2-800A-FFF4CB101B32}"/>
              </a:ext>
            </a:extLst>
          </p:cNvPr>
          <p:cNvSpPr txBox="1"/>
          <p:nvPr/>
        </p:nvSpPr>
        <p:spPr>
          <a:xfrm>
            <a:off x="1393513" y="876300"/>
            <a:ext cx="711512" cy="230832"/>
          </a:xfrm>
          <a:prstGeom prst="rect">
            <a:avLst/>
          </a:prstGeom>
          <a:noFill/>
        </p:spPr>
        <p:txBody>
          <a:bodyPr wrap="square" rtlCol="0">
            <a:spAutoFit/>
          </a:bodyPr>
          <a:lstStyle/>
          <a:p>
            <a:r>
              <a:rPr lang="de-DE" sz="900" b="1" dirty="0">
                <a:solidFill>
                  <a:schemeClr val="bg1"/>
                </a:solidFill>
                <a:latin typeface="Trebuchet MS" panose="020B0603020202020204" pitchFamily="34" charset="0"/>
              </a:rPr>
              <a:t>626</a:t>
            </a:r>
          </a:p>
        </p:txBody>
      </p:sp>
      <p:graphicFrame>
        <p:nvGraphicFramePr>
          <p:cNvPr id="69" name="Diagramm 68">
            <a:extLst>
              <a:ext uri="{FF2B5EF4-FFF2-40B4-BE49-F238E27FC236}">
                <a16:creationId xmlns:a16="http://schemas.microsoft.com/office/drawing/2014/main" id="{3C2803FF-157D-478A-9290-59846D965BA8}"/>
              </a:ext>
            </a:extLst>
          </p:cNvPr>
          <p:cNvGraphicFramePr>
            <a:graphicFrameLocks/>
          </p:cNvGraphicFramePr>
          <p:nvPr/>
        </p:nvGraphicFramePr>
        <p:xfrm>
          <a:off x="7360209" y="14820519"/>
          <a:ext cx="2914179" cy="2608738"/>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eck 9">
            <a:extLst>
              <a:ext uri="{FF2B5EF4-FFF2-40B4-BE49-F238E27FC236}">
                <a16:creationId xmlns:a16="http://schemas.microsoft.com/office/drawing/2014/main" id="{11B9F5A4-2B24-4B8B-B6D5-DEDF516B6371}"/>
              </a:ext>
            </a:extLst>
          </p:cNvPr>
          <p:cNvSpPr/>
          <p:nvPr/>
        </p:nvSpPr>
        <p:spPr>
          <a:xfrm>
            <a:off x="112633" y="2977045"/>
            <a:ext cx="4884669" cy="2708434"/>
          </a:xfrm>
          <a:prstGeom prst="rect">
            <a:avLst/>
          </a:prstGeom>
        </p:spPr>
        <p:txBody>
          <a:bodyPr wrap="square">
            <a:spAutoFit/>
          </a:bodyPr>
          <a:lstStyle/>
          <a:p>
            <a:pPr algn="ctr"/>
            <a:r>
              <a:rPr lang="de-DE" sz="1400" b="1" dirty="0">
                <a:solidFill>
                  <a:schemeClr val="bg1"/>
                </a:solidFill>
              </a:rPr>
              <a:t>Aumentando la literatura de la salud</a:t>
            </a:r>
            <a:endParaRPr lang="de-DE" sz="1200" b="1" dirty="0">
              <a:solidFill>
                <a:schemeClr val="bg1"/>
              </a:solidFill>
            </a:endParaRPr>
          </a:p>
          <a:p>
            <a:pPr algn="just"/>
            <a:r>
              <a:rPr lang="en-US" sz="1200" dirty="0">
                <a:solidFill>
                  <a:schemeClr val="bg1"/>
                </a:solidFill>
              </a:rPr>
              <a:t>La </a:t>
            </a:r>
            <a:r>
              <a:rPr lang="en-US" sz="1200" dirty="0" err="1">
                <a:solidFill>
                  <a:schemeClr val="bg1"/>
                </a:solidFill>
              </a:rPr>
              <a:t>gente</a:t>
            </a:r>
            <a:r>
              <a:rPr lang="en-US" sz="1200" dirty="0">
                <a:solidFill>
                  <a:schemeClr val="bg1"/>
                </a:solidFill>
              </a:rPr>
              <a:t> </a:t>
            </a:r>
            <a:r>
              <a:rPr lang="en-US" sz="1200" dirty="0" err="1">
                <a:solidFill>
                  <a:schemeClr val="bg1"/>
                </a:solidFill>
              </a:rPr>
              <a:t>marginada</a:t>
            </a:r>
            <a:r>
              <a:rPr lang="en-US" sz="1200" dirty="0">
                <a:solidFill>
                  <a:schemeClr val="bg1"/>
                </a:solidFill>
              </a:rPr>
              <a:t> </a:t>
            </a:r>
            <a:r>
              <a:rPr lang="en-US" sz="1200" dirty="0" err="1">
                <a:solidFill>
                  <a:schemeClr val="bg1"/>
                </a:solidFill>
              </a:rPr>
              <a:t>es</a:t>
            </a:r>
            <a:r>
              <a:rPr lang="en-US" sz="1200" dirty="0">
                <a:solidFill>
                  <a:schemeClr val="bg1"/>
                </a:solidFill>
              </a:rPr>
              <a:t> </a:t>
            </a:r>
            <a:r>
              <a:rPr lang="en-US" sz="1200" dirty="0" err="1">
                <a:solidFill>
                  <a:schemeClr val="bg1"/>
                </a:solidFill>
              </a:rPr>
              <a:t>claramente</a:t>
            </a:r>
            <a:r>
              <a:rPr lang="en-US" sz="1200" dirty="0">
                <a:solidFill>
                  <a:schemeClr val="bg1"/>
                </a:solidFill>
              </a:rPr>
              <a:t> mucho </a:t>
            </a:r>
            <a:r>
              <a:rPr lang="en-US" sz="1200" dirty="0" err="1">
                <a:solidFill>
                  <a:schemeClr val="bg1"/>
                </a:solidFill>
              </a:rPr>
              <a:t>más</a:t>
            </a:r>
            <a:r>
              <a:rPr lang="en-US" sz="1200" dirty="0">
                <a:solidFill>
                  <a:schemeClr val="bg1"/>
                </a:solidFill>
              </a:rPr>
              <a:t> vulnerable a la </a:t>
            </a:r>
            <a:r>
              <a:rPr lang="en-US" sz="1200" dirty="0" err="1">
                <a:solidFill>
                  <a:schemeClr val="bg1"/>
                </a:solidFill>
              </a:rPr>
              <a:t>pandemia</a:t>
            </a:r>
            <a:r>
              <a:rPr lang="en-US" sz="1200" dirty="0">
                <a:solidFill>
                  <a:schemeClr val="bg1"/>
                </a:solidFill>
              </a:rPr>
              <a:t> SARS CoV-2 </a:t>
            </a:r>
            <a:r>
              <a:rPr lang="en-US" sz="1200" dirty="0" err="1">
                <a:solidFill>
                  <a:schemeClr val="bg1"/>
                </a:solidFill>
              </a:rPr>
              <a:t>ya</a:t>
            </a:r>
            <a:r>
              <a:rPr lang="en-US" sz="1200" dirty="0">
                <a:solidFill>
                  <a:schemeClr val="bg1"/>
                </a:solidFill>
              </a:rPr>
              <a:t> que </a:t>
            </a:r>
            <a:r>
              <a:rPr lang="en-US" sz="1200" dirty="0" err="1">
                <a:solidFill>
                  <a:schemeClr val="bg1"/>
                </a:solidFill>
              </a:rPr>
              <a:t>normalmente</a:t>
            </a:r>
            <a:r>
              <a:rPr lang="en-US" sz="1200" dirty="0">
                <a:solidFill>
                  <a:schemeClr val="bg1"/>
                </a:solidFill>
              </a:rPr>
              <a:t> </a:t>
            </a:r>
            <a:r>
              <a:rPr lang="en-US" sz="1200" dirty="0" err="1">
                <a:solidFill>
                  <a:schemeClr val="bg1"/>
                </a:solidFill>
              </a:rPr>
              <a:t>viven</a:t>
            </a:r>
            <a:r>
              <a:rPr lang="en-US" sz="1200" dirty="0">
                <a:solidFill>
                  <a:schemeClr val="bg1"/>
                </a:solidFill>
              </a:rPr>
              <a:t> en </a:t>
            </a:r>
            <a:r>
              <a:rPr lang="en-US" sz="1200" dirty="0" err="1">
                <a:solidFill>
                  <a:schemeClr val="bg1"/>
                </a:solidFill>
              </a:rPr>
              <a:t>ambientes</a:t>
            </a:r>
            <a:r>
              <a:rPr lang="en-US" sz="1200" dirty="0">
                <a:solidFill>
                  <a:schemeClr val="bg1"/>
                </a:solidFill>
              </a:rPr>
              <a:t> </a:t>
            </a:r>
            <a:r>
              <a:rPr lang="en-US" sz="1200" dirty="0" err="1">
                <a:solidFill>
                  <a:schemeClr val="bg1"/>
                </a:solidFill>
              </a:rPr>
              <a:t>más</a:t>
            </a:r>
            <a:r>
              <a:rPr lang="en-US" sz="1200" dirty="0">
                <a:solidFill>
                  <a:schemeClr val="bg1"/>
                </a:solidFill>
              </a:rPr>
              <a:t> </a:t>
            </a:r>
            <a:r>
              <a:rPr lang="en-US" sz="1200" dirty="0" err="1">
                <a:solidFill>
                  <a:schemeClr val="bg1"/>
                </a:solidFill>
              </a:rPr>
              <a:t>peligrosos</a:t>
            </a:r>
            <a:r>
              <a:rPr lang="en-US" sz="1200" dirty="0">
                <a:solidFill>
                  <a:schemeClr val="bg1"/>
                </a:solidFill>
              </a:rPr>
              <a:t>, con </a:t>
            </a:r>
            <a:r>
              <a:rPr lang="en-US" sz="1200" dirty="0" err="1">
                <a:solidFill>
                  <a:schemeClr val="bg1"/>
                </a:solidFill>
              </a:rPr>
              <a:t>privaciones</a:t>
            </a:r>
            <a:r>
              <a:rPr lang="en-US" sz="1200" dirty="0">
                <a:solidFill>
                  <a:schemeClr val="bg1"/>
                </a:solidFill>
              </a:rPr>
              <a:t> </a:t>
            </a:r>
            <a:r>
              <a:rPr lang="en-US" sz="1200" dirty="0" err="1">
                <a:solidFill>
                  <a:schemeClr val="bg1"/>
                </a:solidFill>
              </a:rPr>
              <a:t>económicas</a:t>
            </a:r>
            <a:r>
              <a:rPr lang="en-US" sz="1200" dirty="0">
                <a:solidFill>
                  <a:schemeClr val="bg1"/>
                </a:solidFill>
              </a:rPr>
              <a:t> y </a:t>
            </a:r>
            <a:r>
              <a:rPr lang="en-US" sz="1200" dirty="0" err="1">
                <a:solidFill>
                  <a:schemeClr val="bg1"/>
                </a:solidFill>
              </a:rPr>
              <a:t>empleos</a:t>
            </a:r>
            <a:r>
              <a:rPr lang="en-US" sz="1200" dirty="0">
                <a:solidFill>
                  <a:schemeClr val="bg1"/>
                </a:solidFill>
              </a:rPr>
              <a:t> que </a:t>
            </a:r>
            <a:r>
              <a:rPr lang="en-US" sz="1200" dirty="0" err="1">
                <a:solidFill>
                  <a:schemeClr val="bg1"/>
                </a:solidFill>
              </a:rPr>
              <a:t>los</a:t>
            </a:r>
            <a:r>
              <a:rPr lang="en-US" sz="1200" dirty="0">
                <a:solidFill>
                  <a:schemeClr val="bg1"/>
                </a:solidFill>
              </a:rPr>
              <a:t> </a:t>
            </a:r>
            <a:r>
              <a:rPr lang="en-US" sz="1200" dirty="0" err="1">
                <a:solidFill>
                  <a:schemeClr val="bg1"/>
                </a:solidFill>
              </a:rPr>
              <a:t>ponen</a:t>
            </a:r>
            <a:r>
              <a:rPr lang="en-US" sz="1200" dirty="0">
                <a:solidFill>
                  <a:schemeClr val="bg1"/>
                </a:solidFill>
              </a:rPr>
              <a:t> </a:t>
            </a:r>
            <a:r>
              <a:rPr lang="en-US" sz="1200" dirty="0" err="1">
                <a:solidFill>
                  <a:schemeClr val="bg1"/>
                </a:solidFill>
              </a:rPr>
              <a:t>bajo</a:t>
            </a:r>
            <a:r>
              <a:rPr lang="en-US" sz="1200" dirty="0">
                <a:solidFill>
                  <a:schemeClr val="bg1"/>
                </a:solidFill>
              </a:rPr>
              <a:t> un </a:t>
            </a:r>
            <a:r>
              <a:rPr lang="en-US" sz="1200" dirty="0" err="1">
                <a:solidFill>
                  <a:schemeClr val="bg1"/>
                </a:solidFill>
              </a:rPr>
              <a:t>riesgo</a:t>
            </a:r>
            <a:r>
              <a:rPr lang="en-US" sz="1200" dirty="0">
                <a:solidFill>
                  <a:schemeClr val="bg1"/>
                </a:solidFill>
              </a:rPr>
              <a:t> mayor. </a:t>
            </a:r>
            <a:r>
              <a:rPr lang="en-US" sz="1200" dirty="0" err="1">
                <a:solidFill>
                  <a:schemeClr val="bg1"/>
                </a:solidFill>
              </a:rPr>
              <a:t>Además</a:t>
            </a:r>
            <a:r>
              <a:rPr lang="en-US" sz="1200" dirty="0">
                <a:solidFill>
                  <a:schemeClr val="bg1"/>
                </a:solidFill>
              </a:rPr>
              <a:t>, la </a:t>
            </a:r>
            <a:r>
              <a:rPr lang="en-US" sz="1200" dirty="0" err="1">
                <a:solidFill>
                  <a:schemeClr val="bg1"/>
                </a:solidFill>
              </a:rPr>
              <a:t>gente</a:t>
            </a:r>
            <a:r>
              <a:rPr lang="en-US" sz="1200" dirty="0">
                <a:solidFill>
                  <a:schemeClr val="bg1"/>
                </a:solidFill>
              </a:rPr>
              <a:t> vulnerable </a:t>
            </a:r>
            <a:r>
              <a:rPr lang="en-US" sz="1200" dirty="0" err="1">
                <a:solidFill>
                  <a:schemeClr val="bg1"/>
                </a:solidFill>
              </a:rPr>
              <a:t>tiene</a:t>
            </a:r>
            <a:r>
              <a:rPr lang="en-US" sz="1200" dirty="0">
                <a:solidFill>
                  <a:schemeClr val="bg1"/>
                </a:solidFill>
              </a:rPr>
              <a:t> </a:t>
            </a:r>
            <a:r>
              <a:rPr lang="en-US" sz="1200" dirty="0" err="1">
                <a:solidFill>
                  <a:schemeClr val="bg1"/>
                </a:solidFill>
              </a:rPr>
              <a:t>por</a:t>
            </a:r>
            <a:r>
              <a:rPr lang="en-US" sz="1200" dirty="0">
                <a:solidFill>
                  <a:schemeClr val="bg1"/>
                </a:solidFill>
              </a:rPr>
              <a:t> lo </a:t>
            </a:r>
            <a:r>
              <a:rPr lang="en-US" sz="1200" dirty="0" err="1">
                <a:solidFill>
                  <a:schemeClr val="bg1"/>
                </a:solidFill>
              </a:rPr>
              <a:t>común</a:t>
            </a:r>
            <a:r>
              <a:rPr lang="en-US" sz="1200" dirty="0">
                <a:solidFill>
                  <a:schemeClr val="bg1"/>
                </a:solidFill>
              </a:rPr>
              <a:t> un </a:t>
            </a:r>
            <a:r>
              <a:rPr lang="en-US" sz="1200" dirty="0" err="1">
                <a:solidFill>
                  <a:schemeClr val="bg1"/>
                </a:solidFill>
              </a:rPr>
              <a:t>menor</a:t>
            </a:r>
            <a:r>
              <a:rPr lang="en-US" sz="1200" dirty="0">
                <a:solidFill>
                  <a:schemeClr val="bg1"/>
                </a:solidFill>
              </a:rPr>
              <a:t> </a:t>
            </a:r>
            <a:r>
              <a:rPr lang="en-US" sz="1200" dirty="0" err="1">
                <a:solidFill>
                  <a:schemeClr val="bg1"/>
                </a:solidFill>
              </a:rPr>
              <a:t>conocimiento</a:t>
            </a:r>
            <a:r>
              <a:rPr lang="en-US" sz="1200" dirty="0">
                <a:solidFill>
                  <a:schemeClr val="bg1"/>
                </a:solidFill>
              </a:rPr>
              <a:t> de la </a:t>
            </a:r>
            <a:r>
              <a:rPr lang="en-US" sz="1200" dirty="0" err="1">
                <a:solidFill>
                  <a:schemeClr val="bg1"/>
                </a:solidFill>
              </a:rPr>
              <a:t>literatura</a:t>
            </a:r>
            <a:r>
              <a:rPr lang="en-US" sz="1200" dirty="0">
                <a:solidFill>
                  <a:schemeClr val="bg1"/>
                </a:solidFill>
              </a:rPr>
              <a:t> sanitaria. Al </a:t>
            </a:r>
            <a:r>
              <a:rPr lang="en-US" sz="1200" dirty="0" err="1">
                <a:solidFill>
                  <a:schemeClr val="bg1"/>
                </a:solidFill>
              </a:rPr>
              <a:t>mismo</a:t>
            </a:r>
            <a:r>
              <a:rPr lang="en-US" sz="1200" dirty="0">
                <a:solidFill>
                  <a:schemeClr val="bg1"/>
                </a:solidFill>
              </a:rPr>
              <a:t> </a:t>
            </a:r>
            <a:r>
              <a:rPr lang="en-US" sz="1200" dirty="0" err="1">
                <a:solidFill>
                  <a:schemeClr val="bg1"/>
                </a:solidFill>
              </a:rPr>
              <a:t>tiempo</a:t>
            </a:r>
            <a:r>
              <a:rPr lang="en-US" sz="1200" dirty="0">
                <a:solidFill>
                  <a:schemeClr val="bg1"/>
                </a:solidFill>
              </a:rPr>
              <a:t>, la </a:t>
            </a:r>
            <a:r>
              <a:rPr lang="en-US" sz="1200" dirty="0" err="1">
                <a:solidFill>
                  <a:schemeClr val="bg1"/>
                </a:solidFill>
              </a:rPr>
              <a:t>literatura</a:t>
            </a:r>
            <a:r>
              <a:rPr lang="en-US" sz="1200" dirty="0">
                <a:solidFill>
                  <a:schemeClr val="bg1"/>
                </a:solidFill>
              </a:rPr>
              <a:t> de la </a:t>
            </a:r>
            <a:r>
              <a:rPr lang="en-US" sz="1200" dirty="0" err="1">
                <a:solidFill>
                  <a:schemeClr val="bg1"/>
                </a:solidFill>
              </a:rPr>
              <a:t>salud</a:t>
            </a:r>
            <a:r>
              <a:rPr lang="en-US" sz="1200" dirty="0">
                <a:solidFill>
                  <a:schemeClr val="bg1"/>
                </a:solidFill>
              </a:rPr>
              <a:t> no </a:t>
            </a:r>
            <a:r>
              <a:rPr lang="en-US" sz="1200" dirty="0" err="1">
                <a:solidFill>
                  <a:schemeClr val="bg1"/>
                </a:solidFill>
              </a:rPr>
              <a:t>puede</a:t>
            </a:r>
            <a:r>
              <a:rPr lang="en-US" sz="1200" dirty="0">
                <a:solidFill>
                  <a:schemeClr val="bg1"/>
                </a:solidFill>
              </a:rPr>
              <a:t> </a:t>
            </a:r>
            <a:r>
              <a:rPr lang="en-US" sz="1200" dirty="0" err="1">
                <a:solidFill>
                  <a:schemeClr val="bg1"/>
                </a:solidFill>
              </a:rPr>
              <a:t>limitarse</a:t>
            </a:r>
            <a:r>
              <a:rPr lang="en-US" sz="1200" dirty="0">
                <a:solidFill>
                  <a:schemeClr val="bg1"/>
                </a:solidFill>
              </a:rPr>
              <a:t> a un solo </a:t>
            </a:r>
            <a:r>
              <a:rPr lang="en-US" sz="1200" dirty="0" err="1">
                <a:solidFill>
                  <a:schemeClr val="bg1"/>
                </a:solidFill>
              </a:rPr>
              <a:t>conjunto</a:t>
            </a:r>
            <a:r>
              <a:rPr lang="en-US" sz="1200" dirty="0">
                <a:solidFill>
                  <a:schemeClr val="bg1"/>
                </a:solidFill>
              </a:rPr>
              <a:t> de </a:t>
            </a:r>
            <a:r>
              <a:rPr lang="en-US" sz="1200" dirty="0" err="1">
                <a:solidFill>
                  <a:schemeClr val="bg1"/>
                </a:solidFill>
              </a:rPr>
              <a:t>habilidades</a:t>
            </a:r>
            <a:r>
              <a:rPr lang="en-US" sz="1200" dirty="0">
                <a:solidFill>
                  <a:schemeClr val="bg1"/>
                </a:solidFill>
              </a:rPr>
              <a:t>. Un </a:t>
            </a:r>
            <a:r>
              <a:rPr lang="en-US" sz="1200" dirty="0" err="1">
                <a:solidFill>
                  <a:schemeClr val="bg1"/>
                </a:solidFill>
              </a:rPr>
              <a:t>nuevo</a:t>
            </a:r>
            <a:r>
              <a:rPr lang="en-US" sz="1200" dirty="0">
                <a:solidFill>
                  <a:schemeClr val="bg1"/>
                </a:solidFill>
              </a:rPr>
              <a:t> </a:t>
            </a:r>
            <a:r>
              <a:rPr lang="en-US" sz="1200" dirty="0" err="1">
                <a:solidFill>
                  <a:schemeClr val="bg1"/>
                </a:solidFill>
              </a:rPr>
              <a:t>modelo</a:t>
            </a:r>
            <a:r>
              <a:rPr lang="en-US" sz="1200" dirty="0">
                <a:solidFill>
                  <a:schemeClr val="bg1"/>
                </a:solidFill>
              </a:rPr>
              <a:t> </a:t>
            </a:r>
            <a:r>
              <a:rPr lang="en-US" sz="1200" dirty="0" err="1">
                <a:solidFill>
                  <a:schemeClr val="bg1"/>
                </a:solidFill>
              </a:rPr>
              <a:t>teórico</a:t>
            </a:r>
            <a:r>
              <a:rPr lang="en-US" sz="1200" dirty="0">
                <a:solidFill>
                  <a:schemeClr val="bg1"/>
                </a:solidFill>
              </a:rPr>
              <a:t> propone </a:t>
            </a:r>
            <a:r>
              <a:rPr lang="en-US" sz="1200" dirty="0" err="1">
                <a:solidFill>
                  <a:schemeClr val="bg1"/>
                </a:solidFill>
              </a:rPr>
              <a:t>una</a:t>
            </a:r>
            <a:r>
              <a:rPr lang="en-US" sz="1200" dirty="0">
                <a:solidFill>
                  <a:schemeClr val="bg1"/>
                </a:solidFill>
              </a:rPr>
              <a:t> </a:t>
            </a:r>
            <a:r>
              <a:rPr lang="en-US" sz="1200" dirty="0" err="1">
                <a:solidFill>
                  <a:schemeClr val="bg1"/>
                </a:solidFill>
              </a:rPr>
              <a:t>interacción</a:t>
            </a:r>
            <a:r>
              <a:rPr lang="en-US" sz="1200" dirty="0">
                <a:solidFill>
                  <a:schemeClr val="bg1"/>
                </a:solidFill>
              </a:rPr>
              <a:t> entre la </a:t>
            </a:r>
            <a:r>
              <a:rPr lang="en-US" sz="1200" dirty="0" err="1">
                <a:solidFill>
                  <a:schemeClr val="bg1"/>
                </a:solidFill>
              </a:rPr>
              <a:t>información</a:t>
            </a:r>
            <a:r>
              <a:rPr lang="en-US" sz="1200" dirty="0">
                <a:solidFill>
                  <a:schemeClr val="bg1"/>
                </a:solidFill>
              </a:rPr>
              <a:t> </a:t>
            </a:r>
            <a:r>
              <a:rPr lang="en-US" sz="1200" dirty="0" err="1">
                <a:solidFill>
                  <a:schemeClr val="bg1"/>
                </a:solidFill>
              </a:rPr>
              <a:t>sobre</a:t>
            </a:r>
            <a:r>
              <a:rPr lang="en-US" sz="1200" dirty="0">
                <a:solidFill>
                  <a:schemeClr val="bg1"/>
                </a:solidFill>
              </a:rPr>
              <a:t> la </a:t>
            </a:r>
            <a:r>
              <a:rPr lang="en-US" sz="1200" dirty="0" err="1">
                <a:solidFill>
                  <a:schemeClr val="bg1"/>
                </a:solidFill>
              </a:rPr>
              <a:t>salud</a:t>
            </a:r>
            <a:r>
              <a:rPr lang="en-US" sz="1200" dirty="0">
                <a:solidFill>
                  <a:schemeClr val="bg1"/>
                </a:solidFill>
              </a:rPr>
              <a:t> y las </a:t>
            </a:r>
            <a:r>
              <a:rPr lang="en-US" sz="1200" dirty="0" err="1">
                <a:solidFill>
                  <a:schemeClr val="bg1"/>
                </a:solidFill>
              </a:rPr>
              <a:t>necesidades</a:t>
            </a:r>
            <a:r>
              <a:rPr lang="en-US" sz="1200" dirty="0">
                <a:solidFill>
                  <a:schemeClr val="bg1"/>
                </a:solidFill>
              </a:rPr>
              <a:t> de la </a:t>
            </a:r>
            <a:r>
              <a:rPr lang="en-US" sz="1200" dirty="0" err="1">
                <a:solidFill>
                  <a:schemeClr val="bg1"/>
                </a:solidFill>
              </a:rPr>
              <a:t>gente</a:t>
            </a:r>
            <a:r>
              <a:rPr lang="en-US" sz="1200" dirty="0">
                <a:solidFill>
                  <a:schemeClr val="bg1"/>
                </a:solidFill>
              </a:rPr>
              <a:t> y del </a:t>
            </a:r>
            <a:r>
              <a:rPr lang="en-US" sz="1200" dirty="0" err="1">
                <a:solidFill>
                  <a:schemeClr val="bg1"/>
                </a:solidFill>
              </a:rPr>
              <a:t>sistema</a:t>
            </a:r>
            <a:r>
              <a:rPr lang="en-US" sz="1200" dirty="0">
                <a:solidFill>
                  <a:schemeClr val="bg1"/>
                </a:solidFill>
              </a:rPr>
              <a:t> </a:t>
            </a:r>
            <a:r>
              <a:rPr lang="en-US" sz="1200" dirty="0" err="1">
                <a:solidFill>
                  <a:schemeClr val="bg1"/>
                </a:solidFill>
              </a:rPr>
              <a:t>sanitario</a:t>
            </a:r>
            <a:r>
              <a:rPr lang="en-US" sz="1200" dirty="0">
                <a:solidFill>
                  <a:schemeClr val="bg1"/>
                </a:solidFill>
              </a:rPr>
              <a:t>, que </a:t>
            </a:r>
            <a:r>
              <a:rPr lang="en-US" sz="1200" dirty="0" err="1">
                <a:solidFill>
                  <a:schemeClr val="bg1"/>
                </a:solidFill>
              </a:rPr>
              <a:t>bien</a:t>
            </a:r>
            <a:r>
              <a:rPr lang="en-US" sz="1200" dirty="0">
                <a:solidFill>
                  <a:schemeClr val="bg1"/>
                </a:solidFill>
              </a:rPr>
              <a:t> </a:t>
            </a:r>
            <a:r>
              <a:rPr lang="en-US" sz="1200" dirty="0" err="1">
                <a:solidFill>
                  <a:schemeClr val="bg1"/>
                </a:solidFill>
              </a:rPr>
              <a:t>apoya</a:t>
            </a:r>
            <a:r>
              <a:rPr lang="en-US" sz="1200" dirty="0">
                <a:solidFill>
                  <a:schemeClr val="bg1"/>
                </a:solidFill>
              </a:rPr>
              <a:t> o </a:t>
            </a:r>
            <a:r>
              <a:rPr lang="en-US" sz="1200" dirty="0" err="1">
                <a:solidFill>
                  <a:schemeClr val="bg1"/>
                </a:solidFill>
              </a:rPr>
              <a:t>inhibe</a:t>
            </a:r>
            <a:r>
              <a:rPr lang="en-US" sz="1200" dirty="0">
                <a:solidFill>
                  <a:schemeClr val="bg1"/>
                </a:solidFill>
              </a:rPr>
              <a:t> el </a:t>
            </a:r>
            <a:r>
              <a:rPr lang="en-US" sz="1200" dirty="0" err="1">
                <a:solidFill>
                  <a:schemeClr val="bg1"/>
                </a:solidFill>
              </a:rPr>
              <a:t>acceso</a:t>
            </a:r>
            <a:r>
              <a:rPr lang="en-US" sz="1200" dirty="0">
                <a:solidFill>
                  <a:schemeClr val="bg1"/>
                </a:solidFill>
              </a:rPr>
              <a:t> a la </a:t>
            </a:r>
            <a:r>
              <a:rPr lang="en-US" sz="1200" dirty="0" err="1">
                <a:solidFill>
                  <a:schemeClr val="bg1"/>
                </a:solidFill>
              </a:rPr>
              <a:t>asistencia</a:t>
            </a:r>
            <a:r>
              <a:rPr lang="en-US" sz="1200" dirty="0">
                <a:solidFill>
                  <a:schemeClr val="bg1"/>
                </a:solidFill>
              </a:rPr>
              <a:t>. </a:t>
            </a:r>
            <a:r>
              <a:rPr lang="en-US" sz="1200" dirty="0" err="1">
                <a:solidFill>
                  <a:schemeClr val="bg1"/>
                </a:solidFill>
              </a:rPr>
              <a:t>Así</a:t>
            </a:r>
            <a:r>
              <a:rPr lang="en-US" sz="1200" dirty="0">
                <a:solidFill>
                  <a:schemeClr val="bg1"/>
                </a:solidFill>
              </a:rPr>
              <a:t>, el </a:t>
            </a:r>
            <a:r>
              <a:rPr lang="en-US" sz="1200" dirty="0" err="1">
                <a:solidFill>
                  <a:schemeClr val="bg1"/>
                </a:solidFill>
              </a:rPr>
              <a:t>método</a:t>
            </a:r>
            <a:r>
              <a:rPr lang="en-US" sz="1200" dirty="0">
                <a:solidFill>
                  <a:schemeClr val="bg1"/>
                </a:solidFill>
              </a:rPr>
              <a:t> de </a:t>
            </a:r>
            <a:r>
              <a:rPr lang="en-US" sz="1200" dirty="0" err="1">
                <a:solidFill>
                  <a:schemeClr val="bg1"/>
                </a:solidFill>
              </a:rPr>
              <a:t>comunicación</a:t>
            </a:r>
            <a:r>
              <a:rPr lang="en-US" sz="1200" dirty="0">
                <a:solidFill>
                  <a:schemeClr val="bg1"/>
                </a:solidFill>
              </a:rPr>
              <a:t> de </a:t>
            </a:r>
            <a:r>
              <a:rPr lang="en-US" sz="1200" dirty="0" err="1">
                <a:solidFill>
                  <a:schemeClr val="bg1"/>
                </a:solidFill>
              </a:rPr>
              <a:t>salud</a:t>
            </a:r>
            <a:r>
              <a:rPr lang="en-US" sz="1200" dirty="0">
                <a:solidFill>
                  <a:schemeClr val="bg1"/>
                </a:solidFill>
              </a:rPr>
              <a:t> y </a:t>
            </a:r>
            <a:r>
              <a:rPr lang="en-US" sz="1200" dirty="0" err="1">
                <a:solidFill>
                  <a:schemeClr val="bg1"/>
                </a:solidFill>
              </a:rPr>
              <a:t>ciencia</a:t>
            </a:r>
            <a:r>
              <a:rPr lang="en-US" sz="1200" dirty="0">
                <a:solidFill>
                  <a:schemeClr val="bg1"/>
                </a:solidFill>
              </a:rPr>
              <a:t> </a:t>
            </a:r>
            <a:r>
              <a:rPr lang="en-US" sz="1200" dirty="0" err="1">
                <a:solidFill>
                  <a:schemeClr val="bg1"/>
                </a:solidFill>
              </a:rPr>
              <a:t>debería</a:t>
            </a:r>
            <a:r>
              <a:rPr lang="en-US" sz="1200" dirty="0">
                <a:solidFill>
                  <a:schemeClr val="bg1"/>
                </a:solidFill>
              </a:rPr>
              <a:t> </a:t>
            </a:r>
            <a:r>
              <a:rPr lang="en-US" sz="1200" dirty="0" err="1">
                <a:solidFill>
                  <a:schemeClr val="bg1"/>
                </a:solidFill>
              </a:rPr>
              <a:t>facilitar</a:t>
            </a:r>
            <a:r>
              <a:rPr lang="en-US" sz="1200" dirty="0">
                <a:solidFill>
                  <a:schemeClr val="bg1"/>
                </a:solidFill>
              </a:rPr>
              <a:t> la </a:t>
            </a:r>
            <a:r>
              <a:rPr lang="en-US" sz="1200" dirty="0" err="1">
                <a:solidFill>
                  <a:schemeClr val="bg1"/>
                </a:solidFill>
              </a:rPr>
              <a:t>comprensión</a:t>
            </a:r>
            <a:r>
              <a:rPr lang="en-US" sz="1200" dirty="0">
                <a:solidFill>
                  <a:schemeClr val="bg1"/>
                </a:solidFill>
              </a:rPr>
              <a:t> </a:t>
            </a:r>
            <a:r>
              <a:rPr lang="en-US" sz="1200" dirty="0" err="1">
                <a:solidFill>
                  <a:schemeClr val="bg1"/>
                </a:solidFill>
              </a:rPr>
              <a:t>implementando</a:t>
            </a:r>
            <a:r>
              <a:rPr lang="en-US" sz="1200" dirty="0">
                <a:solidFill>
                  <a:schemeClr val="bg1"/>
                </a:solidFill>
              </a:rPr>
              <a:t> un </a:t>
            </a:r>
            <a:r>
              <a:rPr lang="en-US" sz="1200" dirty="0" err="1">
                <a:solidFill>
                  <a:schemeClr val="bg1"/>
                </a:solidFill>
              </a:rPr>
              <a:t>propósito</a:t>
            </a:r>
            <a:r>
              <a:rPr lang="en-US" sz="1200" dirty="0">
                <a:solidFill>
                  <a:schemeClr val="bg1"/>
                </a:solidFill>
              </a:rPr>
              <a:t> </a:t>
            </a:r>
            <a:r>
              <a:rPr lang="en-US" sz="1200" dirty="0" err="1">
                <a:solidFill>
                  <a:schemeClr val="bg1"/>
                </a:solidFill>
              </a:rPr>
              <a:t>claro</a:t>
            </a:r>
            <a:r>
              <a:rPr lang="en-US" sz="1200" dirty="0">
                <a:solidFill>
                  <a:schemeClr val="bg1"/>
                </a:solidFill>
              </a:rPr>
              <a:t> y un </a:t>
            </a:r>
            <a:r>
              <a:rPr lang="en-US" sz="1200" dirty="0" err="1">
                <a:solidFill>
                  <a:schemeClr val="bg1"/>
                </a:solidFill>
              </a:rPr>
              <a:t>contexto</a:t>
            </a:r>
            <a:r>
              <a:rPr lang="en-US" sz="1200" dirty="0">
                <a:solidFill>
                  <a:schemeClr val="bg1"/>
                </a:solidFill>
              </a:rPr>
              <a:t> </a:t>
            </a:r>
            <a:r>
              <a:rPr lang="en-US" sz="1200" dirty="0" err="1">
                <a:solidFill>
                  <a:schemeClr val="bg1"/>
                </a:solidFill>
              </a:rPr>
              <a:t>significativo</a:t>
            </a:r>
            <a:r>
              <a:rPr lang="en-US" sz="1200" dirty="0">
                <a:solidFill>
                  <a:schemeClr val="bg1"/>
                </a:solidFill>
              </a:rPr>
              <a:t> que </a:t>
            </a:r>
            <a:r>
              <a:rPr lang="en-US" sz="1200" dirty="0" err="1">
                <a:solidFill>
                  <a:schemeClr val="bg1"/>
                </a:solidFill>
              </a:rPr>
              <a:t>utilice</a:t>
            </a:r>
            <a:r>
              <a:rPr lang="en-US" sz="1200" dirty="0">
                <a:solidFill>
                  <a:schemeClr val="bg1"/>
                </a:solidFill>
              </a:rPr>
              <a:t> un </a:t>
            </a:r>
            <a:r>
              <a:rPr lang="en-US" sz="1200" dirty="0" err="1">
                <a:solidFill>
                  <a:schemeClr val="bg1"/>
                </a:solidFill>
              </a:rPr>
              <a:t>tono</a:t>
            </a:r>
            <a:r>
              <a:rPr lang="en-US" sz="1200" dirty="0">
                <a:solidFill>
                  <a:schemeClr val="bg1"/>
                </a:solidFill>
              </a:rPr>
              <a:t> de </a:t>
            </a:r>
            <a:r>
              <a:rPr lang="en-US" sz="1200" dirty="0" err="1">
                <a:solidFill>
                  <a:schemeClr val="bg1"/>
                </a:solidFill>
              </a:rPr>
              <a:t>conversación</a:t>
            </a:r>
            <a:r>
              <a:rPr lang="en-US" sz="1200" dirty="0">
                <a:solidFill>
                  <a:schemeClr val="bg1"/>
                </a:solidFill>
              </a:rPr>
              <a:t> </a:t>
            </a:r>
            <a:r>
              <a:rPr lang="en-US" sz="1200" dirty="0" err="1">
                <a:solidFill>
                  <a:schemeClr val="bg1"/>
                </a:solidFill>
              </a:rPr>
              <a:t>amable</a:t>
            </a:r>
            <a:r>
              <a:rPr lang="en-US" sz="1200" dirty="0">
                <a:solidFill>
                  <a:schemeClr val="bg1"/>
                </a:solidFill>
              </a:rPr>
              <a:t>, familiar y con el </a:t>
            </a:r>
            <a:r>
              <a:rPr lang="en-US" sz="1200" dirty="0" err="1">
                <a:solidFill>
                  <a:schemeClr val="bg1"/>
                </a:solidFill>
              </a:rPr>
              <a:t>lenguaje</a:t>
            </a:r>
            <a:r>
              <a:rPr lang="en-US" sz="1200" dirty="0">
                <a:solidFill>
                  <a:schemeClr val="bg1"/>
                </a:solidFill>
              </a:rPr>
              <a:t> </a:t>
            </a:r>
            <a:r>
              <a:rPr lang="en-US" sz="1200" dirty="0" err="1">
                <a:solidFill>
                  <a:schemeClr val="bg1"/>
                </a:solidFill>
              </a:rPr>
              <a:t>apropiado</a:t>
            </a:r>
            <a:r>
              <a:rPr lang="en-US" sz="1200" dirty="0">
                <a:solidFill>
                  <a:schemeClr val="bg1"/>
                </a:solidFill>
              </a:rPr>
              <a:t>. </a:t>
            </a:r>
            <a:r>
              <a:rPr lang="en-US" sz="1200" dirty="0" err="1">
                <a:solidFill>
                  <a:schemeClr val="bg1"/>
                </a:solidFill>
              </a:rPr>
              <a:t>Sumamente</a:t>
            </a:r>
            <a:r>
              <a:rPr lang="en-US" sz="1200" dirty="0">
                <a:solidFill>
                  <a:schemeClr val="bg1"/>
                </a:solidFill>
              </a:rPr>
              <a:t> </a:t>
            </a:r>
            <a:r>
              <a:rPr lang="en-US" sz="1200" dirty="0" err="1">
                <a:solidFill>
                  <a:schemeClr val="bg1"/>
                </a:solidFill>
              </a:rPr>
              <a:t>crítico</a:t>
            </a:r>
            <a:r>
              <a:rPr lang="en-US" sz="1200" dirty="0">
                <a:solidFill>
                  <a:schemeClr val="bg1"/>
                </a:solidFill>
              </a:rPr>
              <a:t> </a:t>
            </a:r>
            <a:r>
              <a:rPr lang="en-US" sz="1200" dirty="0" err="1">
                <a:solidFill>
                  <a:schemeClr val="bg1"/>
                </a:solidFill>
              </a:rPr>
              <a:t>es</a:t>
            </a:r>
            <a:r>
              <a:rPr lang="en-US" sz="1200" dirty="0">
                <a:solidFill>
                  <a:schemeClr val="bg1"/>
                </a:solidFill>
              </a:rPr>
              <a:t> que la </a:t>
            </a:r>
            <a:r>
              <a:rPr lang="en-US" sz="1200" dirty="0" err="1">
                <a:solidFill>
                  <a:schemeClr val="bg1"/>
                </a:solidFill>
              </a:rPr>
              <a:t>información</a:t>
            </a:r>
            <a:r>
              <a:rPr lang="en-US" sz="1200" dirty="0">
                <a:solidFill>
                  <a:schemeClr val="bg1"/>
                </a:solidFill>
              </a:rPr>
              <a:t> </a:t>
            </a:r>
            <a:r>
              <a:rPr lang="en-US" sz="1200" dirty="0" err="1">
                <a:solidFill>
                  <a:schemeClr val="bg1"/>
                </a:solidFill>
              </a:rPr>
              <a:t>adecuada</a:t>
            </a:r>
            <a:r>
              <a:rPr lang="en-US" sz="1200" dirty="0">
                <a:solidFill>
                  <a:schemeClr val="bg1"/>
                </a:solidFill>
              </a:rPr>
              <a:t> sea </a:t>
            </a:r>
            <a:r>
              <a:rPr lang="en-US" sz="1200" dirty="0" err="1">
                <a:solidFill>
                  <a:schemeClr val="bg1"/>
                </a:solidFill>
              </a:rPr>
              <a:t>reconocida</a:t>
            </a:r>
            <a:r>
              <a:rPr lang="en-US" sz="1200" dirty="0">
                <a:solidFill>
                  <a:schemeClr val="bg1"/>
                </a:solidFill>
              </a:rPr>
              <a:t> y </a:t>
            </a:r>
            <a:r>
              <a:rPr lang="en-US" sz="1200" dirty="0" err="1">
                <a:solidFill>
                  <a:schemeClr val="bg1"/>
                </a:solidFill>
              </a:rPr>
              <a:t>los</a:t>
            </a:r>
            <a:r>
              <a:rPr lang="en-US" sz="1200" dirty="0">
                <a:solidFill>
                  <a:schemeClr val="bg1"/>
                </a:solidFill>
              </a:rPr>
              <a:t> </a:t>
            </a:r>
            <a:r>
              <a:rPr lang="en-US" sz="1200" dirty="0" err="1">
                <a:solidFill>
                  <a:schemeClr val="bg1"/>
                </a:solidFill>
              </a:rPr>
              <a:t>pasos</a:t>
            </a:r>
            <a:r>
              <a:rPr lang="en-US" sz="1200" dirty="0">
                <a:solidFill>
                  <a:schemeClr val="bg1"/>
                </a:solidFill>
              </a:rPr>
              <a:t> </a:t>
            </a:r>
            <a:r>
              <a:rPr lang="en-US" sz="1200" dirty="0" err="1">
                <a:solidFill>
                  <a:schemeClr val="bg1"/>
                </a:solidFill>
              </a:rPr>
              <a:t>oportunos</a:t>
            </a:r>
            <a:r>
              <a:rPr lang="en-US" sz="1200" dirty="0">
                <a:solidFill>
                  <a:schemeClr val="bg1"/>
                </a:solidFill>
              </a:rPr>
              <a:t> </a:t>
            </a:r>
            <a:r>
              <a:rPr lang="en-US" sz="1200" dirty="0" err="1">
                <a:solidFill>
                  <a:schemeClr val="bg1"/>
                </a:solidFill>
              </a:rPr>
              <a:t>sean</a:t>
            </a:r>
            <a:r>
              <a:rPr lang="en-US" sz="1200" dirty="0">
                <a:solidFill>
                  <a:schemeClr val="bg1"/>
                </a:solidFill>
              </a:rPr>
              <a:t> </a:t>
            </a:r>
            <a:r>
              <a:rPr lang="en-US" sz="1200" dirty="0" err="1">
                <a:solidFill>
                  <a:schemeClr val="bg1"/>
                </a:solidFill>
              </a:rPr>
              <a:t>tomados</a:t>
            </a:r>
            <a:r>
              <a:rPr lang="en-US" sz="1200" dirty="0">
                <a:solidFill>
                  <a:schemeClr val="bg1"/>
                </a:solidFill>
              </a:rPr>
              <a:t>.</a:t>
            </a:r>
          </a:p>
        </p:txBody>
      </p:sp>
      <p:sp>
        <p:nvSpPr>
          <p:cNvPr id="9" name="Textfeld 8">
            <a:extLst>
              <a:ext uri="{FF2B5EF4-FFF2-40B4-BE49-F238E27FC236}">
                <a16:creationId xmlns:a16="http://schemas.microsoft.com/office/drawing/2014/main" id="{A05309D0-ED52-40C7-A4EA-04111E098C63}"/>
              </a:ext>
            </a:extLst>
          </p:cNvPr>
          <p:cNvSpPr txBox="1"/>
          <p:nvPr/>
        </p:nvSpPr>
        <p:spPr>
          <a:xfrm>
            <a:off x="0" y="348540"/>
            <a:ext cx="3995193" cy="2677656"/>
          </a:xfrm>
          <a:prstGeom prst="rect">
            <a:avLst/>
          </a:prstGeom>
          <a:noFill/>
        </p:spPr>
        <p:txBody>
          <a:bodyPr wrap="square" rtlCol="0">
            <a:spAutoFit/>
          </a:bodyPr>
          <a:lstStyle/>
          <a:p>
            <a:pPr algn="just"/>
            <a:r>
              <a:rPr lang="en-GB" sz="1200" dirty="0"/>
              <a:t>Los </a:t>
            </a:r>
            <a:r>
              <a:rPr lang="en-GB" sz="1200" dirty="0" err="1"/>
              <a:t>gobiernos</a:t>
            </a:r>
            <a:r>
              <a:rPr lang="en-GB" sz="1200" dirty="0"/>
              <a:t> </a:t>
            </a:r>
            <a:r>
              <a:rPr lang="en-GB" sz="1200" dirty="0" err="1"/>
              <a:t>lucharon</a:t>
            </a:r>
            <a:r>
              <a:rPr lang="en-GB" sz="1200" dirty="0"/>
              <a:t> contra la </a:t>
            </a:r>
            <a:r>
              <a:rPr lang="en-GB" sz="1200" dirty="0" err="1"/>
              <a:t>pandemia</a:t>
            </a:r>
            <a:r>
              <a:rPr lang="en-GB" sz="1200" dirty="0"/>
              <a:t> COVID-19 con </a:t>
            </a:r>
            <a:r>
              <a:rPr lang="en-GB" sz="1200" dirty="0" err="1"/>
              <a:t>confinamientos</a:t>
            </a:r>
            <a:r>
              <a:rPr lang="en-GB" sz="1200" dirty="0"/>
              <a:t> y </a:t>
            </a:r>
            <a:r>
              <a:rPr lang="en-GB" sz="1200" dirty="0" err="1"/>
              <a:t>disrupciones</a:t>
            </a:r>
            <a:r>
              <a:rPr lang="en-GB" sz="1200" dirty="0"/>
              <a:t> en sus </a:t>
            </a:r>
            <a:r>
              <a:rPr lang="en-GB" sz="1200" dirty="0" err="1"/>
              <a:t>economías</a:t>
            </a:r>
            <a:r>
              <a:rPr lang="en-GB" sz="1200" dirty="0"/>
              <a:t>. Para </a:t>
            </a:r>
            <a:r>
              <a:rPr lang="en-GB" sz="1200" dirty="0" err="1"/>
              <a:t>ocuparse</a:t>
            </a:r>
            <a:r>
              <a:rPr lang="en-GB" sz="1200" dirty="0"/>
              <a:t> del </a:t>
            </a:r>
            <a:r>
              <a:rPr lang="en-GB" sz="1200" dirty="0" err="1"/>
              <a:t>sufrimiento</a:t>
            </a:r>
            <a:r>
              <a:rPr lang="en-GB" sz="1200" dirty="0"/>
              <a:t> </a:t>
            </a:r>
            <a:r>
              <a:rPr lang="en-GB" sz="1200" dirty="0" err="1"/>
              <a:t>causado</a:t>
            </a:r>
            <a:r>
              <a:rPr lang="en-GB" sz="1200" dirty="0"/>
              <a:t> </a:t>
            </a:r>
            <a:r>
              <a:rPr lang="en-GB" sz="1200" dirty="0" err="1"/>
              <a:t>por</a:t>
            </a:r>
            <a:r>
              <a:rPr lang="en-GB" sz="1200" dirty="0"/>
              <a:t> el </a:t>
            </a:r>
            <a:r>
              <a:rPr lang="en-GB" sz="1200" dirty="0" err="1"/>
              <a:t>confinamiento</a:t>
            </a:r>
            <a:r>
              <a:rPr lang="en-GB" sz="1200" dirty="0"/>
              <a:t>, </a:t>
            </a:r>
            <a:r>
              <a:rPr lang="en-GB" sz="1200" dirty="0" err="1"/>
              <a:t>anunciaron</a:t>
            </a:r>
            <a:r>
              <a:rPr lang="en-GB" sz="1200" dirty="0"/>
              <a:t> </a:t>
            </a:r>
            <a:r>
              <a:rPr lang="en-GB" sz="1200" dirty="0" err="1"/>
              <a:t>programas</a:t>
            </a:r>
            <a:r>
              <a:rPr lang="en-GB" sz="1200" dirty="0"/>
              <a:t> de </a:t>
            </a:r>
            <a:r>
              <a:rPr lang="en-GB" sz="1200" dirty="0" err="1"/>
              <a:t>ayudas</a:t>
            </a:r>
            <a:r>
              <a:rPr lang="en-GB" sz="1200" dirty="0"/>
              <a:t> para </a:t>
            </a:r>
            <a:r>
              <a:rPr lang="en-GB" sz="1200" dirty="0" err="1"/>
              <a:t>los</a:t>
            </a:r>
            <a:r>
              <a:rPr lang="en-GB" sz="1200" dirty="0"/>
              <a:t> </a:t>
            </a:r>
            <a:r>
              <a:rPr lang="en-GB" sz="1200" dirty="0" err="1"/>
              <a:t>negocios</a:t>
            </a:r>
            <a:r>
              <a:rPr lang="en-GB" sz="1200" dirty="0"/>
              <a:t> </a:t>
            </a:r>
            <a:r>
              <a:rPr lang="en-GB" sz="1200" dirty="0" err="1"/>
              <a:t>afectados</a:t>
            </a:r>
            <a:r>
              <a:rPr lang="en-GB" sz="1200" dirty="0"/>
              <a:t> y </a:t>
            </a:r>
            <a:r>
              <a:rPr lang="en-GB" sz="1200" dirty="0" err="1"/>
              <a:t>los</a:t>
            </a:r>
            <a:r>
              <a:rPr lang="en-GB" sz="1200" dirty="0"/>
              <a:t> </a:t>
            </a:r>
            <a:r>
              <a:rPr lang="en-GB" sz="1200" dirty="0" err="1"/>
              <a:t>parados</a:t>
            </a:r>
            <a:r>
              <a:rPr lang="en-GB" sz="1200" dirty="0"/>
              <a:t>. Los </a:t>
            </a:r>
            <a:r>
              <a:rPr lang="en-GB" sz="1200" dirty="0" err="1"/>
              <a:t>problemas</a:t>
            </a:r>
            <a:r>
              <a:rPr lang="en-GB" sz="1200" dirty="0"/>
              <a:t> </a:t>
            </a:r>
            <a:r>
              <a:rPr lang="en-GB" sz="1200" dirty="0" err="1"/>
              <a:t>surgieron</a:t>
            </a:r>
            <a:r>
              <a:rPr lang="en-GB" sz="1200" dirty="0"/>
              <a:t> para </a:t>
            </a:r>
            <a:r>
              <a:rPr lang="en-GB" sz="1200" dirty="0" err="1"/>
              <a:t>entregar</a:t>
            </a:r>
            <a:r>
              <a:rPr lang="en-GB" sz="1200" dirty="0"/>
              <a:t> la </a:t>
            </a:r>
            <a:r>
              <a:rPr lang="en-GB" sz="1200" dirty="0" err="1"/>
              <a:t>ayuda</a:t>
            </a:r>
            <a:r>
              <a:rPr lang="en-GB" sz="1200" dirty="0"/>
              <a:t> </a:t>
            </a:r>
            <a:r>
              <a:rPr lang="en-GB" sz="1200" dirty="0" err="1"/>
              <a:t>prometida</a:t>
            </a:r>
            <a:r>
              <a:rPr lang="en-GB" sz="1200" dirty="0"/>
              <a:t>: el </a:t>
            </a:r>
            <a:r>
              <a:rPr lang="en-GB" sz="1200" dirty="0" err="1"/>
              <a:t>dinero</a:t>
            </a:r>
            <a:r>
              <a:rPr lang="en-GB" sz="1200" dirty="0"/>
              <a:t> </a:t>
            </a:r>
            <a:r>
              <a:rPr lang="en-GB" sz="1200" dirty="0" err="1"/>
              <a:t>nunca</a:t>
            </a:r>
            <a:r>
              <a:rPr lang="en-GB" sz="1200" dirty="0"/>
              <a:t> </a:t>
            </a:r>
            <a:r>
              <a:rPr lang="en-GB" sz="1200" dirty="0" err="1"/>
              <a:t>llegó</a:t>
            </a:r>
            <a:r>
              <a:rPr lang="en-GB" sz="1200" dirty="0"/>
              <a:t> a </a:t>
            </a:r>
            <a:r>
              <a:rPr lang="en-GB" sz="1200" dirty="0" err="1"/>
              <a:t>los</a:t>
            </a:r>
            <a:r>
              <a:rPr lang="en-GB" sz="1200" dirty="0"/>
              <a:t> </a:t>
            </a:r>
            <a:r>
              <a:rPr lang="en-GB" sz="1200" dirty="0" err="1"/>
              <a:t>necesitados</a:t>
            </a:r>
            <a:r>
              <a:rPr lang="en-GB" sz="1200" dirty="0"/>
              <a:t> o </a:t>
            </a:r>
            <a:r>
              <a:rPr lang="en-GB" sz="1200" dirty="0" err="1"/>
              <a:t>fue</a:t>
            </a:r>
            <a:r>
              <a:rPr lang="en-GB" sz="1200" dirty="0"/>
              <a:t> mucho </a:t>
            </a:r>
            <a:r>
              <a:rPr lang="en-GB" sz="1200" dirty="0" err="1"/>
              <a:t>menos</a:t>
            </a:r>
            <a:r>
              <a:rPr lang="en-GB" sz="1200" dirty="0"/>
              <a:t> de lo </a:t>
            </a:r>
            <a:r>
              <a:rPr lang="en-GB" sz="1200" dirty="0" err="1"/>
              <a:t>esperado</a:t>
            </a:r>
            <a:r>
              <a:rPr lang="en-GB" sz="1200" dirty="0"/>
              <a:t>. </a:t>
            </a:r>
            <a:r>
              <a:rPr lang="en-GB" sz="1200" dirty="0" err="1"/>
              <a:t>Llamar</a:t>
            </a:r>
            <a:r>
              <a:rPr lang="en-GB" sz="1200" dirty="0"/>
              <a:t> a las </a:t>
            </a:r>
            <a:r>
              <a:rPr lang="en-GB" sz="1200" dirty="0" err="1"/>
              <a:t>compensaciones</a:t>
            </a:r>
            <a:r>
              <a:rPr lang="en-GB" sz="1200" dirty="0"/>
              <a:t> “</a:t>
            </a:r>
            <a:r>
              <a:rPr lang="en-GB" sz="1200" dirty="0" err="1"/>
              <a:t>ayuda</a:t>
            </a:r>
            <a:r>
              <a:rPr lang="en-GB" sz="1200" dirty="0"/>
              <a:t>” </a:t>
            </a:r>
            <a:r>
              <a:rPr lang="en-GB" sz="1200" dirty="0" err="1"/>
              <a:t>es</a:t>
            </a:r>
            <a:r>
              <a:rPr lang="en-GB" sz="1200" dirty="0"/>
              <a:t> </a:t>
            </a:r>
            <a:r>
              <a:rPr lang="en-GB" sz="1200" dirty="0" err="1"/>
              <a:t>insultante</a:t>
            </a:r>
            <a:r>
              <a:rPr lang="en-GB" sz="1200" dirty="0"/>
              <a:t>. La </a:t>
            </a:r>
            <a:r>
              <a:rPr lang="en-GB" sz="1200" dirty="0" err="1"/>
              <a:t>ayuda</a:t>
            </a:r>
            <a:r>
              <a:rPr lang="en-GB" sz="1200" dirty="0"/>
              <a:t> </a:t>
            </a:r>
            <a:r>
              <a:rPr lang="en-GB" sz="1200" dirty="0" err="1"/>
              <a:t>puede</a:t>
            </a:r>
            <a:r>
              <a:rPr lang="en-GB" sz="1200" dirty="0"/>
              <a:t> </a:t>
            </a:r>
            <a:r>
              <a:rPr lang="en-GB" sz="1200" dirty="0" err="1"/>
              <a:t>ser</a:t>
            </a:r>
            <a:r>
              <a:rPr lang="en-GB" sz="1200" dirty="0"/>
              <a:t> vista </a:t>
            </a:r>
            <a:r>
              <a:rPr lang="en-GB" sz="1200" dirty="0" err="1"/>
              <a:t>como</a:t>
            </a:r>
            <a:r>
              <a:rPr lang="en-GB" sz="1200" dirty="0"/>
              <a:t> </a:t>
            </a:r>
            <a:r>
              <a:rPr lang="en-GB" sz="1200" dirty="0" err="1"/>
              <a:t>caridad</a:t>
            </a:r>
            <a:r>
              <a:rPr lang="en-GB" sz="1200" dirty="0"/>
              <a:t> para el </a:t>
            </a:r>
            <a:r>
              <a:rPr lang="en-GB" sz="1200" dirty="0" err="1"/>
              <a:t>necesitado</a:t>
            </a:r>
            <a:r>
              <a:rPr lang="en-GB" sz="1200" dirty="0"/>
              <a:t>, </a:t>
            </a:r>
            <a:r>
              <a:rPr lang="en-GB" sz="1200" dirty="0" err="1"/>
              <a:t>cuando</a:t>
            </a:r>
            <a:r>
              <a:rPr lang="en-GB" sz="1200" dirty="0"/>
              <a:t>, en </a:t>
            </a:r>
            <a:r>
              <a:rPr lang="en-GB" sz="1200" dirty="0" err="1"/>
              <a:t>realidad</a:t>
            </a:r>
            <a:r>
              <a:rPr lang="en-GB" sz="1200" dirty="0"/>
              <a:t> </a:t>
            </a:r>
            <a:r>
              <a:rPr lang="en-GB" sz="1200" dirty="0" err="1"/>
              <a:t>es</a:t>
            </a:r>
            <a:r>
              <a:rPr lang="en-GB" sz="1200" dirty="0"/>
              <a:t> </a:t>
            </a:r>
            <a:r>
              <a:rPr lang="en-GB" sz="1200" dirty="0" err="1"/>
              <a:t>una</a:t>
            </a:r>
            <a:r>
              <a:rPr lang="en-GB" sz="1200" dirty="0"/>
              <a:t> </a:t>
            </a:r>
            <a:r>
              <a:rPr lang="en-GB" sz="1200" dirty="0" err="1"/>
              <a:t>compensación</a:t>
            </a:r>
            <a:r>
              <a:rPr lang="en-GB" sz="1200" dirty="0"/>
              <a:t>. El </a:t>
            </a:r>
            <a:r>
              <a:rPr lang="en-GB" sz="1200" dirty="0" err="1"/>
              <a:t>dinero</a:t>
            </a:r>
            <a:r>
              <a:rPr lang="en-GB" sz="1200" dirty="0"/>
              <a:t> sale de </a:t>
            </a:r>
            <a:r>
              <a:rPr lang="en-GB" sz="1200" dirty="0" err="1"/>
              <a:t>los</a:t>
            </a:r>
            <a:r>
              <a:rPr lang="en-GB" sz="1200" dirty="0"/>
              <a:t> </a:t>
            </a:r>
            <a:r>
              <a:rPr lang="en-GB" sz="1200" dirty="0" err="1"/>
              <a:t>impuestos</a:t>
            </a:r>
            <a:r>
              <a:rPr lang="en-GB" sz="1200" dirty="0"/>
              <a:t> </a:t>
            </a:r>
            <a:r>
              <a:rPr lang="en-GB" sz="1200" dirty="0" err="1"/>
              <a:t>pagados</a:t>
            </a:r>
            <a:r>
              <a:rPr lang="en-GB" sz="1200" dirty="0"/>
              <a:t> </a:t>
            </a:r>
            <a:r>
              <a:rPr lang="en-GB" sz="1200" dirty="0" err="1"/>
              <a:t>por</a:t>
            </a:r>
            <a:r>
              <a:rPr lang="en-GB" sz="1200" dirty="0"/>
              <a:t> </a:t>
            </a:r>
            <a:r>
              <a:rPr lang="en-GB" sz="1200" dirty="0" err="1"/>
              <a:t>los</a:t>
            </a:r>
            <a:r>
              <a:rPr lang="en-GB" sz="1200" dirty="0"/>
              <a:t> </a:t>
            </a:r>
            <a:r>
              <a:rPr lang="en-GB" sz="1200" dirty="0" err="1"/>
              <a:t>ciudadanos</a:t>
            </a:r>
            <a:r>
              <a:rPr lang="en-GB" sz="1200" dirty="0"/>
              <a:t> para </a:t>
            </a:r>
            <a:r>
              <a:rPr lang="en-GB" sz="1200" dirty="0" err="1"/>
              <a:t>los</a:t>
            </a:r>
            <a:r>
              <a:rPr lang="en-GB" sz="1200" dirty="0"/>
              <a:t> </a:t>
            </a:r>
            <a:r>
              <a:rPr lang="en-GB" sz="1200" dirty="0" err="1"/>
              <a:t>ciudadanos</a:t>
            </a:r>
            <a:r>
              <a:rPr lang="en-GB" sz="1200" dirty="0"/>
              <a:t>, las </a:t>
            </a:r>
            <a:r>
              <a:rPr lang="en-GB" sz="1200" dirty="0" err="1"/>
              <a:t>compañías</a:t>
            </a:r>
            <a:r>
              <a:rPr lang="en-GB" sz="1200" dirty="0"/>
              <a:t>, </a:t>
            </a:r>
            <a:r>
              <a:rPr lang="en-GB" sz="1200" dirty="0" err="1"/>
              <a:t>instituciones</a:t>
            </a:r>
            <a:r>
              <a:rPr lang="en-GB" sz="1200" dirty="0"/>
              <a:t> y sus </a:t>
            </a:r>
            <a:r>
              <a:rPr lang="en-GB" sz="1200" dirty="0" err="1"/>
              <a:t>gobiernos</a:t>
            </a:r>
            <a:r>
              <a:rPr lang="en-GB" sz="1200" dirty="0"/>
              <a:t> no </a:t>
            </a:r>
            <a:r>
              <a:rPr lang="en-GB" sz="1200" dirty="0" err="1"/>
              <a:t>pueden</a:t>
            </a:r>
            <a:r>
              <a:rPr lang="en-GB" sz="1200" dirty="0"/>
              <a:t> </a:t>
            </a:r>
            <a:r>
              <a:rPr lang="en-GB" sz="1200" dirty="0" err="1"/>
              <a:t>operar</a:t>
            </a:r>
            <a:r>
              <a:rPr lang="en-GB" sz="1200" dirty="0"/>
              <a:t> sin </a:t>
            </a:r>
            <a:r>
              <a:rPr lang="en-GB" sz="1200" dirty="0" err="1"/>
              <a:t>ellos</a:t>
            </a:r>
            <a:r>
              <a:rPr lang="en-GB" sz="1200" dirty="0"/>
              <a:t>. Lo que </a:t>
            </a:r>
            <a:r>
              <a:rPr lang="en-GB" sz="1200" dirty="0" err="1"/>
              <a:t>extrañamente</a:t>
            </a:r>
            <a:r>
              <a:rPr lang="en-GB" sz="1200" dirty="0"/>
              <a:t> </a:t>
            </a:r>
            <a:r>
              <a:rPr lang="en-GB" sz="1200" dirty="0" err="1"/>
              <a:t>nunca</a:t>
            </a:r>
            <a:r>
              <a:rPr lang="en-GB" sz="1200" dirty="0"/>
              <a:t> </a:t>
            </a:r>
            <a:r>
              <a:rPr lang="en-GB" sz="1200" dirty="0" err="1"/>
              <a:t>vemos</a:t>
            </a:r>
            <a:r>
              <a:rPr lang="en-GB" sz="1200" dirty="0"/>
              <a:t> </a:t>
            </a:r>
            <a:r>
              <a:rPr lang="en-GB" sz="1200" dirty="0" err="1"/>
              <a:t>es</a:t>
            </a:r>
            <a:r>
              <a:rPr lang="en-GB" sz="1200" dirty="0"/>
              <a:t> el </a:t>
            </a:r>
            <a:r>
              <a:rPr lang="en-GB" sz="1200" dirty="0" err="1"/>
              <a:t>creciente</a:t>
            </a:r>
            <a:r>
              <a:rPr lang="en-GB" sz="1200" dirty="0"/>
              <a:t> </a:t>
            </a:r>
            <a:r>
              <a:rPr lang="en-GB" sz="1200" dirty="0" err="1"/>
              <a:t>enfado</a:t>
            </a:r>
            <a:r>
              <a:rPr lang="en-GB" sz="1200" dirty="0"/>
              <a:t> </a:t>
            </a:r>
            <a:r>
              <a:rPr lang="en-GB" sz="1200" dirty="0" err="1"/>
              <a:t>generado</a:t>
            </a:r>
            <a:r>
              <a:rPr lang="en-GB" sz="1200" dirty="0"/>
              <a:t> </a:t>
            </a:r>
            <a:r>
              <a:rPr lang="en-GB" sz="1200" dirty="0" err="1"/>
              <a:t>por</a:t>
            </a:r>
            <a:r>
              <a:rPr lang="en-GB" sz="1200" dirty="0"/>
              <a:t> </a:t>
            </a:r>
            <a:r>
              <a:rPr lang="en-GB" sz="1200" dirty="0" err="1"/>
              <a:t>gobiernos</a:t>
            </a:r>
            <a:r>
              <a:rPr lang="en-GB" sz="1200" dirty="0"/>
              <a:t> que no </a:t>
            </a:r>
            <a:r>
              <a:rPr lang="en-GB" sz="1200" dirty="0" err="1"/>
              <a:t>escuchan</a:t>
            </a:r>
            <a:r>
              <a:rPr lang="en-GB" sz="1200" dirty="0"/>
              <a:t> a sus </a:t>
            </a:r>
            <a:r>
              <a:rPr lang="en-GB" sz="1200" dirty="0" err="1"/>
              <a:t>ciudadanos</a:t>
            </a:r>
            <a:r>
              <a:rPr lang="en-GB" sz="1200" dirty="0"/>
              <a:t>.</a:t>
            </a:r>
            <a:endParaRPr lang="de-DE" sz="1200" dirty="0"/>
          </a:p>
        </p:txBody>
      </p:sp>
      <p:graphicFrame>
        <p:nvGraphicFramePr>
          <p:cNvPr id="14" name="Chart 13">
            <a:extLst>
              <a:ext uri="{FF2B5EF4-FFF2-40B4-BE49-F238E27FC236}">
                <a16:creationId xmlns:a16="http://schemas.microsoft.com/office/drawing/2014/main" id="{15D25C0C-987F-4B4A-9E72-F87C27110436}"/>
              </a:ext>
            </a:extLst>
          </p:cNvPr>
          <p:cNvGraphicFramePr>
            <a:graphicFrameLocks/>
          </p:cNvGraphicFramePr>
          <p:nvPr/>
        </p:nvGraphicFramePr>
        <p:xfrm>
          <a:off x="3428999" y="7333562"/>
          <a:ext cx="3339722" cy="2468048"/>
        </p:xfrm>
        <a:graphic>
          <a:graphicData uri="http://schemas.openxmlformats.org/drawingml/2006/chart">
            <c:chart xmlns:c="http://schemas.openxmlformats.org/drawingml/2006/chart" xmlns:r="http://schemas.openxmlformats.org/officeDocument/2006/relationships" r:id="rId4"/>
          </a:graphicData>
        </a:graphic>
      </p:graphicFrame>
      <p:pic>
        <p:nvPicPr>
          <p:cNvPr id="4" name="Grafik 3">
            <a:extLst>
              <a:ext uri="{FF2B5EF4-FFF2-40B4-BE49-F238E27FC236}">
                <a16:creationId xmlns:a16="http://schemas.microsoft.com/office/drawing/2014/main" id="{B36AEA4A-888C-4628-B5B9-FAB1F063BD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7302" y="3239866"/>
            <a:ext cx="1871330" cy="2360966"/>
          </a:xfrm>
          <a:prstGeom prst="rect">
            <a:avLst/>
          </a:prstGeom>
        </p:spPr>
      </p:pic>
      <p:pic>
        <p:nvPicPr>
          <p:cNvPr id="5" name="Grafik 4">
            <a:extLst>
              <a:ext uri="{FF2B5EF4-FFF2-40B4-BE49-F238E27FC236}">
                <a16:creationId xmlns:a16="http://schemas.microsoft.com/office/drawing/2014/main" id="{348E7B29-9693-47E9-BB7A-912EA90EC3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5194" y="710897"/>
            <a:ext cx="2862806" cy="1876728"/>
          </a:xfrm>
          <a:prstGeom prst="rect">
            <a:avLst/>
          </a:prstGeom>
        </p:spPr>
      </p:pic>
      <p:pic>
        <p:nvPicPr>
          <p:cNvPr id="2050" name="Picture 2" descr="What do you call the disease caused by the novel coronavirus? Covid-19">
            <a:extLst>
              <a:ext uri="{FF2B5EF4-FFF2-40B4-BE49-F238E27FC236}">
                <a16:creationId xmlns:a16="http://schemas.microsoft.com/office/drawing/2014/main" id="{0EF76D50-1802-4BFC-81D6-8E12C8F465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2140" y="8400960"/>
            <a:ext cx="1117760" cy="6287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What do you call the disease caused by the novel coronavirus? Covid-19">
            <a:extLst>
              <a:ext uri="{FF2B5EF4-FFF2-40B4-BE49-F238E27FC236}">
                <a16:creationId xmlns:a16="http://schemas.microsoft.com/office/drawing/2014/main" id="{FCDB1464-1AE4-4051-BDA6-B2C161A409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6597" y="8400960"/>
            <a:ext cx="1117760" cy="6287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77F397-787E-463A-B82F-4AE3EE56D981}"/>
              </a:ext>
            </a:extLst>
          </p:cNvPr>
          <p:cNvSpPr txBox="1"/>
          <p:nvPr/>
        </p:nvSpPr>
        <p:spPr>
          <a:xfrm>
            <a:off x="112632" y="9660164"/>
            <a:ext cx="5663730" cy="246221"/>
          </a:xfrm>
          <a:prstGeom prst="rect">
            <a:avLst/>
          </a:prstGeom>
          <a:noFill/>
        </p:spPr>
        <p:txBody>
          <a:bodyPr wrap="none" rtlCol="0">
            <a:spAutoFit/>
          </a:bodyPr>
          <a:lstStyle/>
          <a:p>
            <a:r>
              <a:rPr lang="en-US" sz="1000" dirty="0">
                <a:solidFill>
                  <a:schemeClr val="bg1">
                    <a:lumMod val="50000"/>
                  </a:schemeClr>
                </a:solidFill>
              </a:rPr>
              <a:t>Base: 22,968 </a:t>
            </a:r>
            <a:r>
              <a:rPr lang="en-US" sz="1000" dirty="0" err="1">
                <a:solidFill>
                  <a:schemeClr val="bg1">
                    <a:lumMod val="50000"/>
                  </a:schemeClr>
                </a:solidFill>
              </a:rPr>
              <a:t>informes</a:t>
            </a:r>
            <a:r>
              <a:rPr lang="en-US" sz="1000" dirty="0">
                <a:solidFill>
                  <a:schemeClr val="bg1">
                    <a:lumMod val="50000"/>
                  </a:schemeClr>
                </a:solidFill>
              </a:rPr>
              <a:t> </a:t>
            </a:r>
            <a:r>
              <a:rPr lang="en-US" sz="1000" dirty="0" err="1">
                <a:solidFill>
                  <a:schemeClr val="bg1">
                    <a:lumMod val="50000"/>
                  </a:schemeClr>
                </a:solidFill>
              </a:rPr>
              <a:t>relacionados</a:t>
            </a:r>
            <a:r>
              <a:rPr lang="en-US" sz="1000" dirty="0">
                <a:solidFill>
                  <a:schemeClr val="bg1">
                    <a:lumMod val="50000"/>
                  </a:schemeClr>
                </a:solidFill>
              </a:rPr>
              <a:t> con el COVID-19 en 14 </a:t>
            </a:r>
            <a:r>
              <a:rPr lang="en-US" sz="1000" dirty="0" err="1">
                <a:solidFill>
                  <a:schemeClr val="bg1">
                    <a:lumMod val="50000"/>
                  </a:schemeClr>
                </a:solidFill>
              </a:rPr>
              <a:t>telediarios</a:t>
            </a:r>
            <a:r>
              <a:rPr lang="en-US" sz="1000" dirty="0">
                <a:solidFill>
                  <a:schemeClr val="bg1">
                    <a:lumMod val="50000"/>
                  </a:schemeClr>
                </a:solidFill>
              </a:rPr>
              <a:t> </a:t>
            </a:r>
            <a:r>
              <a:rPr lang="en-US" sz="1000" dirty="0" err="1">
                <a:solidFill>
                  <a:schemeClr val="bg1">
                    <a:lumMod val="50000"/>
                  </a:schemeClr>
                </a:solidFill>
              </a:rPr>
              <a:t>interacionales</a:t>
            </a:r>
            <a:r>
              <a:rPr lang="en-US" sz="1000" dirty="0">
                <a:solidFill>
                  <a:schemeClr val="bg1">
                    <a:lumMod val="50000"/>
                  </a:schemeClr>
                </a:solidFill>
              </a:rPr>
              <a:t>, </a:t>
            </a:r>
            <a:r>
              <a:rPr lang="en-US" sz="1000" dirty="0" err="1">
                <a:solidFill>
                  <a:schemeClr val="bg1">
                    <a:lumMod val="50000"/>
                  </a:schemeClr>
                </a:solidFill>
              </a:rPr>
              <a:t>Ene</a:t>
            </a:r>
            <a:r>
              <a:rPr lang="en-US" sz="1000" dirty="0">
                <a:solidFill>
                  <a:schemeClr val="bg1">
                    <a:lumMod val="50000"/>
                  </a:schemeClr>
                </a:solidFill>
              </a:rPr>
              <a:t> 1 – Jun 1, 2020</a:t>
            </a:r>
          </a:p>
        </p:txBody>
      </p:sp>
    </p:spTree>
    <p:extLst>
      <p:ext uri="{BB962C8B-B14F-4D97-AF65-F5344CB8AC3E}">
        <p14:creationId xmlns:p14="http://schemas.microsoft.com/office/powerpoint/2010/main" val="1884253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400EBD-CCD2-4498-853D-F49AB88FCDEB}"/>
              </a:ext>
            </a:extLst>
          </p:cNvPr>
          <p:cNvSpPr>
            <a:spLocks noGrp="1"/>
          </p:cNvSpPr>
          <p:nvPr>
            <p:ph sz="half" idx="2"/>
          </p:nvPr>
        </p:nvSpPr>
        <p:spPr>
          <a:xfrm>
            <a:off x="3609892" y="2716605"/>
            <a:ext cx="3248108" cy="6075680"/>
          </a:xfrm>
        </p:spPr>
        <p:txBody>
          <a:bodyPr vert="horz" lIns="91440" tIns="45720" rIns="91440" bIns="45720" rtlCol="0" anchor="t">
            <a:noAutofit/>
          </a:bodyPr>
          <a:lstStyle/>
          <a:p>
            <a:pPr marL="0" indent="0" algn="ctr">
              <a:buNone/>
            </a:pPr>
            <a:r>
              <a:rPr lang="de-DE" sz="1400" dirty="0"/>
              <a:t>Juzgando hacia el futuro</a:t>
            </a:r>
          </a:p>
          <a:p>
            <a:pPr marL="0" indent="0" algn="just">
              <a:buNone/>
            </a:pPr>
            <a:r>
              <a:rPr lang="en-US" sz="1200" dirty="0"/>
              <a:t>“Lo que </a:t>
            </a:r>
            <a:r>
              <a:rPr lang="en-US" sz="1200" dirty="0" err="1"/>
              <a:t>estamos</a:t>
            </a:r>
            <a:r>
              <a:rPr lang="en-US" sz="1200" dirty="0"/>
              <a:t> </a:t>
            </a:r>
            <a:r>
              <a:rPr lang="en-US" sz="1200" dirty="0" err="1"/>
              <a:t>presenciando</a:t>
            </a:r>
            <a:r>
              <a:rPr lang="en-US" sz="1200" dirty="0"/>
              <a:t> </a:t>
            </a:r>
            <a:r>
              <a:rPr lang="en-US" sz="1200" dirty="0" err="1"/>
              <a:t>es</a:t>
            </a:r>
            <a:r>
              <a:rPr lang="en-US" sz="1200" dirty="0"/>
              <a:t> un </a:t>
            </a:r>
            <a:r>
              <a:rPr lang="en-US" sz="1200" dirty="0" err="1"/>
              <a:t>choque</a:t>
            </a:r>
            <a:r>
              <a:rPr lang="en-US" sz="1200" dirty="0"/>
              <a:t> entre </a:t>
            </a:r>
            <a:r>
              <a:rPr lang="en-US" sz="1200" dirty="0" err="1"/>
              <a:t>tres</a:t>
            </a:r>
            <a:r>
              <a:rPr lang="en-US" sz="1200" dirty="0"/>
              <a:t> </a:t>
            </a:r>
            <a:r>
              <a:rPr lang="en-US" sz="1200" dirty="0" err="1"/>
              <a:t>placas</a:t>
            </a:r>
            <a:r>
              <a:rPr lang="en-US" sz="1200" dirty="0"/>
              <a:t> </a:t>
            </a:r>
            <a:r>
              <a:rPr lang="en-US" sz="1200" dirty="0" err="1"/>
              <a:t>tectónicas</a:t>
            </a:r>
            <a:r>
              <a:rPr lang="en-US" sz="1200" dirty="0"/>
              <a:t> </a:t>
            </a:r>
            <a:r>
              <a:rPr lang="en-US" sz="1200" dirty="0" err="1"/>
              <a:t>sobre</a:t>
            </a:r>
            <a:r>
              <a:rPr lang="en-US" sz="1200" dirty="0"/>
              <a:t> las que se </a:t>
            </a:r>
            <a:r>
              <a:rPr lang="en-US" sz="1200" dirty="0" err="1"/>
              <a:t>fundamentan</a:t>
            </a:r>
            <a:r>
              <a:rPr lang="en-US" sz="1200" dirty="0"/>
              <a:t> las </a:t>
            </a:r>
            <a:r>
              <a:rPr lang="en-US" sz="1200" dirty="0" err="1"/>
              <a:t>políticas</a:t>
            </a:r>
            <a:r>
              <a:rPr lang="en-US" sz="1200" dirty="0"/>
              <a:t> </a:t>
            </a:r>
            <a:r>
              <a:rPr lang="en-US" sz="1200" dirty="0" err="1"/>
              <a:t>humanas</a:t>
            </a:r>
            <a:r>
              <a:rPr lang="en-US" sz="1200" dirty="0"/>
              <a:t>: (1) el </a:t>
            </a:r>
            <a:r>
              <a:rPr lang="en-US" sz="1200" dirty="0" err="1"/>
              <a:t>dominio</a:t>
            </a:r>
            <a:r>
              <a:rPr lang="en-US" sz="1200" dirty="0"/>
              <a:t> </a:t>
            </a:r>
            <a:r>
              <a:rPr lang="en-US" sz="1200" dirty="0" err="1"/>
              <a:t>económico</a:t>
            </a:r>
            <a:r>
              <a:rPr lang="en-US" sz="1200" dirty="0"/>
              <a:t> que </a:t>
            </a:r>
            <a:r>
              <a:rPr lang="en-US" sz="1200" dirty="0" err="1"/>
              <a:t>gobierna</a:t>
            </a:r>
            <a:r>
              <a:rPr lang="en-US" sz="1200" dirty="0"/>
              <a:t> </a:t>
            </a:r>
            <a:r>
              <a:rPr lang="en-US" sz="1200" dirty="0" err="1"/>
              <a:t>nuestra</a:t>
            </a:r>
            <a:r>
              <a:rPr lang="en-US" sz="1200" dirty="0"/>
              <a:t> </a:t>
            </a:r>
            <a:r>
              <a:rPr lang="en-US" sz="1200" dirty="0" err="1"/>
              <a:t>producción</a:t>
            </a:r>
            <a:r>
              <a:rPr lang="en-US" sz="1200" dirty="0"/>
              <a:t> e </a:t>
            </a:r>
            <a:r>
              <a:rPr lang="en-US" sz="1200" dirty="0" err="1"/>
              <a:t>intercambio</a:t>
            </a:r>
            <a:r>
              <a:rPr lang="en-US" sz="1200" dirty="0"/>
              <a:t> de </a:t>
            </a:r>
            <a:r>
              <a:rPr lang="en-US" sz="1200" dirty="0" err="1"/>
              <a:t>bienes</a:t>
            </a:r>
            <a:r>
              <a:rPr lang="en-US" sz="1200" dirty="0"/>
              <a:t> y </a:t>
            </a:r>
            <a:r>
              <a:rPr lang="en-US" sz="1200" dirty="0" err="1"/>
              <a:t>servicios</a:t>
            </a:r>
            <a:r>
              <a:rPr lang="en-US" sz="1200" dirty="0"/>
              <a:t>, (2) el </a:t>
            </a:r>
            <a:r>
              <a:rPr lang="en-US" sz="1200" dirty="0" err="1"/>
              <a:t>dominio</a:t>
            </a:r>
            <a:r>
              <a:rPr lang="en-US" sz="1200" dirty="0"/>
              <a:t> </a:t>
            </a:r>
            <a:r>
              <a:rPr lang="en-US" sz="1200" dirty="0" err="1"/>
              <a:t>político</a:t>
            </a:r>
            <a:r>
              <a:rPr lang="en-US" sz="1200" dirty="0"/>
              <a:t> que </a:t>
            </a:r>
            <a:r>
              <a:rPr lang="en-US" sz="1200" dirty="0" err="1"/>
              <a:t>organiza</a:t>
            </a:r>
            <a:r>
              <a:rPr lang="en-US" sz="1200" dirty="0"/>
              <a:t> la </a:t>
            </a:r>
            <a:r>
              <a:rPr lang="en-US" sz="1200" dirty="0" err="1"/>
              <a:t>distribución</a:t>
            </a:r>
            <a:r>
              <a:rPr lang="en-US" sz="1200" dirty="0"/>
              <a:t> de </a:t>
            </a:r>
            <a:r>
              <a:rPr lang="en-US" sz="1200" dirty="0" err="1"/>
              <a:t>poder</a:t>
            </a:r>
            <a:r>
              <a:rPr lang="en-US" sz="1200" dirty="0"/>
              <a:t>, y (3) el </a:t>
            </a:r>
            <a:r>
              <a:rPr lang="en-US" sz="1200" dirty="0" err="1"/>
              <a:t>dominio</a:t>
            </a:r>
            <a:r>
              <a:rPr lang="en-US" sz="1200" dirty="0"/>
              <a:t> social que </a:t>
            </a:r>
            <a:r>
              <a:rPr lang="en-US" sz="1200" dirty="0" err="1"/>
              <a:t>regula</a:t>
            </a:r>
            <a:r>
              <a:rPr lang="en-US" sz="1200" dirty="0"/>
              <a:t> </a:t>
            </a:r>
            <a:r>
              <a:rPr lang="en-US" sz="1200" dirty="0" err="1"/>
              <a:t>nuestras</a:t>
            </a:r>
            <a:r>
              <a:rPr lang="en-US" sz="1200" dirty="0"/>
              <a:t> </a:t>
            </a:r>
            <a:r>
              <a:rPr lang="en-US" sz="1200" dirty="0" err="1"/>
              <a:t>interacciones</a:t>
            </a:r>
            <a:r>
              <a:rPr lang="en-US" sz="1200" dirty="0"/>
              <a:t> </a:t>
            </a:r>
            <a:r>
              <a:rPr lang="en-US" sz="1200" dirty="0" err="1"/>
              <a:t>personales</a:t>
            </a:r>
            <a:r>
              <a:rPr lang="en-US" sz="1200" dirty="0"/>
              <a:t>. Las </a:t>
            </a:r>
            <a:r>
              <a:rPr lang="en-US" sz="1200" dirty="0" err="1"/>
              <a:t>políticas</a:t>
            </a:r>
            <a:r>
              <a:rPr lang="en-US" sz="1200" dirty="0"/>
              <a:t> </a:t>
            </a:r>
            <a:r>
              <a:rPr lang="en-US" sz="1200" dirty="0" err="1"/>
              <a:t>humanas</a:t>
            </a:r>
            <a:r>
              <a:rPr lang="en-US" sz="1200" dirty="0"/>
              <a:t> </a:t>
            </a:r>
            <a:r>
              <a:rPr lang="en-US" sz="1200" dirty="0" err="1"/>
              <a:t>florecen</a:t>
            </a:r>
            <a:r>
              <a:rPr lang="en-US" sz="1200" dirty="0"/>
              <a:t> y </a:t>
            </a:r>
            <a:r>
              <a:rPr lang="en-US" sz="1200" dirty="0" err="1"/>
              <a:t>vivimos</a:t>
            </a:r>
            <a:r>
              <a:rPr lang="en-US" sz="1200" dirty="0"/>
              <a:t> en </a:t>
            </a:r>
            <a:r>
              <a:rPr lang="en-US" sz="1200" dirty="0" err="1"/>
              <a:t>una</a:t>
            </a:r>
            <a:r>
              <a:rPr lang="en-US" sz="1200" dirty="0"/>
              <a:t> </a:t>
            </a:r>
            <a:r>
              <a:rPr lang="en-US" sz="1200" dirty="0" err="1"/>
              <a:t>relación</a:t>
            </a:r>
            <a:r>
              <a:rPr lang="en-US" sz="1200" dirty="0"/>
              <a:t> que da </a:t>
            </a:r>
            <a:r>
              <a:rPr lang="en-US" sz="1200" dirty="0" err="1"/>
              <a:t>vida</a:t>
            </a:r>
            <a:r>
              <a:rPr lang="en-US" sz="1200" dirty="0"/>
              <a:t> a </a:t>
            </a:r>
            <a:r>
              <a:rPr lang="en-US" sz="1200" dirty="0" err="1"/>
              <a:t>nuestro</a:t>
            </a:r>
            <a:r>
              <a:rPr lang="en-US" sz="1200" dirty="0"/>
              <a:t> </a:t>
            </a:r>
            <a:r>
              <a:rPr lang="en-US" sz="1200" dirty="0" err="1"/>
              <a:t>planeta</a:t>
            </a:r>
            <a:r>
              <a:rPr lang="en-US" sz="1200" dirty="0"/>
              <a:t> </a:t>
            </a:r>
            <a:r>
              <a:rPr lang="en-US" sz="1200" dirty="0" err="1"/>
              <a:t>cuando</a:t>
            </a:r>
            <a:r>
              <a:rPr lang="en-US" sz="1200" dirty="0"/>
              <a:t> </a:t>
            </a:r>
            <a:r>
              <a:rPr lang="en-US" sz="1200" dirty="0" err="1"/>
              <a:t>estos</a:t>
            </a:r>
            <a:r>
              <a:rPr lang="en-US" sz="1200" dirty="0"/>
              <a:t> </a:t>
            </a:r>
            <a:r>
              <a:rPr lang="en-US" sz="1200" dirty="0" err="1"/>
              <a:t>dominios</a:t>
            </a:r>
            <a:r>
              <a:rPr lang="en-US" sz="1200" dirty="0"/>
              <a:t> se </a:t>
            </a:r>
            <a:r>
              <a:rPr lang="en-US" sz="1200" dirty="0" err="1"/>
              <a:t>encuentran</a:t>
            </a:r>
            <a:r>
              <a:rPr lang="en-US" sz="1200" dirty="0"/>
              <a:t> en </a:t>
            </a:r>
            <a:r>
              <a:rPr lang="en-US" sz="1200" dirty="0" err="1"/>
              <a:t>harmonía</a:t>
            </a:r>
            <a:r>
              <a:rPr lang="en-US" sz="1200" dirty="0"/>
              <a:t>, </a:t>
            </a:r>
            <a:r>
              <a:rPr lang="en-US" sz="1200" dirty="0" err="1"/>
              <a:t>promueven</a:t>
            </a:r>
            <a:r>
              <a:rPr lang="en-US" sz="1200" dirty="0"/>
              <a:t> la </a:t>
            </a:r>
            <a:r>
              <a:rPr lang="en-US" sz="1200" dirty="0" err="1"/>
              <a:t>inclusividad</a:t>
            </a:r>
            <a:r>
              <a:rPr lang="en-US" sz="1200" dirty="0"/>
              <a:t> </a:t>
            </a:r>
            <a:r>
              <a:rPr lang="en-US" sz="1200" dirty="0" err="1"/>
              <a:t>humana</a:t>
            </a:r>
            <a:r>
              <a:rPr lang="en-US" sz="1200" dirty="0"/>
              <a:t> y la </a:t>
            </a:r>
            <a:r>
              <a:rPr lang="en-US" sz="1200" dirty="0" err="1"/>
              <a:t>prosperidad</a:t>
            </a:r>
            <a:r>
              <a:rPr lang="en-US" sz="1200" dirty="0"/>
              <a:t>  </a:t>
            </a:r>
            <a:r>
              <a:rPr lang="en-US" sz="1200" dirty="0" err="1"/>
              <a:t>sostenible</a:t>
            </a:r>
            <a:r>
              <a:rPr lang="en-US" sz="1200" dirty="0"/>
              <a:t>.</a:t>
            </a:r>
          </a:p>
          <a:p>
            <a:pPr marL="0" indent="0" algn="just">
              <a:buNone/>
            </a:pPr>
            <a:r>
              <a:rPr lang="en-US" sz="1200" dirty="0" err="1"/>
              <a:t>Esto</a:t>
            </a:r>
            <a:r>
              <a:rPr lang="en-US" sz="1200" dirty="0"/>
              <a:t> </a:t>
            </a:r>
            <a:r>
              <a:rPr lang="en-US" sz="1200" dirty="0" err="1"/>
              <a:t>significa</a:t>
            </a:r>
            <a:r>
              <a:rPr lang="en-US" sz="1200" dirty="0"/>
              <a:t> , primero, que </a:t>
            </a:r>
            <a:r>
              <a:rPr lang="en-US" sz="1200" dirty="0" err="1"/>
              <a:t>los</a:t>
            </a:r>
            <a:r>
              <a:rPr lang="en-US" sz="1200" dirty="0"/>
              <a:t> </a:t>
            </a:r>
            <a:r>
              <a:rPr lang="en-US" sz="1200" dirty="0" err="1"/>
              <a:t>límites</a:t>
            </a:r>
            <a:r>
              <a:rPr lang="en-US" sz="1200" dirty="0"/>
              <a:t> de la </a:t>
            </a:r>
            <a:r>
              <a:rPr lang="en-US" sz="1200" dirty="0" err="1"/>
              <a:t>sociedad</a:t>
            </a:r>
            <a:r>
              <a:rPr lang="en-US" sz="1200" dirty="0"/>
              <a:t> </a:t>
            </a:r>
            <a:r>
              <a:rPr lang="en-US" sz="1200" dirty="0" err="1"/>
              <a:t>deben</a:t>
            </a:r>
            <a:r>
              <a:rPr lang="en-US" sz="1200" dirty="0"/>
              <a:t> </a:t>
            </a:r>
            <a:r>
              <a:rPr lang="en-US" sz="1200" dirty="0" err="1"/>
              <a:t>superponerse</a:t>
            </a:r>
            <a:r>
              <a:rPr lang="en-US" sz="1200" dirty="0"/>
              <a:t> a </a:t>
            </a:r>
            <a:r>
              <a:rPr lang="en-US" sz="1200" dirty="0" err="1"/>
              <a:t>los</a:t>
            </a:r>
            <a:r>
              <a:rPr lang="en-US" sz="1200" dirty="0"/>
              <a:t> </a:t>
            </a:r>
            <a:r>
              <a:rPr lang="en-US" sz="1200" dirty="0" err="1"/>
              <a:t>límites</a:t>
            </a:r>
            <a:r>
              <a:rPr lang="en-US" sz="1200" dirty="0"/>
              <a:t> de la </a:t>
            </a:r>
            <a:r>
              <a:rPr lang="en-US" sz="1200" dirty="0" err="1"/>
              <a:t>política</a:t>
            </a:r>
            <a:r>
              <a:rPr lang="en-US" sz="1200" dirty="0"/>
              <a:t>. En </a:t>
            </a:r>
            <a:r>
              <a:rPr lang="en-US" sz="1200" dirty="0" err="1"/>
              <a:t>otras</a:t>
            </a:r>
            <a:r>
              <a:rPr lang="en-US" sz="1200" dirty="0"/>
              <a:t> palabras, </a:t>
            </a:r>
            <a:r>
              <a:rPr lang="en-US" sz="1200" dirty="0" err="1"/>
              <a:t>cada</a:t>
            </a:r>
            <a:r>
              <a:rPr lang="en-US" sz="1200" dirty="0"/>
              <a:t> </a:t>
            </a:r>
            <a:r>
              <a:rPr lang="en-US" sz="1200" dirty="0" err="1"/>
              <a:t>país</a:t>
            </a:r>
            <a:r>
              <a:rPr lang="en-US" sz="1200" dirty="0"/>
              <a:t> </a:t>
            </a:r>
            <a:r>
              <a:rPr lang="en-US" sz="1200" dirty="0" err="1"/>
              <a:t>requiere</a:t>
            </a:r>
            <a:r>
              <a:rPr lang="en-US" sz="1200" dirty="0"/>
              <a:t> la </a:t>
            </a:r>
            <a:r>
              <a:rPr lang="en-US" sz="1200" dirty="0" err="1"/>
              <a:t>cohesión</a:t>
            </a:r>
            <a:r>
              <a:rPr lang="en-US" sz="1200" dirty="0"/>
              <a:t> social </a:t>
            </a:r>
            <a:r>
              <a:rPr lang="en-US" sz="1200" dirty="0" err="1"/>
              <a:t>suficiente</a:t>
            </a:r>
            <a:r>
              <a:rPr lang="en-US" sz="1200" dirty="0"/>
              <a:t> para las </a:t>
            </a:r>
            <a:r>
              <a:rPr lang="en-US" sz="1200" dirty="0" err="1"/>
              <a:t>necesidades</a:t>
            </a:r>
            <a:r>
              <a:rPr lang="en-US" sz="1200" dirty="0"/>
              <a:t> que la </a:t>
            </a:r>
            <a:r>
              <a:rPr lang="en-US" sz="1200" dirty="0" err="1"/>
              <a:t>sociedad</a:t>
            </a:r>
            <a:r>
              <a:rPr lang="en-US" sz="1200" dirty="0"/>
              <a:t> </a:t>
            </a:r>
            <a:r>
              <a:rPr lang="en-US" sz="1200" dirty="0" err="1"/>
              <a:t>aborda</a:t>
            </a:r>
            <a:r>
              <a:rPr lang="en-US" sz="1200" dirty="0"/>
              <a:t> a </a:t>
            </a:r>
            <a:r>
              <a:rPr lang="en-US" sz="1200" dirty="0" err="1"/>
              <a:t>través</a:t>
            </a:r>
            <a:r>
              <a:rPr lang="en-US" sz="1200" dirty="0"/>
              <a:t> de </a:t>
            </a:r>
            <a:r>
              <a:rPr lang="en-US" sz="1200" dirty="0" err="1"/>
              <a:t>procesos</a:t>
            </a:r>
            <a:r>
              <a:rPr lang="en-US" sz="1200" dirty="0"/>
              <a:t> </a:t>
            </a:r>
            <a:r>
              <a:rPr lang="en-US" sz="1200" dirty="0" err="1"/>
              <a:t>políticos</a:t>
            </a:r>
            <a:r>
              <a:rPr lang="en-US" sz="1200" dirty="0"/>
              <a:t> que </a:t>
            </a:r>
            <a:r>
              <a:rPr lang="en-US" sz="1200" dirty="0" err="1"/>
              <a:t>representan</a:t>
            </a:r>
            <a:r>
              <a:rPr lang="en-US" sz="1200" dirty="0"/>
              <a:t> a </a:t>
            </a:r>
            <a:r>
              <a:rPr lang="en-US" sz="1200" dirty="0" err="1"/>
              <a:t>los</a:t>
            </a:r>
            <a:r>
              <a:rPr lang="en-US" sz="1200" dirty="0"/>
              <a:t> </a:t>
            </a:r>
            <a:r>
              <a:rPr lang="en-US" sz="1200" dirty="0" err="1"/>
              <a:t>miembros</a:t>
            </a:r>
            <a:r>
              <a:rPr lang="en-US" sz="1200" dirty="0"/>
              <a:t> de la </a:t>
            </a:r>
            <a:r>
              <a:rPr lang="en-US" sz="1200" dirty="0" err="1"/>
              <a:t>sociedad</a:t>
            </a:r>
            <a:r>
              <a:rPr lang="en-US" sz="1200" dirty="0"/>
              <a:t>. </a:t>
            </a:r>
            <a:r>
              <a:rPr lang="en-US" sz="1200" dirty="0" err="1"/>
              <a:t>Sólo</a:t>
            </a:r>
            <a:r>
              <a:rPr lang="en-US" sz="1200" dirty="0"/>
              <a:t> </a:t>
            </a:r>
            <a:r>
              <a:rPr lang="en-US" sz="1200" dirty="0" err="1"/>
              <a:t>entonces</a:t>
            </a:r>
            <a:r>
              <a:rPr lang="en-US" sz="1200" dirty="0"/>
              <a:t> </a:t>
            </a:r>
            <a:r>
              <a:rPr lang="en-US" sz="1200" dirty="0" err="1"/>
              <a:t>los</a:t>
            </a:r>
            <a:r>
              <a:rPr lang="en-US" sz="1200" dirty="0"/>
              <a:t> </a:t>
            </a:r>
            <a:r>
              <a:rPr lang="en-US" sz="1200" dirty="0" err="1"/>
              <a:t>ciudadanos</a:t>
            </a:r>
            <a:r>
              <a:rPr lang="en-US" sz="1200" dirty="0"/>
              <a:t> </a:t>
            </a:r>
            <a:r>
              <a:rPr lang="en-US" sz="1200" dirty="0" err="1"/>
              <a:t>reconocerán</a:t>
            </a:r>
            <a:r>
              <a:rPr lang="en-US" sz="1200" dirty="0"/>
              <a:t> la </a:t>
            </a:r>
            <a:r>
              <a:rPr lang="en-US" sz="1200" dirty="0" err="1"/>
              <a:t>legitimidad</a:t>
            </a:r>
            <a:r>
              <a:rPr lang="en-US" sz="1200" dirty="0"/>
              <a:t> de </a:t>
            </a:r>
            <a:r>
              <a:rPr lang="en-US" sz="1200" dirty="0" err="1"/>
              <a:t>sus</a:t>
            </a:r>
            <a:r>
              <a:rPr lang="en-US" sz="1200" dirty="0"/>
              <a:t> </a:t>
            </a:r>
            <a:r>
              <a:rPr lang="en-US" sz="1200" dirty="0" err="1"/>
              <a:t>representantes</a:t>
            </a:r>
            <a:r>
              <a:rPr lang="en-US" sz="1200" dirty="0"/>
              <a:t> </a:t>
            </a:r>
            <a:r>
              <a:rPr lang="en-US" sz="1200" dirty="0" err="1"/>
              <a:t>políticos</a:t>
            </a:r>
            <a:r>
              <a:rPr lang="en-US" sz="1200" dirty="0"/>
              <a:t>. En </a:t>
            </a:r>
            <a:r>
              <a:rPr lang="en-US" sz="1200" dirty="0" err="1"/>
              <a:t>países</a:t>
            </a:r>
            <a:r>
              <a:rPr lang="en-US" sz="1200" dirty="0"/>
              <a:t> con </a:t>
            </a:r>
            <a:r>
              <a:rPr lang="en-US" sz="1200" dirty="0" err="1"/>
              <a:t>sociedades</a:t>
            </a:r>
            <a:r>
              <a:rPr lang="en-US" sz="1200" dirty="0"/>
              <a:t> </a:t>
            </a:r>
            <a:r>
              <a:rPr lang="en-US" sz="1200" dirty="0" err="1"/>
              <a:t>polarizadas</a:t>
            </a:r>
            <a:r>
              <a:rPr lang="en-US" sz="1200" dirty="0"/>
              <a:t> – </a:t>
            </a:r>
            <a:r>
              <a:rPr lang="en-US" sz="1200" dirty="0" err="1"/>
              <a:t>independiemente</a:t>
            </a:r>
            <a:r>
              <a:rPr lang="en-US" sz="1200" dirty="0"/>
              <a:t> de </a:t>
            </a:r>
            <a:r>
              <a:rPr lang="en-US" sz="1200" dirty="0" err="1"/>
              <a:t>si</a:t>
            </a:r>
            <a:r>
              <a:rPr lang="en-US" sz="1200" dirty="0"/>
              <a:t> la </a:t>
            </a:r>
            <a:r>
              <a:rPr lang="en-US" sz="1200" dirty="0" err="1"/>
              <a:t>polarización</a:t>
            </a:r>
            <a:r>
              <a:rPr lang="en-US" sz="1200" dirty="0"/>
              <a:t> se </a:t>
            </a:r>
            <a:r>
              <a:rPr lang="en-US" sz="1200" dirty="0" err="1"/>
              <a:t>debe</a:t>
            </a:r>
            <a:r>
              <a:rPr lang="en-US" sz="1200" dirty="0"/>
              <a:t> a </a:t>
            </a:r>
            <a:r>
              <a:rPr lang="en-US" sz="1200" dirty="0" err="1"/>
              <a:t>desigualdades</a:t>
            </a:r>
            <a:r>
              <a:rPr lang="en-US" sz="1200" dirty="0"/>
              <a:t> de </a:t>
            </a:r>
            <a:r>
              <a:rPr lang="en-US" sz="1200" dirty="0" err="1"/>
              <a:t>ingresos</a:t>
            </a:r>
            <a:r>
              <a:rPr lang="en-US" sz="1200" dirty="0"/>
              <a:t>, </a:t>
            </a:r>
            <a:r>
              <a:rPr lang="en-US" sz="1200" dirty="0" err="1"/>
              <a:t>riqueza</a:t>
            </a:r>
            <a:r>
              <a:rPr lang="en-US" sz="1200" dirty="0"/>
              <a:t> y </a:t>
            </a:r>
            <a:r>
              <a:rPr lang="en-US" sz="1200" dirty="0" err="1"/>
              <a:t>educación</a:t>
            </a:r>
            <a:r>
              <a:rPr lang="en-US" sz="1200" dirty="0"/>
              <a:t>; o </a:t>
            </a:r>
            <a:r>
              <a:rPr lang="en-US" sz="1200" dirty="0" err="1"/>
              <a:t>franqueza</a:t>
            </a:r>
            <a:r>
              <a:rPr lang="en-US" sz="1200" dirty="0"/>
              <a:t> </a:t>
            </a:r>
            <a:r>
              <a:rPr lang="en-US" sz="1200" dirty="0" err="1"/>
              <a:t>divergente</a:t>
            </a:r>
            <a:r>
              <a:rPr lang="en-US" sz="1200" dirty="0"/>
              <a:t> a </a:t>
            </a:r>
            <a:r>
              <a:rPr lang="en-US" sz="1200" dirty="0" err="1"/>
              <a:t>los</a:t>
            </a:r>
            <a:r>
              <a:rPr lang="en-US" sz="1200" dirty="0"/>
              <a:t> </a:t>
            </a:r>
            <a:r>
              <a:rPr lang="en-US" sz="1200" dirty="0" err="1"/>
              <a:t>extranjeros</a:t>
            </a:r>
            <a:r>
              <a:rPr lang="en-US" sz="1200" dirty="0"/>
              <a:t>; o </a:t>
            </a:r>
            <a:r>
              <a:rPr lang="en-US" sz="1200" dirty="0" err="1"/>
              <a:t>tribus</a:t>
            </a:r>
            <a:r>
              <a:rPr lang="en-US" sz="1200" dirty="0"/>
              <a:t> </a:t>
            </a:r>
            <a:r>
              <a:rPr lang="en-US" sz="1200" dirty="0" err="1"/>
              <a:t>guerreras</a:t>
            </a:r>
            <a:r>
              <a:rPr lang="en-US" sz="1200" dirty="0"/>
              <a:t> – </a:t>
            </a:r>
            <a:r>
              <a:rPr lang="en-US" sz="1200" dirty="0" err="1"/>
              <a:t>resultó</a:t>
            </a:r>
            <a:r>
              <a:rPr lang="en-US" sz="1200" dirty="0"/>
              <a:t> </a:t>
            </a:r>
            <a:r>
              <a:rPr lang="en-US" sz="1200" dirty="0" err="1"/>
              <a:t>difícil</a:t>
            </a:r>
            <a:r>
              <a:rPr lang="en-US" sz="1200" dirty="0"/>
              <a:t>, a </a:t>
            </a:r>
            <a:r>
              <a:rPr lang="en-US" sz="1200" dirty="0" err="1"/>
              <a:t>veces</a:t>
            </a:r>
            <a:r>
              <a:rPr lang="en-US" sz="1200" dirty="0"/>
              <a:t> </a:t>
            </a:r>
            <a:r>
              <a:rPr lang="en-US" sz="1200" dirty="0" err="1"/>
              <a:t>imposible</a:t>
            </a:r>
            <a:r>
              <a:rPr lang="en-US" sz="1200" dirty="0"/>
              <a:t>, </a:t>
            </a:r>
            <a:r>
              <a:rPr lang="en-US" sz="1200" dirty="0" err="1"/>
              <a:t>establecer</a:t>
            </a:r>
            <a:r>
              <a:rPr lang="en-US" sz="1200" dirty="0"/>
              <a:t> un </a:t>
            </a:r>
            <a:r>
              <a:rPr lang="en-US" sz="1200" dirty="0" err="1"/>
              <a:t>gobierno</a:t>
            </a:r>
            <a:r>
              <a:rPr lang="en-US" sz="1200" dirty="0"/>
              <a:t> </a:t>
            </a:r>
            <a:r>
              <a:rPr lang="en-US" sz="1200" dirty="0" err="1"/>
              <a:t>legítimo</a:t>
            </a:r>
            <a:r>
              <a:rPr lang="en-US" sz="1200" dirty="0"/>
              <a:t>. La </a:t>
            </a:r>
            <a:r>
              <a:rPr lang="en-US" sz="1200" dirty="0" err="1"/>
              <a:t>polarización</a:t>
            </a:r>
            <a:r>
              <a:rPr lang="en-US" sz="1200" dirty="0"/>
              <a:t> social – </a:t>
            </a:r>
            <a:r>
              <a:rPr lang="en-US" sz="1200" dirty="0" err="1"/>
              <a:t>calculada</a:t>
            </a:r>
            <a:r>
              <a:rPr lang="en-US" sz="1200" dirty="0"/>
              <a:t> en </a:t>
            </a:r>
            <a:r>
              <a:rPr lang="en-US" sz="1200" dirty="0" err="1"/>
              <a:t>términos</a:t>
            </a:r>
            <a:r>
              <a:rPr lang="en-US" sz="1200" dirty="0"/>
              <a:t> de  </a:t>
            </a:r>
            <a:r>
              <a:rPr lang="en-US" sz="1200" dirty="0" err="1"/>
              <a:t>grupos</a:t>
            </a:r>
            <a:r>
              <a:rPr lang="en-US" sz="1200" dirty="0"/>
              <a:t> </a:t>
            </a:r>
            <a:r>
              <a:rPr lang="en-US" sz="1200" dirty="0" err="1"/>
              <a:t>poblacionales</a:t>
            </a:r>
            <a:r>
              <a:rPr lang="en-US" sz="1200" dirty="0"/>
              <a:t>  en </a:t>
            </a:r>
            <a:r>
              <a:rPr lang="en-US" sz="1200" dirty="0" err="1"/>
              <a:t>los</a:t>
            </a:r>
            <a:r>
              <a:rPr lang="en-US" sz="1200" dirty="0"/>
              <a:t> que la </a:t>
            </a:r>
            <a:r>
              <a:rPr lang="en-US" sz="1200" dirty="0" err="1"/>
              <a:t>gente</a:t>
            </a:r>
            <a:r>
              <a:rPr lang="en-US" sz="1200" dirty="0"/>
              <a:t> que </a:t>
            </a:r>
            <a:r>
              <a:rPr lang="en-US" sz="1200" dirty="0" err="1"/>
              <a:t>pertanece</a:t>
            </a:r>
            <a:r>
              <a:rPr lang="en-US" sz="1200" dirty="0"/>
              <a:t> al </a:t>
            </a:r>
            <a:r>
              <a:rPr lang="en-US" sz="1200" dirty="0" err="1"/>
              <a:t>mismo</a:t>
            </a:r>
            <a:r>
              <a:rPr lang="en-US" sz="1200" dirty="0"/>
              <a:t> </a:t>
            </a:r>
            <a:r>
              <a:rPr lang="en-US" sz="1200" dirty="0" err="1"/>
              <a:t>grupo</a:t>
            </a:r>
            <a:r>
              <a:rPr lang="en-US" sz="1200" dirty="0"/>
              <a:t> </a:t>
            </a:r>
            <a:r>
              <a:rPr lang="en-US" sz="1200" dirty="0" err="1"/>
              <a:t>tiene</a:t>
            </a:r>
            <a:r>
              <a:rPr lang="en-US" sz="1200" dirty="0"/>
              <a:t> </a:t>
            </a:r>
            <a:r>
              <a:rPr lang="en-US" sz="1200" dirty="0" err="1"/>
              <a:t>atributos</a:t>
            </a:r>
            <a:r>
              <a:rPr lang="en-US" sz="1200" dirty="0"/>
              <a:t> </a:t>
            </a:r>
            <a:r>
              <a:rPr lang="en-US" sz="1200" dirty="0" err="1"/>
              <a:t>similares</a:t>
            </a:r>
            <a:r>
              <a:rPr lang="en-US" sz="1200" dirty="0"/>
              <a:t>, </a:t>
            </a:r>
            <a:r>
              <a:rPr lang="en-US" sz="1200" dirty="0" err="1"/>
              <a:t>mientras</a:t>
            </a:r>
            <a:r>
              <a:rPr lang="en-US" sz="1200" dirty="0"/>
              <a:t> la </a:t>
            </a:r>
            <a:r>
              <a:rPr lang="en-US" sz="1200" dirty="0" err="1"/>
              <a:t>gente</a:t>
            </a:r>
            <a:r>
              <a:rPr lang="en-US" sz="1200" dirty="0"/>
              <a:t> que </a:t>
            </a:r>
            <a:r>
              <a:rPr lang="en-US" sz="1200" dirty="0" err="1"/>
              <a:t>pertanece</a:t>
            </a:r>
            <a:r>
              <a:rPr lang="en-US" sz="1200" dirty="0"/>
              <a:t> a </a:t>
            </a:r>
            <a:r>
              <a:rPr lang="en-US" sz="1200" dirty="0" err="1"/>
              <a:t>uno</a:t>
            </a:r>
            <a:r>
              <a:rPr lang="en-US" sz="1200" dirty="0"/>
              <a:t> </a:t>
            </a:r>
            <a:r>
              <a:rPr lang="en-US" sz="1200" dirty="0" err="1"/>
              <a:t>distinto</a:t>
            </a:r>
            <a:r>
              <a:rPr lang="en-US" sz="1200" dirty="0"/>
              <a:t> </a:t>
            </a:r>
            <a:r>
              <a:rPr lang="en-US" sz="1200" dirty="0" err="1"/>
              <a:t>tiene</a:t>
            </a:r>
            <a:r>
              <a:rPr lang="en-US" sz="1200" dirty="0"/>
              <a:t> </a:t>
            </a:r>
            <a:r>
              <a:rPr lang="en-US" sz="1200" dirty="0" err="1"/>
              <a:t>atributos</a:t>
            </a:r>
            <a:r>
              <a:rPr lang="en-US" sz="1200" dirty="0"/>
              <a:t> </a:t>
            </a:r>
            <a:r>
              <a:rPr lang="en-US" sz="1200" dirty="0" err="1"/>
              <a:t>disímiles</a:t>
            </a:r>
            <a:r>
              <a:rPr lang="en-US" sz="1200" dirty="0"/>
              <a:t> – </a:t>
            </a:r>
            <a:r>
              <a:rPr lang="en-US" sz="1200" dirty="0" err="1"/>
              <a:t>puede</a:t>
            </a:r>
            <a:r>
              <a:rPr lang="en-US" sz="1200" dirty="0"/>
              <a:t> </a:t>
            </a:r>
            <a:r>
              <a:rPr lang="en-US" sz="1200" dirty="0" err="1"/>
              <a:t>conducir</a:t>
            </a:r>
            <a:r>
              <a:rPr lang="en-US" sz="1200" dirty="0"/>
              <a:t> a </a:t>
            </a:r>
            <a:r>
              <a:rPr lang="en-US" sz="1200" dirty="0" err="1"/>
              <a:t>tensiones</a:t>
            </a:r>
            <a:r>
              <a:rPr lang="en-US" sz="1200" dirty="0"/>
              <a:t> </a:t>
            </a:r>
            <a:r>
              <a:rPr lang="en-US" sz="1200" dirty="0" err="1"/>
              <a:t>sociales</a:t>
            </a:r>
            <a:r>
              <a:rPr lang="en-US" sz="1200" dirty="0"/>
              <a:t> y </a:t>
            </a:r>
            <a:r>
              <a:rPr lang="en-US" sz="1200" dirty="0" err="1"/>
              <a:t>agitación</a:t>
            </a:r>
            <a:r>
              <a:rPr lang="en-US" sz="1200" dirty="0"/>
              <a:t> </a:t>
            </a:r>
            <a:r>
              <a:rPr lang="en-US" sz="1200" dirty="0" err="1"/>
              <a:t>por</a:t>
            </a:r>
            <a:r>
              <a:rPr lang="en-US" sz="1200" dirty="0"/>
              <a:t>  la </a:t>
            </a:r>
            <a:r>
              <a:rPr lang="en-US" sz="1200" dirty="0" err="1"/>
              <a:t>falta</a:t>
            </a:r>
            <a:r>
              <a:rPr lang="en-US" sz="1200" dirty="0"/>
              <a:t> de </a:t>
            </a:r>
            <a:r>
              <a:rPr lang="en-US" sz="1200" dirty="0" err="1"/>
              <a:t>superposición</a:t>
            </a:r>
            <a:r>
              <a:rPr lang="en-US" sz="1200" dirty="0"/>
              <a:t>.”</a:t>
            </a:r>
          </a:p>
          <a:p>
            <a:pPr marL="0" indent="0" algn="just">
              <a:buNone/>
            </a:pPr>
            <a:r>
              <a:rPr lang="en-US" sz="1200" dirty="0"/>
              <a:t>Global Solutions Network: https://www.g20-insights.org/policy_briefs/toward-global-paradigm-change/</a:t>
            </a:r>
          </a:p>
          <a:p>
            <a:pPr marL="0" indent="0" algn="just">
              <a:buNone/>
            </a:pPr>
            <a:endParaRPr lang="en-US" sz="1400" dirty="0">
              <a:ea typeface="+mn-lt"/>
              <a:cs typeface="+mn-lt"/>
            </a:endParaRPr>
          </a:p>
        </p:txBody>
      </p:sp>
      <p:sp>
        <p:nvSpPr>
          <p:cNvPr id="2" name="Textfeld 1">
            <a:extLst>
              <a:ext uri="{FF2B5EF4-FFF2-40B4-BE49-F238E27FC236}">
                <a16:creationId xmlns:a16="http://schemas.microsoft.com/office/drawing/2014/main" id="{00E9A3AE-07D1-4D8A-A5B0-44813885939C}"/>
              </a:ext>
            </a:extLst>
          </p:cNvPr>
          <p:cNvSpPr txBox="1"/>
          <p:nvPr/>
        </p:nvSpPr>
        <p:spPr>
          <a:xfrm>
            <a:off x="179157" y="440157"/>
            <a:ext cx="3064143" cy="2246769"/>
          </a:xfrm>
          <a:prstGeom prst="rect">
            <a:avLst/>
          </a:prstGeom>
          <a:noFill/>
        </p:spPr>
        <p:txBody>
          <a:bodyPr wrap="square" rtlCol="0" anchor="t">
            <a:spAutoFit/>
          </a:bodyPr>
          <a:lstStyle/>
          <a:p>
            <a:pPr algn="just"/>
            <a:r>
              <a:rPr lang="en-US" sz="1000" dirty="0">
                <a:solidFill>
                  <a:schemeClr val="bg2">
                    <a:lumMod val="50000"/>
                  </a:schemeClr>
                </a:solidFill>
              </a:rPr>
              <a:t>Como SDG 16 (</a:t>
            </a:r>
            <a:r>
              <a:rPr lang="en-US" sz="1000" dirty="0" err="1">
                <a:solidFill>
                  <a:schemeClr val="bg2">
                    <a:lumMod val="50000"/>
                  </a:schemeClr>
                </a:solidFill>
              </a:rPr>
              <a:t>Construyendo</a:t>
            </a:r>
            <a:r>
              <a:rPr lang="en-US" sz="1000" dirty="0">
                <a:solidFill>
                  <a:schemeClr val="bg2">
                    <a:lumMod val="50000"/>
                  </a:schemeClr>
                </a:solidFill>
              </a:rPr>
              <a:t> </a:t>
            </a:r>
            <a:r>
              <a:rPr lang="en-US" sz="1000" dirty="0" err="1">
                <a:solidFill>
                  <a:schemeClr val="bg2">
                    <a:lumMod val="50000"/>
                  </a:schemeClr>
                </a:solidFill>
              </a:rPr>
              <a:t>Instituciones</a:t>
            </a:r>
            <a:r>
              <a:rPr lang="en-US" sz="1000" dirty="0">
                <a:solidFill>
                  <a:schemeClr val="bg2">
                    <a:lumMod val="50000"/>
                  </a:schemeClr>
                </a:solidFill>
              </a:rPr>
              <a:t> de </a:t>
            </a:r>
            <a:r>
              <a:rPr lang="en-US" sz="1000" dirty="0" err="1">
                <a:solidFill>
                  <a:schemeClr val="bg2">
                    <a:lumMod val="50000"/>
                  </a:schemeClr>
                </a:solidFill>
              </a:rPr>
              <a:t>confianza</a:t>
            </a:r>
            <a:r>
              <a:rPr lang="en-US" sz="1000" dirty="0">
                <a:solidFill>
                  <a:schemeClr val="bg2">
                    <a:lumMod val="50000"/>
                  </a:schemeClr>
                </a:solidFill>
              </a:rPr>
              <a:t>) </a:t>
            </a:r>
            <a:r>
              <a:rPr lang="en-US" sz="1000" dirty="0" err="1">
                <a:solidFill>
                  <a:schemeClr val="bg2">
                    <a:lumMod val="50000"/>
                  </a:schemeClr>
                </a:solidFill>
              </a:rPr>
              <a:t>está</a:t>
            </a:r>
            <a:r>
              <a:rPr lang="en-US" sz="1000" dirty="0">
                <a:solidFill>
                  <a:schemeClr val="bg2">
                    <a:lumMod val="50000"/>
                  </a:schemeClr>
                </a:solidFill>
              </a:rPr>
              <a:t> </a:t>
            </a:r>
            <a:r>
              <a:rPr lang="en-US" sz="1000" dirty="0" err="1">
                <a:solidFill>
                  <a:schemeClr val="bg2">
                    <a:lumMod val="50000"/>
                  </a:schemeClr>
                </a:solidFill>
              </a:rPr>
              <a:t>hacia</a:t>
            </a:r>
            <a:r>
              <a:rPr lang="en-US" sz="1000" dirty="0">
                <a:solidFill>
                  <a:schemeClr val="bg2">
                    <a:lumMod val="50000"/>
                  </a:schemeClr>
                </a:solidFill>
              </a:rPr>
              <a:t> el final de la </a:t>
            </a:r>
            <a:r>
              <a:rPr lang="en-US" sz="1000" dirty="0" err="1">
                <a:solidFill>
                  <a:schemeClr val="bg2">
                    <a:lumMod val="50000"/>
                  </a:schemeClr>
                </a:solidFill>
              </a:rPr>
              <a:t>lista</a:t>
            </a:r>
            <a:r>
              <a:rPr lang="en-US" sz="1000" dirty="0">
                <a:solidFill>
                  <a:schemeClr val="bg2">
                    <a:lumMod val="50000"/>
                  </a:schemeClr>
                </a:solidFill>
              </a:rPr>
              <a:t> de </a:t>
            </a:r>
            <a:r>
              <a:rPr lang="en-US" sz="1000" dirty="0" err="1">
                <a:solidFill>
                  <a:schemeClr val="bg2">
                    <a:lumMod val="50000"/>
                  </a:schemeClr>
                </a:solidFill>
              </a:rPr>
              <a:t>los</a:t>
            </a:r>
            <a:r>
              <a:rPr lang="en-US" sz="1000" dirty="0">
                <a:solidFill>
                  <a:schemeClr val="bg2">
                    <a:lumMod val="50000"/>
                  </a:schemeClr>
                </a:solidFill>
              </a:rPr>
              <a:t> 17 </a:t>
            </a:r>
            <a:r>
              <a:rPr lang="en-US" sz="1000" dirty="0" err="1">
                <a:solidFill>
                  <a:schemeClr val="bg2">
                    <a:lumMod val="50000"/>
                  </a:schemeClr>
                </a:solidFill>
              </a:rPr>
              <a:t>Objetivos</a:t>
            </a:r>
            <a:r>
              <a:rPr lang="en-US" sz="1000" dirty="0">
                <a:solidFill>
                  <a:schemeClr val="bg2">
                    <a:lumMod val="50000"/>
                  </a:schemeClr>
                </a:solidFill>
              </a:rPr>
              <a:t> </a:t>
            </a:r>
            <a:r>
              <a:rPr lang="en-US" sz="1000" dirty="0" err="1">
                <a:solidFill>
                  <a:schemeClr val="bg2">
                    <a:lumMod val="50000"/>
                  </a:schemeClr>
                </a:solidFill>
              </a:rPr>
              <a:t>Globales</a:t>
            </a:r>
            <a:r>
              <a:rPr lang="en-US" sz="1000" dirty="0">
                <a:solidFill>
                  <a:schemeClr val="bg2">
                    <a:lumMod val="50000"/>
                  </a:schemeClr>
                </a:solidFill>
              </a:rPr>
              <a:t> </a:t>
            </a:r>
            <a:r>
              <a:rPr lang="en-US" sz="1000" dirty="0" err="1">
                <a:solidFill>
                  <a:schemeClr val="bg2">
                    <a:lumMod val="50000"/>
                  </a:schemeClr>
                </a:solidFill>
              </a:rPr>
              <a:t>acceptados</a:t>
            </a:r>
            <a:r>
              <a:rPr lang="en-US" sz="1000" dirty="0">
                <a:solidFill>
                  <a:schemeClr val="bg2">
                    <a:lumMod val="50000"/>
                  </a:schemeClr>
                </a:solidFill>
              </a:rPr>
              <a:t> </a:t>
            </a:r>
            <a:r>
              <a:rPr lang="en-US" sz="1000" dirty="0" err="1">
                <a:solidFill>
                  <a:schemeClr val="bg2">
                    <a:lumMod val="50000"/>
                  </a:schemeClr>
                </a:solidFill>
              </a:rPr>
              <a:t>por</a:t>
            </a:r>
            <a:r>
              <a:rPr lang="en-US" sz="1000" dirty="0">
                <a:solidFill>
                  <a:schemeClr val="bg2">
                    <a:lumMod val="50000"/>
                  </a:schemeClr>
                </a:solidFill>
              </a:rPr>
              <a:t> 193 </a:t>
            </a:r>
            <a:r>
              <a:rPr lang="en-US" sz="1000" dirty="0" err="1">
                <a:solidFill>
                  <a:schemeClr val="bg2">
                    <a:lumMod val="50000"/>
                  </a:schemeClr>
                </a:solidFill>
              </a:rPr>
              <a:t>cabezas</a:t>
            </a:r>
            <a:r>
              <a:rPr lang="en-US" sz="1000" dirty="0">
                <a:solidFill>
                  <a:schemeClr val="bg2">
                    <a:lumMod val="50000"/>
                  </a:schemeClr>
                </a:solidFill>
              </a:rPr>
              <a:t> de </a:t>
            </a:r>
            <a:r>
              <a:rPr lang="en-US" sz="1000" dirty="0" err="1">
                <a:solidFill>
                  <a:schemeClr val="bg2">
                    <a:lumMod val="50000"/>
                  </a:schemeClr>
                </a:solidFill>
              </a:rPr>
              <a:t>estado</a:t>
            </a:r>
            <a:r>
              <a:rPr lang="en-US" sz="1000" dirty="0">
                <a:solidFill>
                  <a:schemeClr val="bg2">
                    <a:lumMod val="50000"/>
                  </a:schemeClr>
                </a:solidFill>
              </a:rPr>
              <a:t>, </a:t>
            </a:r>
            <a:r>
              <a:rPr lang="en-US" sz="1000" dirty="0" err="1">
                <a:solidFill>
                  <a:schemeClr val="bg2">
                    <a:lumMod val="50000"/>
                  </a:schemeClr>
                </a:solidFill>
              </a:rPr>
              <a:t>esto</a:t>
            </a:r>
            <a:r>
              <a:rPr lang="en-US" sz="1000" dirty="0">
                <a:solidFill>
                  <a:schemeClr val="bg2">
                    <a:lumMod val="50000"/>
                  </a:schemeClr>
                </a:solidFill>
              </a:rPr>
              <a:t> </a:t>
            </a:r>
            <a:r>
              <a:rPr lang="en-US" sz="1000" dirty="0" err="1">
                <a:solidFill>
                  <a:schemeClr val="bg2">
                    <a:lumMod val="50000"/>
                  </a:schemeClr>
                </a:solidFill>
              </a:rPr>
              <a:t>parece</a:t>
            </a:r>
            <a:r>
              <a:rPr lang="en-US" sz="1000" dirty="0">
                <a:solidFill>
                  <a:schemeClr val="bg2">
                    <a:lumMod val="50000"/>
                  </a:schemeClr>
                </a:solidFill>
              </a:rPr>
              <a:t> </a:t>
            </a:r>
            <a:r>
              <a:rPr lang="en-US" sz="1000" dirty="0" err="1">
                <a:solidFill>
                  <a:schemeClr val="bg2">
                    <a:lumMod val="50000"/>
                  </a:schemeClr>
                </a:solidFill>
              </a:rPr>
              <a:t>confirmar</a:t>
            </a:r>
            <a:r>
              <a:rPr lang="en-US" sz="1000" dirty="0">
                <a:solidFill>
                  <a:schemeClr val="bg2">
                    <a:lumMod val="50000"/>
                  </a:schemeClr>
                </a:solidFill>
              </a:rPr>
              <a:t>  que </a:t>
            </a:r>
            <a:r>
              <a:rPr lang="en-US" sz="1000" dirty="0" err="1">
                <a:solidFill>
                  <a:schemeClr val="bg2">
                    <a:lumMod val="50000"/>
                  </a:schemeClr>
                </a:solidFill>
              </a:rPr>
              <a:t>ninguno</a:t>
            </a:r>
            <a:r>
              <a:rPr lang="en-US" sz="1000" dirty="0">
                <a:solidFill>
                  <a:schemeClr val="bg2">
                    <a:lumMod val="50000"/>
                  </a:schemeClr>
                </a:solidFill>
              </a:rPr>
              <a:t> de </a:t>
            </a:r>
            <a:r>
              <a:rPr lang="en-US" sz="1000" dirty="0" err="1">
                <a:solidFill>
                  <a:schemeClr val="bg2">
                    <a:lumMod val="50000"/>
                  </a:schemeClr>
                </a:solidFill>
              </a:rPr>
              <a:t>los</a:t>
            </a:r>
            <a:r>
              <a:rPr lang="en-US" sz="1000" dirty="0">
                <a:solidFill>
                  <a:schemeClr val="bg2">
                    <a:lumMod val="50000"/>
                  </a:schemeClr>
                </a:solidFill>
              </a:rPr>
              <a:t> </a:t>
            </a:r>
            <a:r>
              <a:rPr lang="en-US" sz="1000" dirty="0" err="1">
                <a:solidFill>
                  <a:schemeClr val="bg2">
                    <a:lumMod val="50000"/>
                  </a:schemeClr>
                </a:solidFill>
              </a:rPr>
              <a:t>otros</a:t>
            </a:r>
            <a:r>
              <a:rPr lang="en-US" sz="1000" dirty="0">
                <a:solidFill>
                  <a:schemeClr val="bg2">
                    <a:lumMod val="50000"/>
                  </a:schemeClr>
                </a:solidFill>
              </a:rPr>
              <a:t> </a:t>
            </a:r>
            <a:r>
              <a:rPr lang="en-US" sz="1000" dirty="0" err="1">
                <a:solidFill>
                  <a:schemeClr val="bg2">
                    <a:lumMod val="50000"/>
                  </a:schemeClr>
                </a:solidFill>
              </a:rPr>
              <a:t>objetivos</a:t>
            </a:r>
            <a:r>
              <a:rPr lang="en-US" sz="1000" dirty="0">
                <a:solidFill>
                  <a:schemeClr val="bg2">
                    <a:lumMod val="50000"/>
                  </a:schemeClr>
                </a:solidFill>
              </a:rPr>
              <a:t> – </a:t>
            </a:r>
            <a:r>
              <a:rPr lang="en-US" sz="1000" dirty="0" err="1">
                <a:solidFill>
                  <a:schemeClr val="bg2">
                    <a:lumMod val="50000"/>
                  </a:schemeClr>
                </a:solidFill>
              </a:rPr>
              <a:t>como</a:t>
            </a:r>
            <a:r>
              <a:rPr lang="en-US" sz="1000" dirty="0">
                <a:solidFill>
                  <a:schemeClr val="bg2">
                    <a:lumMod val="50000"/>
                  </a:schemeClr>
                </a:solidFill>
              </a:rPr>
              <a:t> el SDG 1 Sin </a:t>
            </a:r>
            <a:r>
              <a:rPr lang="en-US" sz="1000" dirty="0" err="1">
                <a:solidFill>
                  <a:schemeClr val="bg2">
                    <a:lumMod val="50000"/>
                  </a:schemeClr>
                </a:solidFill>
              </a:rPr>
              <a:t>Pobreza</a:t>
            </a:r>
            <a:r>
              <a:rPr lang="en-US" sz="1000" dirty="0">
                <a:solidFill>
                  <a:schemeClr val="bg2">
                    <a:lumMod val="50000"/>
                  </a:schemeClr>
                </a:solidFill>
              </a:rPr>
              <a:t> o el SDG 2 Zero </a:t>
            </a:r>
            <a:r>
              <a:rPr lang="en-US" sz="1000" dirty="0" err="1">
                <a:solidFill>
                  <a:schemeClr val="bg2">
                    <a:lumMod val="50000"/>
                  </a:schemeClr>
                </a:solidFill>
              </a:rPr>
              <a:t>Hambruna</a:t>
            </a:r>
            <a:r>
              <a:rPr lang="en-US" sz="1000" dirty="0">
                <a:solidFill>
                  <a:schemeClr val="bg2">
                    <a:lumMod val="50000"/>
                  </a:schemeClr>
                </a:solidFill>
              </a:rPr>
              <a:t> o SDG 3 Buena </a:t>
            </a:r>
            <a:r>
              <a:rPr lang="en-US" sz="1000" dirty="0" err="1">
                <a:solidFill>
                  <a:schemeClr val="bg2">
                    <a:lumMod val="50000"/>
                  </a:schemeClr>
                </a:solidFill>
              </a:rPr>
              <a:t>Salud</a:t>
            </a:r>
            <a:r>
              <a:rPr lang="en-US" sz="1000" dirty="0">
                <a:solidFill>
                  <a:schemeClr val="bg2">
                    <a:lumMod val="50000"/>
                  </a:schemeClr>
                </a:solidFill>
              </a:rPr>
              <a:t> y </a:t>
            </a:r>
            <a:r>
              <a:rPr lang="en-US" sz="1000" dirty="0" err="1">
                <a:solidFill>
                  <a:schemeClr val="bg2">
                    <a:lumMod val="50000"/>
                  </a:schemeClr>
                </a:solidFill>
              </a:rPr>
              <a:t>Bienestar</a:t>
            </a:r>
            <a:r>
              <a:rPr lang="en-US" sz="1000" dirty="0">
                <a:solidFill>
                  <a:schemeClr val="bg2">
                    <a:lumMod val="50000"/>
                  </a:schemeClr>
                </a:solidFill>
              </a:rPr>
              <a:t> – se van a </a:t>
            </a:r>
            <a:r>
              <a:rPr lang="en-US" sz="1000" dirty="0" err="1">
                <a:solidFill>
                  <a:schemeClr val="bg2">
                    <a:lumMod val="50000"/>
                  </a:schemeClr>
                </a:solidFill>
              </a:rPr>
              <a:t>conseguir</a:t>
            </a:r>
            <a:r>
              <a:rPr lang="en-US" sz="1000" dirty="0">
                <a:solidFill>
                  <a:schemeClr val="bg2">
                    <a:lumMod val="50000"/>
                  </a:schemeClr>
                </a:solidFill>
              </a:rPr>
              <a:t> sin </a:t>
            </a:r>
            <a:r>
              <a:rPr lang="en-US" sz="1000" dirty="0" err="1">
                <a:solidFill>
                  <a:schemeClr val="bg2">
                    <a:lumMod val="50000"/>
                  </a:schemeClr>
                </a:solidFill>
              </a:rPr>
              <a:t>crear</a:t>
            </a:r>
            <a:r>
              <a:rPr lang="en-US" sz="1000" dirty="0">
                <a:solidFill>
                  <a:schemeClr val="bg2">
                    <a:lumMod val="50000"/>
                  </a:schemeClr>
                </a:solidFill>
              </a:rPr>
              <a:t> </a:t>
            </a:r>
            <a:r>
              <a:rPr lang="en-US" sz="1000" dirty="0" err="1">
                <a:solidFill>
                  <a:schemeClr val="bg2">
                    <a:lumMod val="50000"/>
                  </a:schemeClr>
                </a:solidFill>
              </a:rPr>
              <a:t>instituciones</a:t>
            </a:r>
            <a:r>
              <a:rPr lang="en-US" sz="1000" dirty="0">
                <a:solidFill>
                  <a:schemeClr val="bg2">
                    <a:lumMod val="50000"/>
                  </a:schemeClr>
                </a:solidFill>
              </a:rPr>
              <a:t> de </a:t>
            </a:r>
            <a:r>
              <a:rPr lang="en-US" sz="1000" dirty="0" err="1">
                <a:solidFill>
                  <a:schemeClr val="bg2">
                    <a:lumMod val="50000"/>
                  </a:schemeClr>
                </a:solidFill>
              </a:rPr>
              <a:t>confianza</a:t>
            </a:r>
            <a:r>
              <a:rPr lang="en-US" sz="1000" dirty="0">
                <a:solidFill>
                  <a:schemeClr val="bg2">
                    <a:lumMod val="50000"/>
                  </a:schemeClr>
                </a:solidFill>
              </a:rPr>
              <a:t>. Como </a:t>
            </a:r>
            <a:r>
              <a:rPr lang="en-US" sz="1000" dirty="0" err="1">
                <a:solidFill>
                  <a:schemeClr val="bg2">
                    <a:lumMod val="50000"/>
                  </a:schemeClr>
                </a:solidFill>
              </a:rPr>
              <a:t>los</a:t>
            </a:r>
            <a:r>
              <a:rPr lang="en-US" sz="1000" dirty="0">
                <a:solidFill>
                  <a:schemeClr val="bg2">
                    <a:lumMod val="50000"/>
                  </a:schemeClr>
                </a:solidFill>
              </a:rPr>
              <a:t> </a:t>
            </a:r>
            <a:r>
              <a:rPr lang="en-US" sz="1000" dirty="0" err="1">
                <a:solidFill>
                  <a:schemeClr val="bg2">
                    <a:lumMod val="50000"/>
                  </a:schemeClr>
                </a:solidFill>
              </a:rPr>
              <a:t>objetivos</a:t>
            </a:r>
            <a:r>
              <a:rPr lang="en-US" sz="1000" dirty="0">
                <a:solidFill>
                  <a:schemeClr val="bg2">
                    <a:lumMod val="50000"/>
                  </a:schemeClr>
                </a:solidFill>
              </a:rPr>
              <a:t> de COVID-19 </a:t>
            </a:r>
            <a:r>
              <a:rPr lang="en-US" sz="1000" dirty="0" err="1">
                <a:solidFill>
                  <a:schemeClr val="bg2">
                    <a:lumMod val="50000"/>
                  </a:schemeClr>
                </a:solidFill>
              </a:rPr>
              <a:t>muestran</a:t>
            </a:r>
            <a:r>
              <a:rPr lang="en-US" sz="1000" dirty="0">
                <a:solidFill>
                  <a:schemeClr val="bg2">
                    <a:lumMod val="50000"/>
                  </a:schemeClr>
                </a:solidFill>
              </a:rPr>
              <a:t> las </a:t>
            </a:r>
            <a:r>
              <a:rPr lang="en-US" sz="1000" dirty="0" err="1">
                <a:solidFill>
                  <a:schemeClr val="bg2">
                    <a:lumMod val="50000"/>
                  </a:schemeClr>
                </a:solidFill>
              </a:rPr>
              <a:t>carencias</a:t>
            </a:r>
            <a:r>
              <a:rPr lang="en-US" sz="1000" dirty="0">
                <a:solidFill>
                  <a:schemeClr val="bg2">
                    <a:lumMod val="50000"/>
                  </a:schemeClr>
                </a:solidFill>
              </a:rPr>
              <a:t> del </a:t>
            </a:r>
            <a:r>
              <a:rPr lang="en-US" sz="1000" dirty="0" err="1">
                <a:solidFill>
                  <a:schemeClr val="bg2">
                    <a:lumMod val="50000"/>
                  </a:schemeClr>
                </a:solidFill>
              </a:rPr>
              <a:t>pasado</a:t>
            </a:r>
            <a:r>
              <a:rPr lang="en-US" sz="1000" dirty="0">
                <a:solidFill>
                  <a:schemeClr val="bg2">
                    <a:lumMod val="50000"/>
                  </a:schemeClr>
                </a:solidFill>
              </a:rPr>
              <a:t> en </a:t>
            </a:r>
            <a:r>
              <a:rPr lang="en-US" sz="1000" dirty="0" err="1">
                <a:solidFill>
                  <a:schemeClr val="bg2">
                    <a:lumMod val="50000"/>
                  </a:schemeClr>
                </a:solidFill>
              </a:rPr>
              <a:t>los</a:t>
            </a:r>
            <a:r>
              <a:rPr lang="en-US" sz="1000" dirty="0">
                <a:solidFill>
                  <a:schemeClr val="bg2">
                    <a:lumMod val="50000"/>
                  </a:schemeClr>
                </a:solidFill>
              </a:rPr>
              <a:t> </a:t>
            </a:r>
            <a:r>
              <a:rPr lang="en-US" sz="1000" dirty="0" err="1">
                <a:solidFill>
                  <a:schemeClr val="bg2">
                    <a:lumMod val="50000"/>
                  </a:schemeClr>
                </a:solidFill>
              </a:rPr>
              <a:t>sistemas</a:t>
            </a:r>
            <a:r>
              <a:rPr lang="en-US" sz="1000" dirty="0">
                <a:solidFill>
                  <a:schemeClr val="bg2">
                    <a:lumMod val="50000"/>
                  </a:schemeClr>
                </a:solidFill>
              </a:rPr>
              <a:t> </a:t>
            </a:r>
            <a:r>
              <a:rPr lang="en-US" sz="1000" dirty="0" err="1">
                <a:solidFill>
                  <a:schemeClr val="bg2">
                    <a:lumMod val="50000"/>
                  </a:schemeClr>
                </a:solidFill>
              </a:rPr>
              <a:t>nacionales</a:t>
            </a:r>
            <a:r>
              <a:rPr lang="en-US" sz="1000" dirty="0">
                <a:solidFill>
                  <a:schemeClr val="bg2">
                    <a:lumMod val="50000"/>
                  </a:schemeClr>
                </a:solidFill>
              </a:rPr>
              <a:t> e </a:t>
            </a:r>
            <a:r>
              <a:rPr lang="en-US" sz="1000" dirty="0" err="1">
                <a:solidFill>
                  <a:schemeClr val="bg2">
                    <a:lumMod val="50000"/>
                  </a:schemeClr>
                </a:solidFill>
              </a:rPr>
              <a:t>internacionales</a:t>
            </a:r>
            <a:r>
              <a:rPr lang="en-US" sz="1000" dirty="0">
                <a:solidFill>
                  <a:schemeClr val="bg2">
                    <a:lumMod val="50000"/>
                  </a:schemeClr>
                </a:solidFill>
              </a:rPr>
              <a:t> de </a:t>
            </a:r>
            <a:r>
              <a:rPr lang="en-US" sz="1000" dirty="0" err="1">
                <a:solidFill>
                  <a:schemeClr val="bg2">
                    <a:lumMod val="50000"/>
                  </a:schemeClr>
                </a:solidFill>
              </a:rPr>
              <a:t>salud</a:t>
            </a:r>
            <a:r>
              <a:rPr lang="en-US" sz="1000" dirty="0">
                <a:solidFill>
                  <a:schemeClr val="bg2">
                    <a:lumMod val="50000"/>
                  </a:schemeClr>
                </a:solidFill>
              </a:rPr>
              <a:t>, la </a:t>
            </a:r>
            <a:r>
              <a:rPr lang="en-US" sz="1000" dirty="0" err="1">
                <a:solidFill>
                  <a:schemeClr val="bg2">
                    <a:lumMod val="50000"/>
                  </a:schemeClr>
                </a:solidFill>
              </a:rPr>
              <a:t>importancia</a:t>
            </a:r>
            <a:r>
              <a:rPr lang="en-US" sz="1000" dirty="0">
                <a:solidFill>
                  <a:schemeClr val="bg2">
                    <a:lumMod val="50000"/>
                  </a:schemeClr>
                </a:solidFill>
              </a:rPr>
              <a:t> de </a:t>
            </a:r>
            <a:r>
              <a:rPr lang="en-US" sz="1000" dirty="0" err="1">
                <a:solidFill>
                  <a:schemeClr val="bg2">
                    <a:lumMod val="50000"/>
                  </a:schemeClr>
                </a:solidFill>
              </a:rPr>
              <a:t>otros</a:t>
            </a:r>
            <a:r>
              <a:rPr lang="en-US" sz="1000" dirty="0">
                <a:solidFill>
                  <a:schemeClr val="bg2">
                    <a:lumMod val="50000"/>
                  </a:schemeClr>
                </a:solidFill>
              </a:rPr>
              <a:t> </a:t>
            </a:r>
            <a:r>
              <a:rPr lang="en-US" sz="1000" dirty="0" err="1">
                <a:solidFill>
                  <a:schemeClr val="bg2">
                    <a:lumMod val="50000"/>
                  </a:schemeClr>
                </a:solidFill>
              </a:rPr>
              <a:t>objetivos</a:t>
            </a:r>
            <a:r>
              <a:rPr lang="en-US" sz="1000" dirty="0">
                <a:solidFill>
                  <a:schemeClr val="bg2">
                    <a:lumMod val="50000"/>
                  </a:schemeClr>
                </a:solidFill>
              </a:rPr>
              <a:t> (</a:t>
            </a:r>
            <a:r>
              <a:rPr lang="en-US" sz="1000" dirty="0" err="1">
                <a:solidFill>
                  <a:schemeClr val="bg2">
                    <a:lumMod val="50000"/>
                  </a:schemeClr>
                </a:solidFill>
              </a:rPr>
              <a:t>como</a:t>
            </a:r>
            <a:r>
              <a:rPr lang="en-US" sz="1000" dirty="0">
                <a:solidFill>
                  <a:schemeClr val="bg2">
                    <a:lumMod val="50000"/>
                  </a:schemeClr>
                </a:solidFill>
              </a:rPr>
              <a:t> el SDG 10 </a:t>
            </a:r>
            <a:r>
              <a:rPr lang="en-US" sz="1000" dirty="0" err="1">
                <a:solidFill>
                  <a:schemeClr val="bg2">
                    <a:lumMod val="50000"/>
                  </a:schemeClr>
                </a:solidFill>
              </a:rPr>
              <a:t>Nadie</a:t>
            </a:r>
            <a:r>
              <a:rPr lang="en-US" sz="1000" dirty="0">
                <a:solidFill>
                  <a:schemeClr val="bg2">
                    <a:lumMod val="50000"/>
                  </a:schemeClr>
                </a:solidFill>
              </a:rPr>
              <a:t> se </a:t>
            </a:r>
            <a:r>
              <a:rPr lang="en-US" sz="1000" dirty="0" err="1">
                <a:solidFill>
                  <a:schemeClr val="bg2">
                    <a:lumMod val="50000"/>
                  </a:schemeClr>
                </a:solidFill>
              </a:rPr>
              <a:t>queda</a:t>
            </a:r>
            <a:r>
              <a:rPr lang="en-US" sz="1000" dirty="0">
                <a:solidFill>
                  <a:schemeClr val="bg2">
                    <a:lumMod val="50000"/>
                  </a:schemeClr>
                </a:solidFill>
              </a:rPr>
              <a:t> </a:t>
            </a:r>
            <a:r>
              <a:rPr lang="en-US" sz="1000" dirty="0" err="1">
                <a:solidFill>
                  <a:schemeClr val="bg2">
                    <a:lumMod val="50000"/>
                  </a:schemeClr>
                </a:solidFill>
              </a:rPr>
              <a:t>atrás</a:t>
            </a:r>
            <a:r>
              <a:rPr lang="en-US" sz="1000" dirty="0">
                <a:solidFill>
                  <a:schemeClr val="bg2">
                    <a:lumMod val="50000"/>
                  </a:schemeClr>
                </a:solidFill>
              </a:rPr>
              <a:t>) </a:t>
            </a:r>
            <a:r>
              <a:rPr lang="en-US" sz="1000" dirty="0" err="1">
                <a:solidFill>
                  <a:schemeClr val="bg2">
                    <a:lumMod val="50000"/>
                  </a:schemeClr>
                </a:solidFill>
              </a:rPr>
              <a:t>es</a:t>
            </a:r>
            <a:r>
              <a:rPr lang="en-US" sz="1000" dirty="0">
                <a:solidFill>
                  <a:schemeClr val="bg2">
                    <a:lumMod val="50000"/>
                  </a:schemeClr>
                </a:solidFill>
              </a:rPr>
              <a:t> </a:t>
            </a:r>
            <a:r>
              <a:rPr lang="en-US" sz="1000" dirty="0" err="1">
                <a:solidFill>
                  <a:schemeClr val="bg2">
                    <a:lumMod val="50000"/>
                  </a:schemeClr>
                </a:solidFill>
              </a:rPr>
              <a:t>obvia</a:t>
            </a:r>
            <a:r>
              <a:rPr lang="en-US" sz="1000" dirty="0">
                <a:solidFill>
                  <a:schemeClr val="bg2">
                    <a:lumMod val="50000"/>
                  </a:schemeClr>
                </a:solidFill>
              </a:rPr>
              <a:t> – no </a:t>
            </a:r>
            <a:r>
              <a:rPr lang="en-US" sz="1000" dirty="0" err="1">
                <a:solidFill>
                  <a:schemeClr val="bg2">
                    <a:lumMod val="50000"/>
                  </a:schemeClr>
                </a:solidFill>
              </a:rPr>
              <a:t>sólo</a:t>
            </a:r>
            <a:r>
              <a:rPr lang="en-US" sz="1000" dirty="0">
                <a:solidFill>
                  <a:schemeClr val="bg2">
                    <a:lumMod val="50000"/>
                  </a:schemeClr>
                </a:solidFill>
              </a:rPr>
              <a:t> en </a:t>
            </a:r>
            <a:r>
              <a:rPr lang="en-US" sz="1000" dirty="0" err="1">
                <a:solidFill>
                  <a:schemeClr val="bg2">
                    <a:lumMod val="50000"/>
                  </a:schemeClr>
                </a:solidFill>
              </a:rPr>
              <a:t>los</a:t>
            </a:r>
            <a:r>
              <a:rPr lang="en-US" sz="1000" dirty="0">
                <a:solidFill>
                  <a:schemeClr val="bg2">
                    <a:lumMod val="50000"/>
                  </a:schemeClr>
                </a:solidFill>
              </a:rPr>
              <a:t> EUA. El </a:t>
            </a:r>
            <a:r>
              <a:rPr lang="en-US" sz="1000" dirty="0" err="1">
                <a:solidFill>
                  <a:schemeClr val="bg2">
                    <a:lumMod val="50000"/>
                  </a:schemeClr>
                </a:solidFill>
              </a:rPr>
              <a:t>gráfico</a:t>
            </a:r>
            <a:r>
              <a:rPr lang="en-US" sz="1000" dirty="0">
                <a:solidFill>
                  <a:schemeClr val="bg2">
                    <a:lumMod val="50000"/>
                  </a:schemeClr>
                </a:solidFill>
              </a:rPr>
              <a:t> de la </a:t>
            </a:r>
            <a:r>
              <a:rPr lang="en-US" sz="1000" dirty="0" err="1">
                <a:solidFill>
                  <a:schemeClr val="bg2">
                    <a:lumMod val="50000"/>
                  </a:schemeClr>
                </a:solidFill>
              </a:rPr>
              <a:t>derecha</a:t>
            </a:r>
            <a:r>
              <a:rPr lang="en-US" sz="1000" dirty="0">
                <a:solidFill>
                  <a:schemeClr val="bg2">
                    <a:lumMod val="50000"/>
                  </a:schemeClr>
                </a:solidFill>
              </a:rPr>
              <a:t> </a:t>
            </a:r>
            <a:r>
              <a:rPr lang="en-US" sz="1000" dirty="0" err="1">
                <a:solidFill>
                  <a:schemeClr val="bg2">
                    <a:lumMod val="50000"/>
                  </a:schemeClr>
                </a:solidFill>
              </a:rPr>
              <a:t>muestra</a:t>
            </a:r>
            <a:r>
              <a:rPr lang="en-US" sz="1000" dirty="0">
                <a:solidFill>
                  <a:schemeClr val="bg2">
                    <a:lumMod val="50000"/>
                  </a:schemeClr>
                </a:solidFill>
              </a:rPr>
              <a:t> que Donald Trump </a:t>
            </a:r>
            <a:r>
              <a:rPr lang="en-US" sz="1000" dirty="0" err="1">
                <a:solidFill>
                  <a:schemeClr val="bg2">
                    <a:lumMod val="50000"/>
                  </a:schemeClr>
                </a:solidFill>
              </a:rPr>
              <a:t>ya</a:t>
            </a:r>
            <a:r>
              <a:rPr lang="en-US" sz="1000" dirty="0">
                <a:solidFill>
                  <a:schemeClr val="bg2">
                    <a:lumMod val="50000"/>
                  </a:schemeClr>
                </a:solidFill>
              </a:rPr>
              <a:t> no </a:t>
            </a:r>
            <a:r>
              <a:rPr lang="en-US" sz="1000" dirty="0" err="1">
                <a:solidFill>
                  <a:schemeClr val="bg2">
                    <a:lumMod val="50000"/>
                  </a:schemeClr>
                </a:solidFill>
              </a:rPr>
              <a:t>consigue</a:t>
            </a:r>
            <a:r>
              <a:rPr lang="en-US" sz="1000" dirty="0">
                <a:solidFill>
                  <a:schemeClr val="bg2">
                    <a:lumMod val="50000"/>
                  </a:schemeClr>
                </a:solidFill>
              </a:rPr>
              <a:t> </a:t>
            </a:r>
            <a:r>
              <a:rPr lang="en-US" sz="1000" dirty="0" err="1">
                <a:solidFill>
                  <a:schemeClr val="bg2">
                    <a:lumMod val="50000"/>
                  </a:schemeClr>
                </a:solidFill>
              </a:rPr>
              <a:t>ni</a:t>
            </a:r>
            <a:r>
              <a:rPr lang="en-US" sz="1000" dirty="0">
                <a:solidFill>
                  <a:schemeClr val="bg2">
                    <a:lumMod val="50000"/>
                  </a:schemeClr>
                </a:solidFill>
              </a:rPr>
              <a:t> </a:t>
            </a:r>
            <a:r>
              <a:rPr lang="en-US" sz="1000" dirty="0" err="1">
                <a:solidFill>
                  <a:schemeClr val="bg2">
                    <a:lumMod val="50000"/>
                  </a:schemeClr>
                </a:solidFill>
              </a:rPr>
              <a:t>convencer</a:t>
            </a:r>
            <a:r>
              <a:rPr lang="en-US" sz="1000" dirty="0">
                <a:solidFill>
                  <a:schemeClr val="bg2">
                    <a:lumMod val="50000"/>
                  </a:schemeClr>
                </a:solidFill>
              </a:rPr>
              <a:t> a Fox News.</a:t>
            </a:r>
          </a:p>
        </p:txBody>
      </p:sp>
      <p:sp>
        <p:nvSpPr>
          <p:cNvPr id="11" name="Content Placeholder 3">
            <a:extLst>
              <a:ext uri="{FF2B5EF4-FFF2-40B4-BE49-F238E27FC236}">
                <a16:creationId xmlns:a16="http://schemas.microsoft.com/office/drawing/2014/main" id="{0915B496-406C-441D-9A0A-C2D071438C59}"/>
              </a:ext>
            </a:extLst>
          </p:cNvPr>
          <p:cNvSpPr txBox="1">
            <a:spLocks/>
          </p:cNvSpPr>
          <p:nvPr/>
        </p:nvSpPr>
        <p:spPr>
          <a:xfrm>
            <a:off x="0" y="2717326"/>
            <a:ext cx="3533074" cy="6075680"/>
          </a:xfrm>
          <a:prstGeom prst="rect">
            <a:avLst/>
          </a:prstGeom>
        </p:spPr>
        <p:txBody>
          <a:bodyPr vert="horz" lIns="91440" tIns="45720" rIns="91440" bIns="45720" rtlCol="0" anchor="t">
            <a:no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en-US" sz="1400" dirty="0" err="1"/>
              <a:t>Juzgando</a:t>
            </a:r>
            <a:r>
              <a:rPr lang="en-US" sz="1400" dirty="0"/>
              <a:t> </a:t>
            </a:r>
            <a:r>
              <a:rPr lang="en-US" sz="1400" dirty="0" err="1"/>
              <a:t>desde</a:t>
            </a:r>
            <a:r>
              <a:rPr lang="en-US" sz="1400" dirty="0"/>
              <a:t> el </a:t>
            </a:r>
            <a:r>
              <a:rPr lang="en-US" sz="1400" dirty="0" err="1"/>
              <a:t>pasado</a:t>
            </a:r>
            <a:r>
              <a:rPr lang="en-US" sz="1400" dirty="0"/>
              <a:t> </a:t>
            </a:r>
          </a:p>
          <a:p>
            <a:pPr marL="0" indent="0" algn="just">
              <a:buNone/>
            </a:pPr>
            <a:r>
              <a:rPr lang="en-US" sz="1200" dirty="0"/>
              <a:t>El </a:t>
            </a:r>
            <a:r>
              <a:rPr lang="en-US" sz="1200" dirty="0" err="1"/>
              <a:t>enfado</a:t>
            </a:r>
            <a:r>
              <a:rPr lang="en-US" sz="1200" dirty="0"/>
              <a:t> que </a:t>
            </a:r>
            <a:r>
              <a:rPr lang="en-US" sz="1200" dirty="0" err="1"/>
              <a:t>sigue</a:t>
            </a:r>
            <a:r>
              <a:rPr lang="en-US" sz="1200" dirty="0"/>
              <a:t> el </a:t>
            </a:r>
            <a:r>
              <a:rPr lang="en-US" sz="1200" dirty="0" err="1"/>
              <a:t>asesinato</a:t>
            </a:r>
            <a:r>
              <a:rPr lang="en-US" sz="1200" dirty="0"/>
              <a:t> de </a:t>
            </a:r>
            <a:r>
              <a:rPr lang="en-US" sz="1200" dirty="0" err="1"/>
              <a:t>Geroge</a:t>
            </a:r>
            <a:r>
              <a:rPr lang="en-US" sz="1200" dirty="0"/>
              <a:t> Floyd se </a:t>
            </a:r>
            <a:r>
              <a:rPr lang="en-US" sz="1200" dirty="0" err="1"/>
              <a:t>combina</a:t>
            </a:r>
            <a:r>
              <a:rPr lang="en-US" sz="1200" dirty="0"/>
              <a:t> con un </a:t>
            </a:r>
            <a:r>
              <a:rPr lang="en-US" sz="1200" dirty="0" err="1"/>
              <a:t>líder</a:t>
            </a:r>
            <a:r>
              <a:rPr lang="en-US" sz="1200" dirty="0"/>
              <a:t> </a:t>
            </a:r>
            <a:r>
              <a:rPr lang="en-US" sz="1200" dirty="0" err="1"/>
              <a:t>americano</a:t>
            </a:r>
            <a:r>
              <a:rPr lang="en-US" sz="1200" dirty="0"/>
              <a:t> </a:t>
            </a:r>
            <a:r>
              <a:rPr lang="en-US" sz="1200" dirty="0" err="1"/>
              <a:t>guiado</a:t>
            </a:r>
            <a:r>
              <a:rPr lang="en-US" sz="1200" dirty="0"/>
              <a:t> </a:t>
            </a:r>
            <a:r>
              <a:rPr lang="en-US" sz="1200" dirty="0" err="1"/>
              <a:t>por</a:t>
            </a:r>
            <a:r>
              <a:rPr lang="en-US" sz="1200" dirty="0"/>
              <a:t> el </a:t>
            </a:r>
            <a:r>
              <a:rPr lang="en-US" sz="1200" dirty="0" err="1"/>
              <a:t>odio</a:t>
            </a:r>
            <a:r>
              <a:rPr lang="en-US" sz="1200" dirty="0"/>
              <a:t> y </a:t>
            </a:r>
            <a:r>
              <a:rPr lang="en-US" sz="1200" dirty="0" err="1"/>
              <a:t>una</a:t>
            </a:r>
            <a:r>
              <a:rPr lang="en-US" sz="1200" dirty="0"/>
              <a:t> </a:t>
            </a:r>
            <a:r>
              <a:rPr lang="en-US" sz="1200" dirty="0" err="1"/>
              <a:t>preferencia</a:t>
            </a:r>
            <a:r>
              <a:rPr lang="en-US" sz="1200" dirty="0"/>
              <a:t> </a:t>
            </a:r>
            <a:r>
              <a:rPr lang="en-US" sz="1200" dirty="0" err="1"/>
              <a:t>por</a:t>
            </a:r>
            <a:r>
              <a:rPr lang="en-US" sz="1200" dirty="0"/>
              <a:t> el </a:t>
            </a:r>
            <a:r>
              <a:rPr lang="en-US" sz="1200" dirty="0" err="1"/>
              <a:t>caos</a:t>
            </a:r>
            <a:r>
              <a:rPr lang="en-US" sz="1200" dirty="0"/>
              <a:t> y la </a:t>
            </a:r>
            <a:r>
              <a:rPr lang="en-US" sz="1200" dirty="0" err="1"/>
              <a:t>violencia</a:t>
            </a:r>
            <a:r>
              <a:rPr lang="en-US" sz="1200" dirty="0"/>
              <a:t> para </a:t>
            </a:r>
            <a:r>
              <a:rPr lang="en-US" sz="1200" dirty="0" err="1"/>
              <a:t>mantenerse</a:t>
            </a:r>
            <a:r>
              <a:rPr lang="en-US" sz="1200" dirty="0"/>
              <a:t> en el </a:t>
            </a:r>
            <a:r>
              <a:rPr lang="en-US" sz="1200" dirty="0" err="1"/>
              <a:t>poder</a:t>
            </a:r>
            <a:r>
              <a:rPr lang="en-US" sz="1200" dirty="0"/>
              <a:t>. </a:t>
            </a:r>
            <a:r>
              <a:rPr lang="en-US" sz="1200" dirty="0" err="1"/>
              <a:t>Es</a:t>
            </a:r>
            <a:r>
              <a:rPr lang="en-US" sz="1200" dirty="0"/>
              <a:t> </a:t>
            </a:r>
            <a:r>
              <a:rPr lang="en-US" sz="1200" dirty="0" err="1"/>
              <a:t>una</a:t>
            </a:r>
            <a:r>
              <a:rPr lang="en-US" sz="1200" dirty="0"/>
              <a:t> </a:t>
            </a:r>
            <a:r>
              <a:rPr lang="en-US" sz="1200" dirty="0" err="1"/>
              <a:t>tragedia</a:t>
            </a:r>
            <a:r>
              <a:rPr lang="en-US" sz="1200" dirty="0"/>
              <a:t> que se </a:t>
            </a:r>
            <a:r>
              <a:rPr lang="en-US" sz="1200" dirty="0" err="1"/>
              <a:t>va</a:t>
            </a:r>
            <a:r>
              <a:rPr lang="en-US" sz="1200" dirty="0"/>
              <a:t> </a:t>
            </a:r>
            <a:r>
              <a:rPr lang="en-US" sz="1200" dirty="0" err="1"/>
              <a:t>desplegando</a:t>
            </a:r>
            <a:r>
              <a:rPr lang="en-US" sz="1200" dirty="0"/>
              <a:t>. </a:t>
            </a:r>
            <a:r>
              <a:rPr lang="en-US" sz="1200" dirty="0" err="1"/>
              <a:t>Cuando</a:t>
            </a:r>
            <a:r>
              <a:rPr lang="en-US" sz="1200" dirty="0"/>
              <a:t> el </a:t>
            </a:r>
            <a:r>
              <a:rPr lang="en-US" sz="1200" dirty="0" err="1"/>
              <a:t>proceso</a:t>
            </a:r>
            <a:r>
              <a:rPr lang="en-US" sz="1200" dirty="0"/>
              <a:t> </a:t>
            </a:r>
            <a:r>
              <a:rPr lang="en-US" sz="1200" dirty="0" err="1"/>
              <a:t>político</a:t>
            </a:r>
            <a:r>
              <a:rPr lang="en-US" sz="1200" dirty="0"/>
              <a:t> da </a:t>
            </a:r>
            <a:r>
              <a:rPr lang="en-US" sz="1200" dirty="0" err="1"/>
              <a:t>paso</a:t>
            </a:r>
            <a:r>
              <a:rPr lang="en-US" sz="1200" dirty="0"/>
              <a:t> al </a:t>
            </a:r>
            <a:r>
              <a:rPr lang="en-US" sz="1200" dirty="0" err="1"/>
              <a:t>despliegue</a:t>
            </a:r>
            <a:r>
              <a:rPr lang="en-US" sz="1200" dirty="0"/>
              <a:t> </a:t>
            </a:r>
            <a:r>
              <a:rPr lang="en-US" sz="1200" dirty="0" err="1"/>
              <a:t>militar</a:t>
            </a:r>
            <a:r>
              <a:rPr lang="en-US" sz="1200" dirty="0"/>
              <a:t> para </a:t>
            </a:r>
            <a:r>
              <a:rPr lang="en-US" sz="1200" dirty="0" err="1"/>
              <a:t>reprimir</a:t>
            </a:r>
            <a:r>
              <a:rPr lang="en-US" sz="1200" dirty="0"/>
              <a:t> </a:t>
            </a:r>
            <a:r>
              <a:rPr lang="en-US" sz="1200" dirty="0" err="1"/>
              <a:t>manifestantes</a:t>
            </a:r>
            <a:r>
              <a:rPr lang="en-US" sz="1200" dirty="0"/>
              <a:t> no </a:t>
            </a:r>
            <a:r>
              <a:rPr lang="en-US" sz="1200" dirty="0" err="1"/>
              <a:t>violentos</a:t>
            </a:r>
            <a:r>
              <a:rPr lang="en-US" sz="1200" dirty="0"/>
              <a:t>, la </a:t>
            </a:r>
            <a:r>
              <a:rPr lang="en-US" sz="1200" dirty="0" err="1"/>
              <a:t>violencia</a:t>
            </a:r>
            <a:r>
              <a:rPr lang="en-US" sz="1200" dirty="0"/>
              <a:t> se </a:t>
            </a:r>
            <a:r>
              <a:rPr lang="en-US" sz="1200" dirty="0" err="1"/>
              <a:t>mantendrá</a:t>
            </a:r>
            <a:r>
              <a:rPr lang="en-US" sz="1200" dirty="0"/>
              <a:t>, al </a:t>
            </a:r>
            <a:r>
              <a:rPr lang="en-US" sz="1200" dirty="0" err="1"/>
              <a:t>menos</a:t>
            </a:r>
            <a:r>
              <a:rPr lang="en-US" sz="1200" dirty="0"/>
              <a:t> </a:t>
            </a:r>
            <a:r>
              <a:rPr lang="en-US" sz="1200" dirty="0" err="1"/>
              <a:t>por</a:t>
            </a:r>
            <a:r>
              <a:rPr lang="en-US" sz="1200" dirty="0"/>
              <a:t> el </a:t>
            </a:r>
            <a:r>
              <a:rPr lang="en-US" sz="1200" dirty="0" err="1"/>
              <a:t>momento</a:t>
            </a:r>
            <a:r>
              <a:rPr lang="en-US" sz="1200" dirty="0"/>
              <a:t>.</a:t>
            </a:r>
            <a:endParaRPr lang="de-DE" sz="1200" dirty="0"/>
          </a:p>
          <a:p>
            <a:pPr marL="0" indent="0" algn="just">
              <a:buNone/>
            </a:pPr>
            <a:r>
              <a:rPr lang="en-US" sz="1200" dirty="0"/>
              <a:t>La </a:t>
            </a:r>
            <a:r>
              <a:rPr lang="en-US" sz="1200" dirty="0" err="1"/>
              <a:t>lección</a:t>
            </a:r>
            <a:r>
              <a:rPr lang="en-US" sz="1200" dirty="0"/>
              <a:t> de 1989 </a:t>
            </a:r>
            <a:r>
              <a:rPr lang="en-US" sz="1200" dirty="0" err="1"/>
              <a:t>es</a:t>
            </a:r>
            <a:r>
              <a:rPr lang="en-US" sz="1200" dirty="0"/>
              <a:t> </a:t>
            </a:r>
            <a:r>
              <a:rPr lang="en-US" sz="1200" dirty="0" err="1"/>
              <a:t>clara</a:t>
            </a:r>
            <a:r>
              <a:rPr lang="en-US" sz="1200" dirty="0"/>
              <a:t>. En Leipzig, el director de la </a:t>
            </a:r>
            <a:r>
              <a:rPr lang="en-US" sz="1200" dirty="0" err="1"/>
              <a:t>orquesta</a:t>
            </a:r>
            <a:r>
              <a:rPr lang="en-US" sz="1200" dirty="0"/>
              <a:t> </a:t>
            </a:r>
            <a:r>
              <a:rPr lang="en-US" sz="1200" dirty="0" err="1"/>
              <a:t>Gewandhaus</a:t>
            </a:r>
            <a:r>
              <a:rPr lang="en-US" sz="1200" dirty="0"/>
              <a:t>, Kurt </a:t>
            </a:r>
            <a:r>
              <a:rPr lang="en-US" sz="1200" dirty="0" err="1"/>
              <a:t>Masur</a:t>
            </a:r>
            <a:r>
              <a:rPr lang="en-GB" sz="1200" dirty="0"/>
              <a:t>, el </a:t>
            </a:r>
            <a:r>
              <a:rPr lang="en-GB" sz="1200" dirty="0" err="1"/>
              <a:t>líder</a:t>
            </a:r>
            <a:r>
              <a:rPr lang="en-GB" sz="1200" dirty="0"/>
              <a:t> </a:t>
            </a:r>
            <a:r>
              <a:rPr lang="en-GB" sz="1200" dirty="0" err="1"/>
              <a:t>comunista</a:t>
            </a:r>
            <a:r>
              <a:rPr lang="en-GB" sz="1200" dirty="0"/>
              <a:t> y la </a:t>
            </a:r>
            <a:r>
              <a:rPr lang="en-GB" sz="1200" dirty="0" err="1"/>
              <a:t>policia</a:t>
            </a:r>
            <a:r>
              <a:rPr lang="en-GB" sz="1200" dirty="0"/>
              <a:t> </a:t>
            </a:r>
            <a:r>
              <a:rPr lang="en-GB" sz="1200" dirty="0" err="1"/>
              <a:t>acordaron</a:t>
            </a:r>
            <a:r>
              <a:rPr lang="en-GB" sz="1200" dirty="0"/>
              <a:t> </a:t>
            </a:r>
            <a:r>
              <a:rPr lang="en-GB" sz="1200" dirty="0" err="1"/>
              <a:t>evitar</a:t>
            </a:r>
            <a:r>
              <a:rPr lang="en-GB" sz="1200" dirty="0"/>
              <a:t> la </a:t>
            </a:r>
            <a:r>
              <a:rPr lang="en-GB" sz="1200" dirty="0" err="1"/>
              <a:t>violencia</a:t>
            </a:r>
            <a:r>
              <a:rPr lang="en-GB" sz="1200" dirty="0"/>
              <a:t> contra </a:t>
            </a:r>
            <a:r>
              <a:rPr lang="en-GB" sz="1200" dirty="0" err="1"/>
              <a:t>los</a:t>
            </a:r>
            <a:r>
              <a:rPr lang="en-GB" sz="1200" dirty="0"/>
              <a:t> </a:t>
            </a:r>
            <a:r>
              <a:rPr lang="en-GB" sz="1200" dirty="0" err="1"/>
              <a:t>manifestantes</a:t>
            </a:r>
            <a:r>
              <a:rPr lang="en-GB" sz="1200" dirty="0"/>
              <a:t> </a:t>
            </a:r>
            <a:r>
              <a:rPr lang="en-GB" sz="1200" dirty="0" err="1"/>
              <a:t>pacíficos</a:t>
            </a:r>
            <a:r>
              <a:rPr lang="en-GB" sz="1200" dirty="0"/>
              <a:t>. Las </a:t>
            </a:r>
            <a:r>
              <a:rPr lang="en-GB" sz="1200" dirty="0" err="1"/>
              <a:t>consecuencias</a:t>
            </a:r>
            <a:r>
              <a:rPr lang="en-GB" sz="1200" dirty="0"/>
              <a:t> de las </a:t>
            </a:r>
            <a:r>
              <a:rPr lang="en-GB" sz="1200" dirty="0" err="1"/>
              <a:t>protestas</a:t>
            </a:r>
            <a:r>
              <a:rPr lang="en-GB" sz="1200" dirty="0"/>
              <a:t> contra el </a:t>
            </a:r>
            <a:r>
              <a:rPr lang="en-GB" sz="1200" dirty="0" err="1"/>
              <a:t>régimen</a:t>
            </a:r>
            <a:r>
              <a:rPr lang="en-GB" sz="1200" dirty="0"/>
              <a:t> </a:t>
            </a:r>
            <a:r>
              <a:rPr lang="en-GB" sz="1200" dirty="0" err="1"/>
              <a:t>fueron</a:t>
            </a:r>
            <a:r>
              <a:rPr lang="en-GB" sz="1200" dirty="0"/>
              <a:t> la </a:t>
            </a:r>
            <a:r>
              <a:rPr lang="en-GB" sz="1200" dirty="0" err="1"/>
              <a:t>pérdida</a:t>
            </a:r>
            <a:r>
              <a:rPr lang="en-GB" sz="1200" dirty="0"/>
              <a:t> de </a:t>
            </a:r>
            <a:r>
              <a:rPr lang="en-GB" sz="1200" dirty="0" err="1"/>
              <a:t>legitimidad</a:t>
            </a:r>
            <a:r>
              <a:rPr lang="en-GB" sz="1200" dirty="0"/>
              <a:t> y </a:t>
            </a:r>
            <a:r>
              <a:rPr lang="en-GB" sz="1200" dirty="0" err="1"/>
              <a:t>poder</a:t>
            </a:r>
            <a:r>
              <a:rPr lang="en-GB" sz="1200" dirty="0"/>
              <a:t> que </a:t>
            </a:r>
            <a:r>
              <a:rPr lang="en-GB" sz="1200" dirty="0" err="1"/>
              <a:t>condujo</a:t>
            </a:r>
            <a:r>
              <a:rPr lang="en-GB" sz="1200" dirty="0"/>
              <a:t> a la </a:t>
            </a:r>
            <a:r>
              <a:rPr lang="en-GB" sz="1200" dirty="0" err="1"/>
              <a:t>caída</a:t>
            </a:r>
            <a:r>
              <a:rPr lang="en-GB" sz="1200" dirty="0"/>
              <a:t> de </a:t>
            </a:r>
            <a:r>
              <a:rPr lang="en-GB" sz="1200" dirty="0" err="1"/>
              <a:t>Berlín</a:t>
            </a:r>
            <a:r>
              <a:rPr lang="en-GB" sz="1200" dirty="0"/>
              <a:t>. Su </a:t>
            </a:r>
            <a:r>
              <a:rPr lang="en-GB" sz="1200" dirty="0" err="1"/>
              <a:t>país</a:t>
            </a:r>
            <a:r>
              <a:rPr lang="en-GB" sz="1200" dirty="0"/>
              <a:t> </a:t>
            </a:r>
            <a:r>
              <a:rPr lang="en-GB" sz="1200" dirty="0" err="1"/>
              <a:t>desapareció</a:t>
            </a:r>
            <a:r>
              <a:rPr lang="en-GB" sz="1200" dirty="0"/>
              <a:t> y </a:t>
            </a:r>
            <a:r>
              <a:rPr lang="en-GB" sz="1200" dirty="0" err="1"/>
              <a:t>los</a:t>
            </a:r>
            <a:r>
              <a:rPr lang="en-GB" sz="1200" dirty="0"/>
              <a:t> </a:t>
            </a:r>
            <a:r>
              <a:rPr lang="en-GB" sz="1200" dirty="0" err="1"/>
              <a:t>restos</a:t>
            </a:r>
            <a:r>
              <a:rPr lang="en-GB" sz="1200" dirty="0"/>
              <a:t> de </a:t>
            </a:r>
            <a:r>
              <a:rPr lang="en-GB" sz="1200" dirty="0" err="1"/>
              <a:t>su</a:t>
            </a:r>
            <a:r>
              <a:rPr lang="en-GB" sz="1200" dirty="0"/>
              <a:t> </a:t>
            </a:r>
            <a:r>
              <a:rPr lang="en-GB" sz="1200" dirty="0" err="1"/>
              <a:t>partido</a:t>
            </a:r>
            <a:r>
              <a:rPr lang="en-GB" sz="1200" dirty="0"/>
              <a:t> </a:t>
            </a:r>
            <a:r>
              <a:rPr lang="en-GB" sz="1200" dirty="0" err="1"/>
              <a:t>político</a:t>
            </a:r>
            <a:r>
              <a:rPr lang="en-GB" sz="1200" dirty="0"/>
              <a:t> </a:t>
            </a:r>
            <a:r>
              <a:rPr lang="en-GB" sz="1200" dirty="0" err="1"/>
              <a:t>bajó</a:t>
            </a:r>
            <a:r>
              <a:rPr lang="en-GB" sz="1200" dirty="0"/>
              <a:t> a un 5% del </a:t>
            </a:r>
            <a:r>
              <a:rPr lang="en-GB" sz="1200" dirty="0" err="1"/>
              <a:t>voto</a:t>
            </a:r>
            <a:r>
              <a:rPr lang="en-GB" sz="1200" dirty="0"/>
              <a:t>. La </a:t>
            </a:r>
            <a:r>
              <a:rPr lang="en-GB" sz="1200" dirty="0" err="1"/>
              <a:t>alternativa</a:t>
            </a:r>
            <a:r>
              <a:rPr lang="en-GB" sz="1200" dirty="0"/>
              <a:t>, el </a:t>
            </a:r>
            <a:r>
              <a:rPr lang="en-GB" sz="1200" dirty="0" err="1"/>
              <a:t>uso</a:t>
            </a:r>
            <a:r>
              <a:rPr lang="en-GB" sz="1200" dirty="0"/>
              <a:t> de </a:t>
            </a:r>
            <a:r>
              <a:rPr lang="en-GB" sz="1200" dirty="0" err="1"/>
              <a:t>violencia</a:t>
            </a:r>
            <a:r>
              <a:rPr lang="en-GB" sz="1200" dirty="0"/>
              <a:t>, </a:t>
            </a:r>
            <a:r>
              <a:rPr lang="en-GB" sz="1200" dirty="0" err="1"/>
              <a:t>fue</a:t>
            </a:r>
            <a:r>
              <a:rPr lang="en-GB" sz="1200" dirty="0"/>
              <a:t> </a:t>
            </a:r>
            <a:r>
              <a:rPr lang="en-GB" sz="1200" dirty="0" err="1"/>
              <a:t>rechazado</a:t>
            </a:r>
            <a:r>
              <a:rPr lang="en-GB" sz="1200" dirty="0"/>
              <a:t> </a:t>
            </a:r>
            <a:r>
              <a:rPr lang="en-GB" sz="1200" dirty="0" err="1"/>
              <a:t>por</a:t>
            </a:r>
            <a:r>
              <a:rPr lang="en-GB" sz="1200" dirty="0"/>
              <a:t> Gorbachev, que </a:t>
            </a:r>
            <a:r>
              <a:rPr lang="en-GB" sz="1200" dirty="0" err="1"/>
              <a:t>siguió</a:t>
            </a:r>
            <a:r>
              <a:rPr lang="en-GB" sz="1200" dirty="0"/>
              <a:t> el </a:t>
            </a:r>
            <a:r>
              <a:rPr lang="en-GB" sz="1200" dirty="0" err="1"/>
              <a:t>mismo</a:t>
            </a:r>
            <a:r>
              <a:rPr lang="en-GB" sz="1200" dirty="0"/>
              <a:t> </a:t>
            </a:r>
            <a:r>
              <a:rPr lang="en-GB" sz="1200" dirty="0" err="1"/>
              <a:t>destino</a:t>
            </a:r>
            <a:r>
              <a:rPr lang="en-GB" sz="1200" dirty="0"/>
              <a:t> </a:t>
            </a:r>
            <a:r>
              <a:rPr lang="en-GB" sz="1200" dirty="0" err="1"/>
              <a:t>político</a:t>
            </a:r>
            <a:r>
              <a:rPr lang="en-GB" sz="1200" dirty="0"/>
              <a:t> que el </a:t>
            </a:r>
            <a:r>
              <a:rPr lang="en-GB" sz="1200" dirty="0" err="1"/>
              <a:t>liderazgo</a:t>
            </a:r>
            <a:r>
              <a:rPr lang="en-GB" sz="1200" dirty="0"/>
              <a:t> de la SED de la </a:t>
            </a:r>
            <a:r>
              <a:rPr lang="en-GB" sz="1200" dirty="0" err="1"/>
              <a:t>Alemania</a:t>
            </a:r>
            <a:r>
              <a:rPr lang="en-GB" sz="1200" dirty="0"/>
              <a:t> Oriental. Era </a:t>
            </a:r>
            <a:r>
              <a:rPr lang="en-GB" sz="1200" dirty="0" err="1"/>
              <a:t>su</a:t>
            </a:r>
            <a:r>
              <a:rPr lang="en-GB" sz="1200" dirty="0"/>
              <a:t> hora de </a:t>
            </a:r>
            <a:r>
              <a:rPr lang="en-GB" sz="1200" dirty="0" err="1"/>
              <a:t>irse</a:t>
            </a:r>
            <a:r>
              <a:rPr lang="en-GB" sz="1200" dirty="0"/>
              <a:t>.</a:t>
            </a:r>
            <a:endParaRPr lang="de-DE" sz="1200" dirty="0"/>
          </a:p>
          <a:p>
            <a:pPr marL="0" indent="0" algn="just">
              <a:buNone/>
            </a:pPr>
            <a:r>
              <a:rPr lang="en-US" sz="1200" dirty="0"/>
              <a:t>La </a:t>
            </a:r>
            <a:r>
              <a:rPr lang="en-US" sz="1200" dirty="0" err="1"/>
              <a:t>historia</a:t>
            </a:r>
            <a:r>
              <a:rPr lang="en-US" sz="1200" dirty="0"/>
              <a:t> se </a:t>
            </a:r>
            <a:r>
              <a:rPr lang="en-US" sz="1200" dirty="0" err="1"/>
              <a:t>repite</a:t>
            </a:r>
            <a:r>
              <a:rPr lang="en-US" sz="1200" dirty="0"/>
              <a:t> a </a:t>
            </a:r>
            <a:r>
              <a:rPr lang="en-US" sz="1200" dirty="0" err="1"/>
              <a:t>si</a:t>
            </a:r>
            <a:r>
              <a:rPr lang="en-US" sz="1200" dirty="0"/>
              <a:t> </a:t>
            </a:r>
            <a:r>
              <a:rPr lang="en-US" sz="1200" dirty="0" err="1"/>
              <a:t>misma</a:t>
            </a:r>
            <a:r>
              <a:rPr lang="en-US" sz="1200" dirty="0"/>
              <a:t>, primero </a:t>
            </a:r>
            <a:r>
              <a:rPr lang="en-US" sz="1200" dirty="0" err="1"/>
              <a:t>como</a:t>
            </a:r>
            <a:r>
              <a:rPr lang="en-US" sz="1200" dirty="0"/>
              <a:t> </a:t>
            </a:r>
            <a:r>
              <a:rPr lang="en-US" sz="1200" dirty="0" err="1"/>
              <a:t>una</a:t>
            </a:r>
            <a:r>
              <a:rPr lang="en-US" sz="1200" dirty="0"/>
              <a:t> </a:t>
            </a:r>
            <a:r>
              <a:rPr lang="en-US" sz="1200" dirty="0" err="1"/>
              <a:t>tragedia</a:t>
            </a:r>
            <a:r>
              <a:rPr lang="en-US" sz="1200" dirty="0"/>
              <a:t> y </a:t>
            </a:r>
            <a:r>
              <a:rPr lang="en-US" sz="1200" dirty="0" err="1"/>
              <a:t>luego</a:t>
            </a:r>
            <a:r>
              <a:rPr lang="en-US" sz="1200" dirty="0"/>
              <a:t> </a:t>
            </a:r>
            <a:r>
              <a:rPr lang="en-US" sz="1200" dirty="0" err="1"/>
              <a:t>como</a:t>
            </a:r>
            <a:r>
              <a:rPr lang="en-US" sz="1200" dirty="0"/>
              <a:t> </a:t>
            </a:r>
            <a:r>
              <a:rPr lang="en-US" sz="1200" dirty="0" err="1"/>
              <a:t>una</a:t>
            </a:r>
            <a:r>
              <a:rPr lang="en-US" sz="1200" dirty="0"/>
              <a:t> </a:t>
            </a:r>
            <a:r>
              <a:rPr lang="en-US" sz="1200" dirty="0" err="1"/>
              <a:t>farsa</a:t>
            </a:r>
            <a:r>
              <a:rPr lang="en-US" sz="1200" dirty="0"/>
              <a:t>. El GOP – POTUS, AG, SCEDEF – </a:t>
            </a:r>
            <a:r>
              <a:rPr lang="en-US" sz="1200" dirty="0" err="1"/>
              <a:t>están</a:t>
            </a:r>
            <a:r>
              <a:rPr lang="en-US" sz="1200" dirty="0"/>
              <a:t> </a:t>
            </a:r>
            <a:r>
              <a:rPr lang="en-US" sz="1200" dirty="0" err="1"/>
              <a:t>utilizando</a:t>
            </a:r>
            <a:r>
              <a:rPr lang="en-US" sz="1200" dirty="0"/>
              <a:t> la </a:t>
            </a:r>
            <a:r>
              <a:rPr lang="en-US" sz="1200" dirty="0" err="1"/>
              <a:t>fuerza</a:t>
            </a:r>
            <a:r>
              <a:rPr lang="en-US" sz="1200" dirty="0"/>
              <a:t> y </a:t>
            </a:r>
            <a:r>
              <a:rPr lang="en-US" sz="1200" dirty="0" err="1"/>
              <a:t>violencia</a:t>
            </a:r>
            <a:r>
              <a:rPr lang="en-US" sz="1200" dirty="0"/>
              <a:t> en </a:t>
            </a:r>
            <a:r>
              <a:rPr lang="en-US" sz="1200" dirty="0" err="1"/>
              <a:t>esta</a:t>
            </a:r>
            <a:r>
              <a:rPr lang="en-US" sz="1200" dirty="0"/>
              <a:t> </a:t>
            </a:r>
            <a:r>
              <a:rPr lang="en-US" sz="1200" dirty="0" err="1"/>
              <a:t>tragedia</a:t>
            </a:r>
            <a:r>
              <a:rPr lang="en-US" sz="1200" dirty="0"/>
              <a:t>. ¿La </a:t>
            </a:r>
            <a:r>
              <a:rPr lang="en-US" sz="1200" dirty="0" err="1"/>
              <a:t>democracia</a:t>
            </a:r>
            <a:r>
              <a:rPr lang="en-US" sz="1200" dirty="0"/>
              <a:t> </a:t>
            </a:r>
            <a:r>
              <a:rPr lang="en-US" sz="1200" dirty="0" err="1"/>
              <a:t>americana</a:t>
            </a:r>
            <a:r>
              <a:rPr lang="en-US" sz="1200" dirty="0"/>
              <a:t> se </a:t>
            </a:r>
            <a:r>
              <a:rPr lang="en-US" sz="1200" dirty="0" err="1"/>
              <a:t>convertirá</a:t>
            </a:r>
            <a:r>
              <a:rPr lang="en-US" sz="1200" dirty="0"/>
              <a:t> en </a:t>
            </a:r>
            <a:r>
              <a:rPr lang="en-US" sz="1200" dirty="0" err="1"/>
              <a:t>una</a:t>
            </a:r>
            <a:r>
              <a:rPr lang="en-US" sz="1200" dirty="0"/>
              <a:t> </a:t>
            </a:r>
            <a:r>
              <a:rPr lang="en-US" sz="1200" dirty="0" err="1"/>
              <a:t>farsa</a:t>
            </a:r>
            <a:r>
              <a:rPr lang="en-US" sz="1200" dirty="0"/>
              <a:t>? Hay, </a:t>
            </a:r>
            <a:r>
              <a:rPr lang="en-US" sz="1200" dirty="0" err="1"/>
              <a:t>pero</a:t>
            </a:r>
            <a:r>
              <a:rPr lang="en-US" sz="1200" dirty="0"/>
              <a:t>, </a:t>
            </a:r>
            <a:r>
              <a:rPr lang="en-US" sz="1200" dirty="0" err="1"/>
              <a:t>otra</a:t>
            </a:r>
            <a:r>
              <a:rPr lang="en-US" sz="1200" dirty="0"/>
              <a:t> </a:t>
            </a:r>
            <a:r>
              <a:rPr lang="en-US" sz="1200" dirty="0" err="1"/>
              <a:t>lección</a:t>
            </a:r>
            <a:r>
              <a:rPr lang="en-US" sz="1200" dirty="0"/>
              <a:t> de3l 1989. </a:t>
            </a:r>
            <a:r>
              <a:rPr lang="en-US" sz="1200" dirty="0" err="1"/>
              <a:t>Protestas</a:t>
            </a:r>
            <a:r>
              <a:rPr lang="en-US" sz="1200" dirty="0"/>
              <a:t> </a:t>
            </a:r>
            <a:r>
              <a:rPr lang="en-US" sz="1200" dirty="0" err="1"/>
              <a:t>pequeñas</a:t>
            </a:r>
            <a:r>
              <a:rPr lang="en-US" sz="1200" dirty="0"/>
              <a:t> </a:t>
            </a:r>
            <a:r>
              <a:rPr lang="en-US" sz="1200" dirty="0" err="1"/>
              <a:t>crecieron</a:t>
            </a:r>
            <a:r>
              <a:rPr lang="en-US" sz="1200" dirty="0"/>
              <a:t> en </a:t>
            </a:r>
            <a:r>
              <a:rPr lang="en-US" sz="1200" dirty="0" err="1"/>
              <a:t>cientos</a:t>
            </a:r>
            <a:r>
              <a:rPr lang="en-US" sz="1200" dirty="0"/>
              <a:t> de miles de </a:t>
            </a:r>
            <a:r>
              <a:rPr lang="en-US" sz="1200" dirty="0" err="1"/>
              <a:t>manifestantes</a:t>
            </a:r>
            <a:r>
              <a:rPr lang="en-US" sz="1200" dirty="0"/>
              <a:t> en las </a:t>
            </a:r>
            <a:r>
              <a:rPr lang="en-US" sz="1200" dirty="0" err="1"/>
              <a:t>calles</a:t>
            </a:r>
            <a:r>
              <a:rPr lang="en-US" sz="1200" dirty="0"/>
              <a:t>. Los </a:t>
            </a:r>
            <a:r>
              <a:rPr lang="en-US" sz="1200" dirty="0" err="1"/>
              <a:t>manifestantes</a:t>
            </a:r>
            <a:r>
              <a:rPr lang="en-US" sz="1200" dirty="0"/>
              <a:t> </a:t>
            </a:r>
            <a:r>
              <a:rPr lang="en-US" sz="1200" dirty="0" err="1"/>
              <a:t>ganaron</a:t>
            </a:r>
            <a:r>
              <a:rPr lang="en-US" sz="1200" dirty="0"/>
              <a:t> </a:t>
            </a:r>
            <a:r>
              <a:rPr lang="en-US" sz="1200" dirty="0" err="1"/>
              <a:t>su</a:t>
            </a:r>
            <a:r>
              <a:rPr lang="en-US" sz="1200" dirty="0"/>
              <a:t> </a:t>
            </a:r>
            <a:r>
              <a:rPr lang="en-US" sz="1200" dirty="0" err="1"/>
              <a:t>libertad</a:t>
            </a:r>
            <a:r>
              <a:rPr lang="en-US" sz="1200" dirty="0"/>
              <a:t>, </a:t>
            </a:r>
            <a:r>
              <a:rPr lang="en-US" sz="1200" dirty="0" err="1"/>
              <a:t>derrumbaron</a:t>
            </a:r>
            <a:r>
              <a:rPr lang="en-US" sz="1200" dirty="0"/>
              <a:t> el </a:t>
            </a:r>
            <a:r>
              <a:rPr lang="en-US" sz="1200" dirty="0" err="1"/>
              <a:t>muro</a:t>
            </a:r>
            <a:r>
              <a:rPr lang="en-US" sz="1200" dirty="0"/>
              <a:t> de </a:t>
            </a:r>
            <a:r>
              <a:rPr lang="en-US" sz="1200" dirty="0" err="1"/>
              <a:t>Berlín</a:t>
            </a:r>
            <a:r>
              <a:rPr lang="en-US" sz="1200" dirty="0"/>
              <a:t> en un </a:t>
            </a:r>
            <a:r>
              <a:rPr lang="en-US" sz="1200" dirty="0" err="1"/>
              <a:t>acto</a:t>
            </a:r>
            <a:r>
              <a:rPr lang="en-US" sz="1200" dirty="0"/>
              <a:t> de </a:t>
            </a:r>
            <a:r>
              <a:rPr lang="en-US" sz="1200" dirty="0" err="1"/>
              <a:t>autodeterminación</a:t>
            </a:r>
            <a:r>
              <a:rPr lang="en-US" sz="1200" dirty="0"/>
              <a:t> y </a:t>
            </a:r>
            <a:r>
              <a:rPr lang="en-US" sz="1200" dirty="0" err="1"/>
              <a:t>eligierion</a:t>
            </a:r>
            <a:r>
              <a:rPr lang="en-US" sz="1200" dirty="0"/>
              <a:t> un </a:t>
            </a:r>
            <a:r>
              <a:rPr lang="en-US" sz="1200" dirty="0" err="1"/>
              <a:t>gobierno</a:t>
            </a:r>
            <a:r>
              <a:rPr lang="en-US" sz="1200" dirty="0"/>
              <a:t> </a:t>
            </a:r>
            <a:r>
              <a:rPr lang="en-US" sz="1200" dirty="0" err="1"/>
              <a:t>democrático</a:t>
            </a:r>
            <a:r>
              <a:rPr lang="en-US" sz="1200" dirty="0"/>
              <a:t>. </a:t>
            </a:r>
            <a:r>
              <a:rPr lang="en-US" sz="1200" dirty="0" err="1"/>
              <a:t>Esta</a:t>
            </a:r>
            <a:r>
              <a:rPr lang="en-US" sz="1200" dirty="0"/>
              <a:t> </a:t>
            </a:r>
            <a:r>
              <a:rPr lang="en-US" sz="1200" dirty="0" err="1"/>
              <a:t>muestra</a:t>
            </a:r>
            <a:r>
              <a:rPr lang="en-US" sz="1200" dirty="0"/>
              <a:t> de </a:t>
            </a:r>
            <a:r>
              <a:rPr lang="en-US" sz="1200" dirty="0" err="1"/>
              <a:t>coraje</a:t>
            </a:r>
            <a:r>
              <a:rPr lang="en-US" sz="1200" dirty="0"/>
              <a:t> vino a </a:t>
            </a:r>
            <a:r>
              <a:rPr lang="en-US" sz="1200" dirty="0" err="1"/>
              <a:t>pesar</a:t>
            </a:r>
            <a:r>
              <a:rPr lang="en-US" sz="1200" dirty="0"/>
              <a:t> de </a:t>
            </a:r>
            <a:r>
              <a:rPr lang="en-US" sz="1200" dirty="0" err="1"/>
              <a:t>llamadas</a:t>
            </a:r>
            <a:r>
              <a:rPr lang="en-US" sz="1200" dirty="0"/>
              <a:t> del </a:t>
            </a:r>
            <a:r>
              <a:rPr lang="en-US" sz="1200" dirty="0" err="1"/>
              <a:t>embajador</a:t>
            </a:r>
            <a:r>
              <a:rPr lang="en-US" sz="1200" dirty="0"/>
              <a:t> </a:t>
            </a:r>
            <a:r>
              <a:rPr lang="en-US" sz="1200" dirty="0" err="1"/>
              <a:t>soviético</a:t>
            </a:r>
            <a:r>
              <a:rPr lang="en-US" sz="1200" dirty="0"/>
              <a:t> Valentin </a:t>
            </a:r>
            <a:r>
              <a:rPr lang="en-US" sz="1200" dirty="0" err="1"/>
              <a:t>Falin</a:t>
            </a:r>
            <a:r>
              <a:rPr lang="en-US" sz="1200" dirty="0"/>
              <a:t> y </a:t>
            </a:r>
            <a:r>
              <a:rPr lang="en-US" sz="1200" dirty="0" err="1"/>
              <a:t>otros</a:t>
            </a:r>
            <a:r>
              <a:rPr lang="en-US" sz="1200" dirty="0"/>
              <a:t> del </a:t>
            </a:r>
            <a:r>
              <a:rPr lang="en-US" sz="1200" dirty="0" err="1"/>
              <a:t>partido</a:t>
            </a:r>
            <a:r>
              <a:rPr lang="en-US" sz="1200" dirty="0"/>
              <a:t> </a:t>
            </a:r>
            <a:r>
              <a:rPr lang="en-US" sz="1200" dirty="0" err="1"/>
              <a:t>comunista</a:t>
            </a:r>
            <a:r>
              <a:rPr lang="en-US" sz="1200" dirty="0"/>
              <a:t> </a:t>
            </a:r>
            <a:r>
              <a:rPr lang="en-US" sz="1200" dirty="0" err="1"/>
              <a:t>soviético</a:t>
            </a:r>
            <a:r>
              <a:rPr lang="en-US" sz="1200" dirty="0"/>
              <a:t> para </a:t>
            </a:r>
            <a:r>
              <a:rPr lang="en-US" sz="1200" dirty="0" err="1"/>
              <a:t>dominar</a:t>
            </a:r>
            <a:r>
              <a:rPr lang="en-US" sz="1200" dirty="0"/>
              <a:t> el campo de  </a:t>
            </a:r>
            <a:r>
              <a:rPr lang="en-US" sz="1200" dirty="0" err="1"/>
              <a:t>batalla</a:t>
            </a:r>
            <a:r>
              <a:rPr lang="en-US" sz="1200" dirty="0"/>
              <a:t> </a:t>
            </a:r>
            <a:r>
              <a:rPr lang="en-US" sz="1200" dirty="0" err="1"/>
              <a:t>aunque</a:t>
            </a:r>
            <a:r>
              <a:rPr lang="en-US" sz="1200" dirty="0"/>
              <a:t> </a:t>
            </a:r>
            <a:r>
              <a:rPr lang="en-US" sz="1200" dirty="0" err="1"/>
              <a:t>costara</a:t>
            </a:r>
            <a:r>
              <a:rPr lang="en-US" sz="1200" dirty="0"/>
              <a:t> un </a:t>
            </a:r>
            <a:r>
              <a:rPr lang="en-US" sz="1200" dirty="0" err="1"/>
              <a:t>millón</a:t>
            </a:r>
            <a:r>
              <a:rPr lang="en-US" sz="1200" dirty="0"/>
              <a:t> de </a:t>
            </a:r>
            <a:r>
              <a:rPr lang="en-US" sz="1200" dirty="0" err="1"/>
              <a:t>vidas</a:t>
            </a:r>
            <a:r>
              <a:rPr lang="en-US" sz="1200" dirty="0"/>
              <a:t> </a:t>
            </a:r>
            <a:r>
              <a:rPr lang="en-US" sz="1200" dirty="0" err="1"/>
              <a:t>alemanas</a:t>
            </a:r>
            <a:r>
              <a:rPr lang="en-US" sz="1200" dirty="0"/>
              <a:t> </a:t>
            </a:r>
            <a:r>
              <a:rPr lang="en-US" sz="1200" dirty="0" err="1"/>
              <a:t>orientales</a:t>
            </a:r>
            <a:r>
              <a:rPr lang="en-US" sz="1200" dirty="0"/>
              <a:t>. Gorbachev </a:t>
            </a:r>
            <a:r>
              <a:rPr lang="en-US" sz="1200" dirty="0" err="1"/>
              <a:t>eligió</a:t>
            </a:r>
            <a:r>
              <a:rPr lang="en-US" sz="1200" dirty="0"/>
              <a:t> la no </a:t>
            </a:r>
            <a:r>
              <a:rPr lang="en-US" sz="1200" dirty="0" err="1"/>
              <a:t>violencia</a:t>
            </a:r>
            <a:r>
              <a:rPr lang="en-US" sz="1200" dirty="0"/>
              <a:t>. ¿Los </a:t>
            </a:r>
            <a:r>
              <a:rPr lang="en-US" sz="1200" dirty="0" err="1"/>
              <a:t>habilitadores</a:t>
            </a:r>
            <a:r>
              <a:rPr lang="en-US" sz="1200" dirty="0"/>
              <a:t> del </a:t>
            </a:r>
            <a:r>
              <a:rPr lang="en-US" sz="1200" dirty="0" err="1"/>
              <a:t>encantador</a:t>
            </a:r>
            <a:r>
              <a:rPr lang="en-US" sz="1200" dirty="0"/>
              <a:t> de </a:t>
            </a:r>
            <a:r>
              <a:rPr lang="en-US" sz="1200" dirty="0" err="1"/>
              <a:t>perros</a:t>
            </a:r>
            <a:r>
              <a:rPr lang="en-US" sz="1200" dirty="0"/>
              <a:t> </a:t>
            </a:r>
            <a:r>
              <a:rPr lang="en-US" sz="1200" dirty="0" err="1"/>
              <a:t>defenderán</a:t>
            </a:r>
            <a:r>
              <a:rPr lang="en-US" sz="1200" dirty="0"/>
              <a:t> la </a:t>
            </a:r>
            <a:r>
              <a:rPr lang="en-US" sz="1200" dirty="0" err="1"/>
              <a:t>constitución</a:t>
            </a:r>
            <a:r>
              <a:rPr lang="en-US" sz="1200" dirty="0"/>
              <a:t> o </a:t>
            </a:r>
            <a:r>
              <a:rPr lang="en-US" sz="1200" dirty="0" err="1"/>
              <a:t>su</a:t>
            </a:r>
            <a:r>
              <a:rPr lang="en-US" sz="1200" dirty="0"/>
              <a:t> </a:t>
            </a:r>
            <a:r>
              <a:rPr lang="en-US" sz="1200" dirty="0" err="1"/>
              <a:t>continuidad</a:t>
            </a:r>
            <a:r>
              <a:rPr lang="en-US" sz="1200" dirty="0"/>
              <a:t> en el </a:t>
            </a:r>
            <a:r>
              <a:rPr lang="en-US" sz="1200" dirty="0" err="1"/>
              <a:t>poder</a:t>
            </a:r>
            <a:r>
              <a:rPr lang="en-US" sz="1200" dirty="0"/>
              <a:t>?</a:t>
            </a:r>
            <a:endParaRPr lang="de-DE" sz="1200" dirty="0"/>
          </a:p>
          <a:p>
            <a:pPr marL="0" indent="0">
              <a:buNone/>
            </a:pPr>
            <a:r>
              <a:rPr lang="en-GB" sz="1200" dirty="0"/>
              <a:t>Prof. </a:t>
            </a:r>
            <a:r>
              <a:rPr lang="en-GB" sz="1200" dirty="0" err="1"/>
              <a:t>Dr.</a:t>
            </a:r>
            <a:r>
              <a:rPr lang="en-GB" sz="1200" dirty="0"/>
              <a:t> James Bindenagel, University Bonn</a:t>
            </a:r>
          </a:p>
          <a:p>
            <a:pPr algn="just"/>
            <a:endParaRPr lang="de-DE" sz="1200" dirty="0"/>
          </a:p>
        </p:txBody>
      </p:sp>
      <p:sp>
        <p:nvSpPr>
          <p:cNvPr id="5" name="Text Placeholder 2">
            <a:extLst>
              <a:ext uri="{FF2B5EF4-FFF2-40B4-BE49-F238E27FC236}">
                <a16:creationId xmlns:a16="http://schemas.microsoft.com/office/drawing/2014/main" id="{C94C4418-832A-4A8F-9E93-23E804EA131C}"/>
              </a:ext>
            </a:extLst>
          </p:cNvPr>
          <p:cNvSpPr txBox="1">
            <a:spLocks/>
          </p:cNvSpPr>
          <p:nvPr/>
        </p:nvSpPr>
        <p:spPr>
          <a:xfrm>
            <a:off x="471487" y="227934"/>
            <a:ext cx="5915025" cy="340755"/>
          </a:xfrm>
          <a:prstGeom prst="rect">
            <a:avLst/>
          </a:prstGeom>
        </p:spPr>
        <p:txBody>
          <a:bodyPr vert="horz" lIns="91440" tIns="45720" rIns="91440" bIns="45720" rtlCol="0">
            <a:norm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de-DE" b="1" dirty="0">
                <a:solidFill>
                  <a:schemeClr val="bg2">
                    <a:lumMod val="50000"/>
                  </a:schemeClr>
                </a:solidFill>
              </a:rPr>
              <a:t>¿Cómo juzgar?</a:t>
            </a:r>
            <a:endParaRPr lang="de-DE" dirty="0"/>
          </a:p>
        </p:txBody>
      </p:sp>
      <p:graphicFrame>
        <p:nvGraphicFramePr>
          <p:cNvPr id="9" name="Chart 8">
            <a:extLst>
              <a:ext uri="{FF2B5EF4-FFF2-40B4-BE49-F238E27FC236}">
                <a16:creationId xmlns:a16="http://schemas.microsoft.com/office/drawing/2014/main" id="{05F9EA8E-6B7B-4F04-BAB1-1D5285DBE4A0}"/>
              </a:ext>
            </a:extLst>
          </p:cNvPr>
          <p:cNvGraphicFramePr>
            <a:graphicFrameLocks/>
          </p:cNvGraphicFramePr>
          <p:nvPr/>
        </p:nvGraphicFramePr>
        <p:xfrm>
          <a:off x="3243299" y="359749"/>
          <a:ext cx="3555187" cy="219290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EE128D5-8523-4491-85B3-865EEB14F913}"/>
              </a:ext>
            </a:extLst>
          </p:cNvPr>
          <p:cNvSpPr txBox="1"/>
          <p:nvPr/>
        </p:nvSpPr>
        <p:spPr>
          <a:xfrm>
            <a:off x="5692267" y="2391404"/>
            <a:ext cx="460382" cy="253916"/>
          </a:xfrm>
          <a:prstGeom prst="rect">
            <a:avLst/>
          </a:prstGeom>
          <a:noFill/>
        </p:spPr>
        <p:txBody>
          <a:bodyPr wrap="none" rtlCol="0">
            <a:spAutoFit/>
          </a:bodyPr>
          <a:lstStyle/>
          <a:p>
            <a:r>
              <a:rPr lang="en-US" sz="1050" dirty="0">
                <a:solidFill>
                  <a:schemeClr val="bg1"/>
                </a:solidFill>
              </a:rPr>
              <a:t>2020</a:t>
            </a:r>
          </a:p>
        </p:txBody>
      </p:sp>
      <p:pic>
        <p:nvPicPr>
          <p:cNvPr id="1026" name="Picture 2" descr="Donald J. Trump | The White House">
            <a:extLst>
              <a:ext uri="{FF2B5EF4-FFF2-40B4-BE49-F238E27FC236}">
                <a16:creationId xmlns:a16="http://schemas.microsoft.com/office/drawing/2014/main" id="{0DA7F411-9F58-4FD7-ACB6-653C70D57C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3521" y="1606463"/>
            <a:ext cx="463182" cy="5866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B4E1899-CA69-4B50-893D-28CD48BA80E1}"/>
              </a:ext>
            </a:extLst>
          </p:cNvPr>
          <p:cNvSpPr>
            <a:spLocks noChangeArrowheads="1"/>
          </p:cNvSpPr>
          <p:nvPr/>
        </p:nvSpPr>
        <p:spPr bwMode="auto">
          <a:xfrm>
            <a:off x="152400" y="227111"/>
            <a:ext cx="2680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UICTFontTextStyleTallBody" charset="0"/>
                <a:ea typeface="Calibri" panose="020F0502020204030204" pitchFamily="34" charset="0"/>
              </a:rPr>
              <a:t>?</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8" name="Picture 2" descr="FOX-News-logo-2018-JPG - NLGJA 2019 National Convention">
            <a:extLst>
              <a:ext uri="{FF2B5EF4-FFF2-40B4-BE49-F238E27FC236}">
                <a16:creationId xmlns:a16="http://schemas.microsoft.com/office/drawing/2014/main" id="{5FA27091-BC81-4FEE-9D35-05A0A95ED8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6703" y="777463"/>
            <a:ext cx="490666" cy="48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775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9">
            <a:extLst>
              <a:ext uri="{FF2B5EF4-FFF2-40B4-BE49-F238E27FC236}">
                <a16:creationId xmlns:a16="http://schemas.microsoft.com/office/drawing/2014/main" id="{4BE44136-EB92-8147-ACC0-91AA9DCE62A9}"/>
              </a:ext>
            </a:extLst>
          </p:cNvPr>
          <p:cNvSpPr txBox="1"/>
          <p:nvPr/>
        </p:nvSpPr>
        <p:spPr>
          <a:xfrm>
            <a:off x="225461" y="197260"/>
            <a:ext cx="6632539" cy="346249"/>
          </a:xfrm>
          <a:prstGeom prst="rect">
            <a:avLst/>
          </a:prstGeom>
          <a:noFill/>
        </p:spPr>
        <p:txBody>
          <a:bodyPr wrap="square" rtlCol="0">
            <a:spAutoFit/>
          </a:bodyPr>
          <a:lstStyle/>
          <a:p>
            <a:pPr algn="ctr"/>
            <a:r>
              <a:rPr lang="en-US" sz="1650" b="1" dirty="0">
                <a:solidFill>
                  <a:schemeClr val="tx2">
                    <a:lumMod val="50000"/>
                  </a:schemeClr>
                </a:solidFill>
              </a:rPr>
              <a:t>¿</a:t>
            </a:r>
            <a:r>
              <a:rPr lang="en-US" sz="1650" b="1" dirty="0" err="1">
                <a:solidFill>
                  <a:schemeClr val="tx2">
                    <a:lumMod val="50000"/>
                  </a:schemeClr>
                </a:solidFill>
              </a:rPr>
              <a:t>Qué</a:t>
            </a:r>
            <a:r>
              <a:rPr lang="en-US" sz="1650" b="1" dirty="0">
                <a:solidFill>
                  <a:schemeClr val="tx2">
                    <a:lumMod val="50000"/>
                  </a:schemeClr>
                </a:solidFill>
              </a:rPr>
              <a:t> </a:t>
            </a:r>
            <a:r>
              <a:rPr lang="en-US" sz="1650" b="1" dirty="0" err="1">
                <a:solidFill>
                  <a:schemeClr val="tx2">
                    <a:lumMod val="50000"/>
                  </a:schemeClr>
                </a:solidFill>
              </a:rPr>
              <a:t>podemos</a:t>
            </a:r>
            <a:r>
              <a:rPr lang="en-US" sz="1650" b="1" dirty="0">
                <a:solidFill>
                  <a:schemeClr val="tx2">
                    <a:lumMod val="50000"/>
                  </a:schemeClr>
                </a:solidFill>
              </a:rPr>
              <a:t> </a:t>
            </a:r>
            <a:r>
              <a:rPr lang="en-US" sz="1650" b="1" dirty="0" err="1">
                <a:solidFill>
                  <a:schemeClr val="tx2">
                    <a:lumMod val="50000"/>
                  </a:schemeClr>
                </a:solidFill>
              </a:rPr>
              <a:t>hacer</a:t>
            </a:r>
            <a:r>
              <a:rPr lang="en-US" sz="1650" b="1" dirty="0">
                <a:solidFill>
                  <a:schemeClr val="tx2">
                    <a:lumMod val="50000"/>
                  </a:schemeClr>
                </a:solidFill>
              </a:rPr>
              <a:t> </a:t>
            </a:r>
            <a:r>
              <a:rPr lang="en-US" sz="1650" b="1" dirty="0" err="1">
                <a:solidFill>
                  <a:schemeClr val="tx2">
                    <a:lumMod val="50000"/>
                  </a:schemeClr>
                </a:solidFill>
              </a:rPr>
              <a:t>esta</a:t>
            </a:r>
            <a:r>
              <a:rPr lang="en-US" sz="1650" b="1" dirty="0">
                <a:solidFill>
                  <a:schemeClr val="tx2">
                    <a:lumMod val="50000"/>
                  </a:schemeClr>
                </a:solidFill>
              </a:rPr>
              <a:t> </a:t>
            </a:r>
            <a:r>
              <a:rPr lang="en-US" sz="1650" b="1" dirty="0" err="1">
                <a:solidFill>
                  <a:schemeClr val="tx2">
                    <a:lumMod val="50000"/>
                  </a:schemeClr>
                </a:solidFill>
              </a:rPr>
              <a:t>semana</a:t>
            </a:r>
            <a:r>
              <a:rPr lang="en-US" sz="1650" b="1" dirty="0">
                <a:solidFill>
                  <a:schemeClr val="tx2">
                    <a:lumMod val="50000"/>
                  </a:schemeClr>
                </a:solidFill>
              </a:rPr>
              <a:t>? 3 </a:t>
            </a:r>
            <a:r>
              <a:rPr lang="en-US" sz="1650" b="1" dirty="0" err="1">
                <a:solidFill>
                  <a:schemeClr val="tx2">
                    <a:lumMod val="50000"/>
                  </a:schemeClr>
                </a:solidFill>
              </a:rPr>
              <a:t>Sugerencias</a:t>
            </a:r>
            <a:endParaRPr lang="en-US" sz="1650" b="1" dirty="0">
              <a:solidFill>
                <a:schemeClr val="tx2">
                  <a:lumMod val="50000"/>
                </a:schemeClr>
              </a:solidFill>
            </a:endParaRPr>
          </a:p>
        </p:txBody>
      </p:sp>
      <p:sp>
        <p:nvSpPr>
          <p:cNvPr id="117" name="TextBox 7">
            <a:extLst>
              <a:ext uri="{FF2B5EF4-FFF2-40B4-BE49-F238E27FC236}">
                <a16:creationId xmlns:a16="http://schemas.microsoft.com/office/drawing/2014/main" id="{64C4BA68-5A8A-F948-A373-B772FCC8DDD6}"/>
              </a:ext>
            </a:extLst>
          </p:cNvPr>
          <p:cNvSpPr txBox="1"/>
          <p:nvPr/>
        </p:nvSpPr>
        <p:spPr>
          <a:xfrm>
            <a:off x="-63501" y="2931853"/>
            <a:ext cx="4834429" cy="274690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50" dirty="0" err="1">
                <a:solidFill>
                  <a:schemeClr val="bg1"/>
                </a:solidFill>
              </a:rPr>
              <a:t>Avanzando</a:t>
            </a:r>
            <a:r>
              <a:rPr lang="en-US" sz="1150" dirty="0">
                <a:solidFill>
                  <a:schemeClr val="bg1"/>
                </a:solidFill>
              </a:rPr>
              <a:t> </a:t>
            </a:r>
            <a:r>
              <a:rPr lang="en-US" sz="1150" dirty="0" err="1">
                <a:solidFill>
                  <a:schemeClr val="bg1"/>
                </a:solidFill>
              </a:rPr>
              <a:t>después</a:t>
            </a:r>
            <a:r>
              <a:rPr lang="en-US" sz="1150" dirty="0">
                <a:solidFill>
                  <a:schemeClr val="bg1"/>
                </a:solidFill>
              </a:rPr>
              <a:t> de la COVID-19 </a:t>
            </a:r>
            <a:r>
              <a:rPr lang="en-US" sz="1150" dirty="0" err="1">
                <a:solidFill>
                  <a:schemeClr val="bg1"/>
                </a:solidFill>
              </a:rPr>
              <a:t>tendremos</a:t>
            </a:r>
            <a:r>
              <a:rPr lang="en-US" sz="1150" dirty="0">
                <a:solidFill>
                  <a:schemeClr val="bg1"/>
                </a:solidFill>
              </a:rPr>
              <a:t> que </a:t>
            </a:r>
            <a:r>
              <a:rPr lang="en-US" sz="1150" dirty="0" err="1">
                <a:solidFill>
                  <a:schemeClr val="bg1"/>
                </a:solidFill>
              </a:rPr>
              <a:t>mirar</a:t>
            </a:r>
            <a:r>
              <a:rPr lang="en-US" sz="1150" dirty="0">
                <a:solidFill>
                  <a:schemeClr val="bg1"/>
                </a:solidFill>
              </a:rPr>
              <a:t> </a:t>
            </a:r>
            <a:r>
              <a:rPr lang="en-US" sz="1150" dirty="0" err="1">
                <a:solidFill>
                  <a:schemeClr val="bg1"/>
                </a:solidFill>
              </a:rPr>
              <a:t>cuidadosamente</a:t>
            </a:r>
            <a:r>
              <a:rPr lang="en-US" sz="1150" dirty="0">
                <a:solidFill>
                  <a:schemeClr val="bg1"/>
                </a:solidFill>
              </a:rPr>
              <a:t> </a:t>
            </a:r>
            <a:r>
              <a:rPr lang="en-US" sz="1150" dirty="0" err="1">
                <a:solidFill>
                  <a:schemeClr val="bg1"/>
                </a:solidFill>
              </a:rPr>
              <a:t>como</a:t>
            </a:r>
            <a:r>
              <a:rPr lang="en-US" sz="1150" dirty="0">
                <a:solidFill>
                  <a:schemeClr val="bg1"/>
                </a:solidFill>
              </a:rPr>
              <a:t> </a:t>
            </a:r>
            <a:r>
              <a:rPr lang="en-US" sz="1150" dirty="0" err="1">
                <a:solidFill>
                  <a:schemeClr val="bg1"/>
                </a:solidFill>
              </a:rPr>
              <a:t>podremos</a:t>
            </a:r>
            <a:r>
              <a:rPr lang="en-US" sz="1150" dirty="0">
                <a:solidFill>
                  <a:schemeClr val="bg1"/>
                </a:solidFill>
              </a:rPr>
              <a:t> </a:t>
            </a:r>
            <a:r>
              <a:rPr lang="en-US" sz="1150" dirty="0" err="1">
                <a:solidFill>
                  <a:schemeClr val="bg1"/>
                </a:solidFill>
              </a:rPr>
              <a:t>aprender</a:t>
            </a:r>
            <a:r>
              <a:rPr lang="en-US" sz="1150" dirty="0">
                <a:solidFill>
                  <a:schemeClr val="bg1"/>
                </a:solidFill>
              </a:rPr>
              <a:t> y </a:t>
            </a:r>
            <a:r>
              <a:rPr lang="en-US" sz="1150" dirty="0" err="1">
                <a:solidFill>
                  <a:schemeClr val="bg1"/>
                </a:solidFill>
              </a:rPr>
              <a:t>planear</a:t>
            </a:r>
            <a:r>
              <a:rPr lang="en-US" sz="1150" dirty="0">
                <a:solidFill>
                  <a:schemeClr val="bg1"/>
                </a:solidFill>
              </a:rPr>
              <a:t> para el </a:t>
            </a:r>
            <a:r>
              <a:rPr lang="en-US" sz="1150" dirty="0" err="1">
                <a:solidFill>
                  <a:schemeClr val="bg1"/>
                </a:solidFill>
              </a:rPr>
              <a:t>futuro</a:t>
            </a:r>
            <a:r>
              <a:rPr lang="en-US" sz="1150" dirty="0">
                <a:solidFill>
                  <a:schemeClr val="bg1"/>
                </a:solidFill>
              </a:rPr>
              <a:t> de </a:t>
            </a:r>
            <a:r>
              <a:rPr lang="en-US" sz="1150" dirty="0" err="1">
                <a:solidFill>
                  <a:schemeClr val="bg1"/>
                </a:solidFill>
              </a:rPr>
              <a:t>nuestros</a:t>
            </a:r>
            <a:r>
              <a:rPr lang="en-US" sz="1150" dirty="0">
                <a:solidFill>
                  <a:schemeClr val="bg1"/>
                </a:solidFill>
              </a:rPr>
              <a:t> </a:t>
            </a:r>
            <a:r>
              <a:rPr lang="en-US" sz="1150" dirty="0" err="1">
                <a:solidFill>
                  <a:schemeClr val="bg1"/>
                </a:solidFill>
              </a:rPr>
              <a:t>cuidados</a:t>
            </a:r>
            <a:r>
              <a:rPr lang="en-US" sz="1150" dirty="0">
                <a:solidFill>
                  <a:schemeClr val="bg1"/>
                </a:solidFill>
              </a:rPr>
              <a:t> de </a:t>
            </a:r>
            <a:r>
              <a:rPr lang="en-US" sz="1150" dirty="0" err="1">
                <a:solidFill>
                  <a:schemeClr val="bg1"/>
                </a:solidFill>
              </a:rPr>
              <a:t>salud</a:t>
            </a:r>
            <a:r>
              <a:rPr lang="en-US" sz="1150" dirty="0">
                <a:solidFill>
                  <a:schemeClr val="bg1"/>
                </a:solidFill>
              </a:rPr>
              <a:t>. Con un </a:t>
            </a:r>
            <a:r>
              <a:rPr lang="en-US" sz="1150" dirty="0" err="1">
                <a:solidFill>
                  <a:schemeClr val="bg1"/>
                </a:solidFill>
              </a:rPr>
              <a:t>déficit</a:t>
            </a:r>
            <a:r>
              <a:rPr lang="en-US" sz="1150" dirty="0">
                <a:solidFill>
                  <a:schemeClr val="bg1"/>
                </a:solidFill>
              </a:rPr>
              <a:t> de personal </a:t>
            </a:r>
            <a:r>
              <a:rPr lang="en-US" sz="1150" dirty="0" err="1">
                <a:solidFill>
                  <a:schemeClr val="bg1"/>
                </a:solidFill>
              </a:rPr>
              <a:t>previsto</a:t>
            </a:r>
            <a:r>
              <a:rPr lang="en-US" sz="1150" dirty="0">
                <a:solidFill>
                  <a:schemeClr val="bg1"/>
                </a:solidFill>
              </a:rPr>
              <a:t> de 18 </a:t>
            </a:r>
            <a:r>
              <a:rPr lang="en-US" sz="1150" dirty="0" err="1">
                <a:solidFill>
                  <a:schemeClr val="bg1"/>
                </a:solidFill>
              </a:rPr>
              <a:t>millones</a:t>
            </a:r>
            <a:r>
              <a:rPr lang="en-US" sz="1150" dirty="0">
                <a:solidFill>
                  <a:schemeClr val="bg1"/>
                </a:solidFill>
              </a:rPr>
              <a:t> para el 2030 (ref: BMJ), la </a:t>
            </a:r>
            <a:r>
              <a:rPr lang="en-US" sz="1150" dirty="0" err="1">
                <a:solidFill>
                  <a:schemeClr val="bg1"/>
                </a:solidFill>
              </a:rPr>
              <a:t>subida</a:t>
            </a:r>
            <a:r>
              <a:rPr lang="en-US" sz="1150" dirty="0">
                <a:solidFill>
                  <a:schemeClr val="bg1"/>
                </a:solidFill>
              </a:rPr>
              <a:t> de </a:t>
            </a:r>
            <a:r>
              <a:rPr lang="en-US" sz="1150" dirty="0" err="1">
                <a:solidFill>
                  <a:schemeClr val="bg1"/>
                </a:solidFill>
              </a:rPr>
              <a:t>casos</a:t>
            </a:r>
            <a:r>
              <a:rPr lang="en-US" sz="1150" dirty="0">
                <a:solidFill>
                  <a:schemeClr val="bg1"/>
                </a:solidFill>
              </a:rPr>
              <a:t> de </a:t>
            </a:r>
            <a:r>
              <a:rPr lang="en-US" sz="1150" dirty="0" err="1">
                <a:solidFill>
                  <a:schemeClr val="bg1"/>
                </a:solidFill>
              </a:rPr>
              <a:t>cáncer</a:t>
            </a:r>
            <a:r>
              <a:rPr lang="en-US" sz="1150" dirty="0">
                <a:solidFill>
                  <a:schemeClr val="bg1"/>
                </a:solidFill>
              </a:rPr>
              <a:t> y </a:t>
            </a:r>
            <a:r>
              <a:rPr lang="en-US" sz="1150" dirty="0" err="1">
                <a:solidFill>
                  <a:schemeClr val="bg1"/>
                </a:solidFill>
              </a:rPr>
              <a:t>enfermedades</a:t>
            </a:r>
            <a:r>
              <a:rPr lang="en-US" sz="1150" dirty="0">
                <a:solidFill>
                  <a:schemeClr val="bg1"/>
                </a:solidFill>
              </a:rPr>
              <a:t> </a:t>
            </a:r>
            <a:r>
              <a:rPr lang="en-US" sz="1150" dirty="0" err="1">
                <a:solidFill>
                  <a:schemeClr val="bg1"/>
                </a:solidFill>
              </a:rPr>
              <a:t>incomunicables</a:t>
            </a:r>
            <a:r>
              <a:rPr lang="en-US" sz="1150" dirty="0">
                <a:solidFill>
                  <a:schemeClr val="bg1"/>
                </a:solidFill>
              </a:rPr>
              <a:t> junto a </a:t>
            </a:r>
            <a:r>
              <a:rPr lang="en-US" sz="1150" dirty="0" err="1">
                <a:solidFill>
                  <a:schemeClr val="bg1"/>
                </a:solidFill>
              </a:rPr>
              <a:t>una</a:t>
            </a:r>
            <a:r>
              <a:rPr lang="en-US" sz="1150" dirty="0">
                <a:solidFill>
                  <a:schemeClr val="bg1"/>
                </a:solidFill>
              </a:rPr>
              <a:t> </a:t>
            </a:r>
            <a:r>
              <a:rPr lang="en-US" sz="1150" dirty="0" err="1">
                <a:solidFill>
                  <a:schemeClr val="bg1"/>
                </a:solidFill>
              </a:rPr>
              <a:t>interrupción</a:t>
            </a:r>
            <a:r>
              <a:rPr lang="en-US" sz="1150" dirty="0">
                <a:solidFill>
                  <a:schemeClr val="bg1"/>
                </a:solidFill>
              </a:rPr>
              <a:t> </a:t>
            </a:r>
            <a:r>
              <a:rPr lang="en-US" sz="1150" dirty="0" err="1">
                <a:solidFill>
                  <a:schemeClr val="bg1"/>
                </a:solidFill>
              </a:rPr>
              <a:t>significativa</a:t>
            </a:r>
            <a:r>
              <a:rPr lang="en-US" sz="1150" dirty="0">
                <a:solidFill>
                  <a:schemeClr val="bg1"/>
                </a:solidFill>
              </a:rPr>
              <a:t> del </a:t>
            </a:r>
            <a:r>
              <a:rPr lang="en-US" sz="1150" dirty="0" err="1">
                <a:solidFill>
                  <a:schemeClr val="bg1"/>
                </a:solidFill>
              </a:rPr>
              <a:t>sistema</a:t>
            </a:r>
            <a:r>
              <a:rPr lang="en-US" sz="1150" dirty="0">
                <a:solidFill>
                  <a:schemeClr val="bg1"/>
                </a:solidFill>
              </a:rPr>
              <a:t> </a:t>
            </a:r>
            <a:r>
              <a:rPr lang="en-US" sz="1150" dirty="0" err="1">
                <a:solidFill>
                  <a:schemeClr val="bg1"/>
                </a:solidFill>
              </a:rPr>
              <a:t>sanitario</a:t>
            </a:r>
            <a:r>
              <a:rPr lang="en-US" sz="1150" dirty="0">
                <a:solidFill>
                  <a:schemeClr val="bg1"/>
                </a:solidFill>
              </a:rPr>
              <a:t> </a:t>
            </a:r>
            <a:r>
              <a:rPr lang="en-US" sz="1150" dirty="0" err="1">
                <a:solidFill>
                  <a:schemeClr val="bg1"/>
                </a:solidFill>
              </a:rPr>
              <a:t>por</a:t>
            </a:r>
            <a:r>
              <a:rPr lang="en-US" sz="1150" dirty="0">
                <a:solidFill>
                  <a:schemeClr val="bg1"/>
                </a:solidFill>
              </a:rPr>
              <a:t> la COVID-19 (</a:t>
            </a:r>
            <a:r>
              <a:rPr lang="en-US" sz="1150" dirty="0" err="1">
                <a:solidFill>
                  <a:schemeClr val="bg1"/>
                </a:solidFill>
              </a:rPr>
              <a:t>globalmente</a:t>
            </a:r>
            <a:r>
              <a:rPr lang="en-US" sz="1150" dirty="0">
                <a:solidFill>
                  <a:schemeClr val="bg1"/>
                </a:solidFill>
              </a:rPr>
              <a:t> </a:t>
            </a:r>
            <a:r>
              <a:rPr lang="en-US" sz="1150" dirty="0" err="1">
                <a:solidFill>
                  <a:schemeClr val="bg1"/>
                </a:solidFill>
              </a:rPr>
              <a:t>hemos</a:t>
            </a:r>
            <a:r>
              <a:rPr lang="en-US" sz="1150" dirty="0">
                <a:solidFill>
                  <a:schemeClr val="bg1"/>
                </a:solidFill>
              </a:rPr>
              <a:t> </a:t>
            </a:r>
            <a:r>
              <a:rPr lang="en-US" sz="1150" dirty="0" err="1">
                <a:solidFill>
                  <a:schemeClr val="bg1"/>
                </a:solidFill>
              </a:rPr>
              <a:t>tenido</a:t>
            </a:r>
            <a:r>
              <a:rPr lang="en-US" sz="1150" dirty="0">
                <a:solidFill>
                  <a:schemeClr val="bg1"/>
                </a:solidFill>
              </a:rPr>
              <a:t> </a:t>
            </a:r>
            <a:r>
              <a:rPr lang="en-US" sz="1150" dirty="0" err="1">
                <a:solidFill>
                  <a:schemeClr val="bg1"/>
                </a:solidFill>
              </a:rPr>
              <a:t>más</a:t>
            </a:r>
            <a:r>
              <a:rPr lang="en-US" sz="1150" dirty="0">
                <a:solidFill>
                  <a:schemeClr val="bg1"/>
                </a:solidFill>
              </a:rPr>
              <a:t> de 28m de </a:t>
            </a:r>
            <a:r>
              <a:rPr lang="en-US" sz="1150" dirty="0" err="1">
                <a:solidFill>
                  <a:schemeClr val="bg1"/>
                </a:solidFill>
              </a:rPr>
              <a:t>intervenciones</a:t>
            </a:r>
            <a:r>
              <a:rPr lang="en-US" sz="1150" dirty="0">
                <a:solidFill>
                  <a:schemeClr val="bg1"/>
                </a:solidFill>
              </a:rPr>
              <a:t> </a:t>
            </a:r>
            <a:r>
              <a:rPr lang="en-US" sz="1150" dirty="0" err="1">
                <a:solidFill>
                  <a:schemeClr val="bg1"/>
                </a:solidFill>
              </a:rPr>
              <a:t>retrasadas</a:t>
            </a:r>
            <a:r>
              <a:rPr lang="en-US" sz="1150" dirty="0">
                <a:solidFill>
                  <a:schemeClr val="bg1"/>
                </a:solidFill>
              </a:rPr>
              <a:t> en 12 </a:t>
            </a:r>
            <a:r>
              <a:rPr lang="en-US" sz="1150" dirty="0" err="1">
                <a:solidFill>
                  <a:schemeClr val="bg1"/>
                </a:solidFill>
              </a:rPr>
              <a:t>semanas</a:t>
            </a:r>
            <a:r>
              <a:rPr lang="en-US" sz="1150" dirty="0">
                <a:solidFill>
                  <a:schemeClr val="bg1"/>
                </a:solidFill>
              </a:rPr>
              <a:t> ref: BJS) , ¿</a:t>
            </a:r>
            <a:r>
              <a:rPr lang="en-US" sz="1150" dirty="0" err="1">
                <a:solidFill>
                  <a:schemeClr val="bg1"/>
                </a:solidFill>
              </a:rPr>
              <a:t>Cómo</a:t>
            </a:r>
            <a:r>
              <a:rPr lang="en-US" sz="1150" dirty="0">
                <a:solidFill>
                  <a:schemeClr val="bg1"/>
                </a:solidFill>
              </a:rPr>
              <a:t> </a:t>
            </a:r>
            <a:r>
              <a:rPr lang="en-US" sz="1150" dirty="0" err="1">
                <a:solidFill>
                  <a:schemeClr val="bg1"/>
                </a:solidFill>
              </a:rPr>
              <a:t>podemos</a:t>
            </a:r>
            <a:r>
              <a:rPr lang="en-US" sz="1150" dirty="0">
                <a:solidFill>
                  <a:schemeClr val="bg1"/>
                </a:solidFill>
              </a:rPr>
              <a:t> </a:t>
            </a:r>
            <a:r>
              <a:rPr lang="en-US" sz="1150" dirty="0" err="1">
                <a:solidFill>
                  <a:schemeClr val="bg1"/>
                </a:solidFill>
              </a:rPr>
              <a:t>invertir</a:t>
            </a:r>
            <a:r>
              <a:rPr lang="en-US" sz="1150" dirty="0">
                <a:solidFill>
                  <a:schemeClr val="bg1"/>
                </a:solidFill>
              </a:rPr>
              <a:t> y </a:t>
            </a:r>
            <a:r>
              <a:rPr lang="en-US" sz="1150" dirty="0" err="1">
                <a:solidFill>
                  <a:schemeClr val="bg1"/>
                </a:solidFill>
              </a:rPr>
              <a:t>apoyar</a:t>
            </a:r>
            <a:r>
              <a:rPr lang="en-US" sz="1150" dirty="0">
                <a:solidFill>
                  <a:schemeClr val="bg1"/>
                </a:solidFill>
              </a:rPr>
              <a:t> a </a:t>
            </a:r>
            <a:r>
              <a:rPr lang="en-US" sz="1150" dirty="0" err="1">
                <a:solidFill>
                  <a:schemeClr val="bg1"/>
                </a:solidFill>
              </a:rPr>
              <a:t>nuestros</a:t>
            </a:r>
            <a:r>
              <a:rPr lang="en-US" sz="1150" dirty="0">
                <a:solidFill>
                  <a:schemeClr val="bg1"/>
                </a:solidFill>
              </a:rPr>
              <a:t> </a:t>
            </a:r>
            <a:r>
              <a:rPr lang="en-US" sz="1150" dirty="0" err="1">
                <a:solidFill>
                  <a:schemeClr val="bg1"/>
                </a:solidFill>
              </a:rPr>
              <a:t>servicios</a:t>
            </a:r>
            <a:r>
              <a:rPr lang="en-US" sz="1150" dirty="0">
                <a:solidFill>
                  <a:schemeClr val="bg1"/>
                </a:solidFill>
              </a:rPr>
              <a:t> de </a:t>
            </a:r>
            <a:r>
              <a:rPr lang="en-US" sz="1150" dirty="0" err="1">
                <a:solidFill>
                  <a:schemeClr val="bg1"/>
                </a:solidFill>
              </a:rPr>
              <a:t>salud</a:t>
            </a:r>
            <a:r>
              <a:rPr lang="en-US" sz="1150" dirty="0">
                <a:solidFill>
                  <a:schemeClr val="bg1"/>
                </a:solidFill>
              </a:rPr>
              <a:t> </a:t>
            </a:r>
            <a:r>
              <a:rPr lang="en-US" sz="1150" dirty="0" err="1">
                <a:solidFill>
                  <a:schemeClr val="bg1"/>
                </a:solidFill>
              </a:rPr>
              <a:t>mientras</a:t>
            </a:r>
            <a:r>
              <a:rPr lang="en-US" sz="1150" dirty="0">
                <a:solidFill>
                  <a:schemeClr val="bg1"/>
                </a:solidFill>
              </a:rPr>
              <a:t> </a:t>
            </a:r>
            <a:r>
              <a:rPr lang="en-US" sz="1150" dirty="0" err="1">
                <a:solidFill>
                  <a:schemeClr val="bg1"/>
                </a:solidFill>
              </a:rPr>
              <a:t>mejoramos</a:t>
            </a:r>
            <a:r>
              <a:rPr lang="en-US" sz="1150" dirty="0">
                <a:solidFill>
                  <a:schemeClr val="bg1"/>
                </a:solidFill>
              </a:rPr>
              <a:t> la </a:t>
            </a:r>
            <a:r>
              <a:rPr lang="en-US" sz="1150" dirty="0" err="1">
                <a:solidFill>
                  <a:schemeClr val="bg1"/>
                </a:solidFill>
              </a:rPr>
              <a:t>salud</a:t>
            </a:r>
            <a:r>
              <a:rPr lang="en-US" sz="1150" dirty="0">
                <a:solidFill>
                  <a:schemeClr val="bg1"/>
                </a:solidFill>
              </a:rPr>
              <a:t> y el </a:t>
            </a:r>
            <a:r>
              <a:rPr lang="en-US" sz="1150" dirty="0" err="1">
                <a:solidFill>
                  <a:schemeClr val="bg1"/>
                </a:solidFill>
              </a:rPr>
              <a:t>bienestar</a:t>
            </a:r>
            <a:r>
              <a:rPr lang="en-US" sz="1150" dirty="0">
                <a:solidFill>
                  <a:schemeClr val="bg1"/>
                </a:solidFill>
              </a:rPr>
              <a:t> de la </a:t>
            </a:r>
            <a:r>
              <a:rPr lang="en-US" sz="1150" dirty="0" err="1">
                <a:solidFill>
                  <a:schemeClr val="bg1"/>
                </a:solidFill>
              </a:rPr>
              <a:t>gente</a:t>
            </a:r>
            <a:r>
              <a:rPr lang="en-US" sz="1150" dirty="0">
                <a:solidFill>
                  <a:schemeClr val="bg1"/>
                </a:solidFill>
              </a:rPr>
              <a:t> para </a:t>
            </a:r>
            <a:r>
              <a:rPr lang="en-US" sz="1150" dirty="0" err="1">
                <a:solidFill>
                  <a:schemeClr val="bg1"/>
                </a:solidFill>
              </a:rPr>
              <a:t>asegurar</a:t>
            </a:r>
            <a:r>
              <a:rPr lang="en-US" sz="1150" dirty="0">
                <a:solidFill>
                  <a:schemeClr val="bg1"/>
                </a:solidFill>
              </a:rPr>
              <a:t> que </a:t>
            </a:r>
            <a:r>
              <a:rPr lang="en-US" sz="1150" dirty="0" err="1">
                <a:solidFill>
                  <a:schemeClr val="bg1"/>
                </a:solidFill>
              </a:rPr>
              <a:t>aprendemos</a:t>
            </a:r>
            <a:r>
              <a:rPr lang="en-US" sz="1150" dirty="0">
                <a:solidFill>
                  <a:schemeClr val="bg1"/>
                </a:solidFill>
              </a:rPr>
              <a:t> y </a:t>
            </a:r>
            <a:r>
              <a:rPr lang="en-US" sz="1150" dirty="0" err="1">
                <a:solidFill>
                  <a:schemeClr val="bg1"/>
                </a:solidFill>
              </a:rPr>
              <a:t>nos</a:t>
            </a:r>
            <a:r>
              <a:rPr lang="en-US" sz="1150" dirty="0">
                <a:solidFill>
                  <a:schemeClr val="bg1"/>
                </a:solidFill>
              </a:rPr>
              <a:t> </a:t>
            </a:r>
            <a:r>
              <a:rPr lang="en-US" sz="1150" dirty="0" err="1">
                <a:solidFill>
                  <a:schemeClr val="bg1"/>
                </a:solidFill>
              </a:rPr>
              <a:t>preparamos</a:t>
            </a:r>
            <a:r>
              <a:rPr lang="en-US" sz="1150" dirty="0">
                <a:solidFill>
                  <a:schemeClr val="bg1"/>
                </a:solidFill>
              </a:rPr>
              <a:t> para la </a:t>
            </a:r>
            <a:r>
              <a:rPr lang="en-US" sz="1150" dirty="0" err="1">
                <a:solidFill>
                  <a:schemeClr val="bg1"/>
                </a:solidFill>
              </a:rPr>
              <a:t>siguiente</a:t>
            </a:r>
            <a:r>
              <a:rPr lang="en-US" sz="1150" dirty="0">
                <a:solidFill>
                  <a:schemeClr val="bg1"/>
                </a:solidFill>
              </a:rPr>
              <a:t> </a:t>
            </a:r>
            <a:r>
              <a:rPr lang="en-US" sz="1150" dirty="0" err="1">
                <a:solidFill>
                  <a:schemeClr val="bg1"/>
                </a:solidFill>
              </a:rPr>
              <a:t>pandemia</a:t>
            </a:r>
            <a:r>
              <a:rPr lang="en-US" sz="1150" dirty="0">
                <a:solidFill>
                  <a:schemeClr val="bg1"/>
                </a:solidFill>
              </a:rPr>
              <a:t>?</a:t>
            </a:r>
          </a:p>
          <a:p>
            <a:pPr algn="just"/>
            <a:r>
              <a:rPr lang="en-US" sz="1150" dirty="0">
                <a:solidFill>
                  <a:schemeClr val="bg1"/>
                </a:solidFill>
              </a:rPr>
              <a:t>La </a:t>
            </a:r>
            <a:r>
              <a:rPr lang="en-US" sz="1150" dirty="0" err="1">
                <a:solidFill>
                  <a:schemeClr val="bg1"/>
                </a:solidFill>
              </a:rPr>
              <a:t>plataforma</a:t>
            </a:r>
            <a:r>
              <a:rPr lang="en-US" sz="1150" dirty="0">
                <a:solidFill>
                  <a:schemeClr val="bg1"/>
                </a:solidFill>
              </a:rPr>
              <a:t> WHIS </a:t>
            </a:r>
            <a:r>
              <a:rPr lang="en-US" sz="1150" dirty="0" err="1">
                <a:solidFill>
                  <a:schemeClr val="bg1"/>
                </a:solidFill>
              </a:rPr>
              <a:t>crea</a:t>
            </a:r>
            <a:r>
              <a:rPr lang="en-US" sz="1150" dirty="0">
                <a:solidFill>
                  <a:schemeClr val="bg1"/>
                </a:solidFill>
              </a:rPr>
              <a:t> </a:t>
            </a:r>
            <a:r>
              <a:rPr lang="en-US" sz="1150" dirty="0" err="1">
                <a:solidFill>
                  <a:schemeClr val="bg1"/>
                </a:solidFill>
              </a:rPr>
              <a:t>oportunidades</a:t>
            </a:r>
            <a:r>
              <a:rPr lang="en-US" sz="1150" dirty="0">
                <a:solidFill>
                  <a:schemeClr val="bg1"/>
                </a:solidFill>
              </a:rPr>
              <a:t> al </a:t>
            </a:r>
            <a:r>
              <a:rPr lang="en-US" sz="1150" dirty="0" err="1">
                <a:solidFill>
                  <a:schemeClr val="bg1"/>
                </a:solidFill>
              </a:rPr>
              <a:t>juntar</a:t>
            </a:r>
            <a:r>
              <a:rPr lang="en-US" sz="1150" dirty="0">
                <a:solidFill>
                  <a:schemeClr val="bg1"/>
                </a:solidFill>
              </a:rPr>
              <a:t> </a:t>
            </a:r>
            <a:r>
              <a:rPr lang="en-US" sz="1150" dirty="0" err="1">
                <a:solidFill>
                  <a:schemeClr val="bg1"/>
                </a:solidFill>
              </a:rPr>
              <a:t>todos</a:t>
            </a:r>
            <a:r>
              <a:rPr lang="en-US" sz="1150" dirty="0">
                <a:solidFill>
                  <a:schemeClr val="bg1"/>
                </a:solidFill>
              </a:rPr>
              <a:t> </a:t>
            </a:r>
            <a:r>
              <a:rPr lang="en-US" sz="1150" dirty="0" err="1">
                <a:solidFill>
                  <a:schemeClr val="bg1"/>
                </a:solidFill>
              </a:rPr>
              <a:t>los</a:t>
            </a:r>
            <a:r>
              <a:rPr lang="en-US" sz="1150" dirty="0">
                <a:solidFill>
                  <a:schemeClr val="bg1"/>
                </a:solidFill>
              </a:rPr>
              <a:t> </a:t>
            </a:r>
            <a:r>
              <a:rPr lang="en-US" sz="1150" dirty="0" err="1">
                <a:solidFill>
                  <a:schemeClr val="bg1"/>
                </a:solidFill>
              </a:rPr>
              <a:t>sectores</a:t>
            </a:r>
            <a:r>
              <a:rPr lang="en-US" sz="1150" dirty="0">
                <a:solidFill>
                  <a:schemeClr val="bg1"/>
                </a:solidFill>
              </a:rPr>
              <a:t> de la </a:t>
            </a:r>
            <a:r>
              <a:rPr lang="en-US" sz="1150" dirty="0" err="1">
                <a:solidFill>
                  <a:schemeClr val="bg1"/>
                </a:solidFill>
              </a:rPr>
              <a:t>sociedad</a:t>
            </a:r>
            <a:r>
              <a:rPr lang="en-US" sz="1150" dirty="0">
                <a:solidFill>
                  <a:schemeClr val="bg1"/>
                </a:solidFill>
              </a:rPr>
              <a:t> para co-</a:t>
            </a:r>
            <a:r>
              <a:rPr lang="en-US" sz="1150" dirty="0" err="1">
                <a:solidFill>
                  <a:schemeClr val="bg1"/>
                </a:solidFill>
              </a:rPr>
              <a:t>crear</a:t>
            </a:r>
            <a:r>
              <a:rPr lang="en-US" sz="1150" dirty="0">
                <a:solidFill>
                  <a:schemeClr val="bg1"/>
                </a:solidFill>
              </a:rPr>
              <a:t> </a:t>
            </a:r>
            <a:r>
              <a:rPr lang="en-US" sz="1150" dirty="0" err="1">
                <a:solidFill>
                  <a:schemeClr val="bg1"/>
                </a:solidFill>
              </a:rPr>
              <a:t>soluciones</a:t>
            </a:r>
            <a:r>
              <a:rPr lang="en-US" sz="1150" dirty="0">
                <a:solidFill>
                  <a:schemeClr val="bg1"/>
                </a:solidFill>
              </a:rPr>
              <a:t> que </a:t>
            </a:r>
            <a:r>
              <a:rPr lang="en-US" sz="1150" dirty="0" err="1">
                <a:solidFill>
                  <a:schemeClr val="bg1"/>
                </a:solidFill>
              </a:rPr>
              <a:t>impacten</a:t>
            </a:r>
            <a:r>
              <a:rPr lang="en-US" sz="1150" dirty="0">
                <a:solidFill>
                  <a:schemeClr val="bg1"/>
                </a:solidFill>
              </a:rPr>
              <a:t> en la </a:t>
            </a:r>
            <a:r>
              <a:rPr lang="en-US" sz="1150" dirty="0" err="1">
                <a:solidFill>
                  <a:schemeClr val="bg1"/>
                </a:solidFill>
              </a:rPr>
              <a:t>salud</a:t>
            </a:r>
            <a:r>
              <a:rPr lang="en-US" sz="1150" dirty="0">
                <a:solidFill>
                  <a:schemeClr val="bg1"/>
                </a:solidFill>
              </a:rPr>
              <a:t> y el </a:t>
            </a:r>
            <a:r>
              <a:rPr lang="en-US" sz="1150" dirty="0" err="1">
                <a:solidFill>
                  <a:schemeClr val="bg1"/>
                </a:solidFill>
              </a:rPr>
              <a:t>bienestar</a:t>
            </a:r>
            <a:r>
              <a:rPr lang="en-US" sz="1150" dirty="0">
                <a:solidFill>
                  <a:schemeClr val="bg1"/>
                </a:solidFill>
              </a:rPr>
              <a:t> de la </a:t>
            </a:r>
            <a:r>
              <a:rPr lang="en-US" sz="1150" dirty="0" err="1">
                <a:solidFill>
                  <a:schemeClr val="bg1"/>
                </a:solidFill>
              </a:rPr>
              <a:t>gente</a:t>
            </a:r>
            <a:r>
              <a:rPr lang="en-US" sz="1150" dirty="0">
                <a:solidFill>
                  <a:schemeClr val="bg1"/>
                </a:solidFill>
              </a:rPr>
              <a:t>. La </a:t>
            </a:r>
            <a:r>
              <a:rPr lang="en-US" sz="1150" dirty="0" err="1">
                <a:solidFill>
                  <a:schemeClr val="bg1"/>
                </a:solidFill>
              </a:rPr>
              <a:t>metodología</a:t>
            </a:r>
            <a:r>
              <a:rPr lang="en-US" sz="1150" dirty="0">
                <a:solidFill>
                  <a:schemeClr val="bg1"/>
                </a:solidFill>
              </a:rPr>
              <a:t> se </a:t>
            </a:r>
            <a:r>
              <a:rPr lang="en-US" sz="1150" dirty="0" err="1">
                <a:solidFill>
                  <a:schemeClr val="bg1"/>
                </a:solidFill>
              </a:rPr>
              <a:t>puede</a:t>
            </a:r>
            <a:r>
              <a:rPr lang="en-US" sz="1150" dirty="0">
                <a:solidFill>
                  <a:schemeClr val="bg1"/>
                </a:solidFill>
              </a:rPr>
              <a:t> </a:t>
            </a:r>
            <a:r>
              <a:rPr lang="en-US" sz="1150" dirty="0" err="1">
                <a:solidFill>
                  <a:schemeClr val="bg1"/>
                </a:solidFill>
              </a:rPr>
              <a:t>adoptar</a:t>
            </a:r>
            <a:r>
              <a:rPr lang="en-US" sz="1150" dirty="0">
                <a:solidFill>
                  <a:schemeClr val="bg1"/>
                </a:solidFill>
              </a:rPr>
              <a:t> a </a:t>
            </a:r>
            <a:r>
              <a:rPr lang="en-US" sz="1150" dirty="0" err="1">
                <a:solidFill>
                  <a:schemeClr val="bg1"/>
                </a:solidFill>
              </a:rPr>
              <a:t>nivel</a:t>
            </a:r>
            <a:r>
              <a:rPr lang="en-US" sz="1150" dirty="0">
                <a:solidFill>
                  <a:schemeClr val="bg1"/>
                </a:solidFill>
              </a:rPr>
              <a:t> local para </a:t>
            </a:r>
            <a:r>
              <a:rPr lang="en-US" sz="1150" dirty="0" err="1">
                <a:solidFill>
                  <a:schemeClr val="bg1"/>
                </a:solidFill>
              </a:rPr>
              <a:t>crear</a:t>
            </a:r>
            <a:r>
              <a:rPr lang="en-US" sz="1150" dirty="0">
                <a:solidFill>
                  <a:schemeClr val="bg1"/>
                </a:solidFill>
              </a:rPr>
              <a:t> </a:t>
            </a:r>
            <a:r>
              <a:rPr lang="en-US" sz="1150" dirty="0" err="1">
                <a:solidFill>
                  <a:schemeClr val="bg1"/>
                </a:solidFill>
              </a:rPr>
              <a:t>nuevos</a:t>
            </a:r>
            <a:r>
              <a:rPr lang="en-US" sz="1150" dirty="0">
                <a:solidFill>
                  <a:schemeClr val="bg1"/>
                </a:solidFill>
              </a:rPr>
              <a:t> </a:t>
            </a:r>
            <a:r>
              <a:rPr lang="en-US" sz="1150" dirty="0" err="1">
                <a:solidFill>
                  <a:schemeClr val="bg1"/>
                </a:solidFill>
              </a:rPr>
              <a:t>ecosistemas</a:t>
            </a:r>
            <a:r>
              <a:rPr lang="en-US" sz="1150" dirty="0">
                <a:solidFill>
                  <a:schemeClr val="bg1"/>
                </a:solidFill>
              </a:rPr>
              <a:t> de </a:t>
            </a:r>
            <a:r>
              <a:rPr lang="en-US" sz="1150" dirty="0" err="1">
                <a:solidFill>
                  <a:schemeClr val="bg1"/>
                </a:solidFill>
              </a:rPr>
              <a:t>salud</a:t>
            </a:r>
            <a:r>
              <a:rPr lang="en-US" sz="1150" dirty="0">
                <a:solidFill>
                  <a:schemeClr val="bg1"/>
                </a:solidFill>
              </a:rPr>
              <a:t> que </a:t>
            </a:r>
            <a:r>
              <a:rPr lang="en-US" sz="1150" dirty="0" err="1">
                <a:solidFill>
                  <a:schemeClr val="bg1"/>
                </a:solidFill>
              </a:rPr>
              <a:t>apoyen</a:t>
            </a:r>
            <a:r>
              <a:rPr lang="en-US" sz="1150" dirty="0">
                <a:solidFill>
                  <a:schemeClr val="bg1"/>
                </a:solidFill>
              </a:rPr>
              <a:t> las </a:t>
            </a:r>
            <a:r>
              <a:rPr lang="en-US" sz="1150" dirty="0" err="1">
                <a:solidFill>
                  <a:schemeClr val="bg1"/>
                </a:solidFill>
              </a:rPr>
              <a:t>comunidades</a:t>
            </a:r>
            <a:r>
              <a:rPr lang="en-US" sz="1150" dirty="0">
                <a:solidFill>
                  <a:schemeClr val="bg1"/>
                </a:solidFill>
              </a:rPr>
              <a:t> </a:t>
            </a:r>
            <a:r>
              <a:rPr lang="en-US" sz="1150" dirty="0" err="1">
                <a:solidFill>
                  <a:schemeClr val="bg1"/>
                </a:solidFill>
              </a:rPr>
              <a:t>internacionales</a:t>
            </a:r>
            <a:r>
              <a:rPr lang="en-US" sz="1150" dirty="0">
                <a:solidFill>
                  <a:schemeClr val="bg1"/>
                </a:solidFill>
              </a:rPr>
              <a:t> </a:t>
            </a:r>
            <a:r>
              <a:rPr lang="en-US" sz="1150" dirty="0" err="1">
                <a:solidFill>
                  <a:schemeClr val="bg1"/>
                </a:solidFill>
              </a:rPr>
              <a:t>implementando</a:t>
            </a:r>
            <a:r>
              <a:rPr lang="en-US" sz="1150" dirty="0">
                <a:solidFill>
                  <a:schemeClr val="bg1"/>
                </a:solidFill>
              </a:rPr>
              <a:t> SDG3 Buena </a:t>
            </a:r>
            <a:r>
              <a:rPr lang="en-US" sz="1150" dirty="0" err="1">
                <a:solidFill>
                  <a:schemeClr val="bg1"/>
                </a:solidFill>
              </a:rPr>
              <a:t>Salud</a:t>
            </a:r>
            <a:r>
              <a:rPr lang="en-US" sz="1150" dirty="0">
                <a:solidFill>
                  <a:schemeClr val="bg1"/>
                </a:solidFill>
              </a:rPr>
              <a:t> y </a:t>
            </a:r>
            <a:r>
              <a:rPr lang="en-US" sz="1150" dirty="0" err="1">
                <a:solidFill>
                  <a:schemeClr val="bg1"/>
                </a:solidFill>
              </a:rPr>
              <a:t>Bienestar</a:t>
            </a:r>
            <a:r>
              <a:rPr lang="en-US" sz="1150" dirty="0">
                <a:solidFill>
                  <a:schemeClr val="bg1"/>
                </a:solidFill>
              </a:rPr>
              <a:t>. </a:t>
            </a:r>
            <a:r>
              <a:rPr lang="en-US" sz="1150" dirty="0" err="1">
                <a:solidFill>
                  <a:schemeClr val="bg1"/>
                </a:solidFill>
              </a:rPr>
              <a:t>Esto</a:t>
            </a:r>
            <a:r>
              <a:rPr lang="en-US" sz="1150" dirty="0">
                <a:solidFill>
                  <a:schemeClr val="bg1"/>
                </a:solidFill>
              </a:rPr>
              <a:t> ha </a:t>
            </a:r>
            <a:r>
              <a:rPr lang="en-US" sz="1150" dirty="0" err="1">
                <a:solidFill>
                  <a:schemeClr val="bg1"/>
                </a:solidFill>
              </a:rPr>
              <a:t>sido</a:t>
            </a:r>
            <a:r>
              <a:rPr lang="en-US" sz="1150" dirty="0">
                <a:solidFill>
                  <a:schemeClr val="bg1"/>
                </a:solidFill>
              </a:rPr>
              <a:t> </a:t>
            </a:r>
            <a:r>
              <a:rPr lang="en-US" sz="1150" dirty="0" err="1">
                <a:solidFill>
                  <a:schemeClr val="bg1"/>
                </a:solidFill>
              </a:rPr>
              <a:t>ampliamente</a:t>
            </a:r>
            <a:r>
              <a:rPr lang="en-US" sz="1150" dirty="0">
                <a:solidFill>
                  <a:schemeClr val="bg1"/>
                </a:solidFill>
              </a:rPr>
              <a:t> </a:t>
            </a:r>
            <a:r>
              <a:rPr lang="en-US" sz="1150" dirty="0" err="1">
                <a:solidFill>
                  <a:schemeClr val="bg1"/>
                </a:solidFill>
              </a:rPr>
              <a:t>reconocido</a:t>
            </a:r>
            <a:r>
              <a:rPr lang="en-US" sz="1150" dirty="0">
                <a:solidFill>
                  <a:schemeClr val="bg1"/>
                </a:solidFill>
              </a:rPr>
              <a:t> </a:t>
            </a:r>
            <a:r>
              <a:rPr lang="en-US" sz="1150" dirty="0" err="1">
                <a:solidFill>
                  <a:schemeClr val="bg1"/>
                </a:solidFill>
              </a:rPr>
              <a:t>como</a:t>
            </a:r>
            <a:r>
              <a:rPr lang="en-US" sz="1150" dirty="0">
                <a:solidFill>
                  <a:schemeClr val="bg1"/>
                </a:solidFill>
              </a:rPr>
              <a:t> un </a:t>
            </a:r>
            <a:r>
              <a:rPr lang="en-US" sz="1150" dirty="0" err="1">
                <a:solidFill>
                  <a:schemeClr val="bg1"/>
                </a:solidFill>
              </a:rPr>
              <a:t>modelo</a:t>
            </a:r>
            <a:r>
              <a:rPr lang="en-US" sz="1150" dirty="0">
                <a:solidFill>
                  <a:schemeClr val="bg1"/>
                </a:solidFill>
              </a:rPr>
              <a:t> </a:t>
            </a:r>
            <a:r>
              <a:rPr lang="en-US" sz="1150" dirty="0" err="1">
                <a:solidFill>
                  <a:schemeClr val="bg1"/>
                </a:solidFill>
              </a:rPr>
              <a:t>sostenible</a:t>
            </a:r>
            <a:r>
              <a:rPr lang="en-US" sz="1150" dirty="0">
                <a:solidFill>
                  <a:schemeClr val="bg1"/>
                </a:solidFill>
              </a:rPr>
              <a:t> para la </a:t>
            </a:r>
            <a:r>
              <a:rPr lang="en-US" sz="1150" dirty="0" err="1">
                <a:solidFill>
                  <a:schemeClr val="bg1"/>
                </a:solidFill>
              </a:rPr>
              <a:t>salud</a:t>
            </a:r>
            <a:r>
              <a:rPr lang="en-US" sz="1150" dirty="0">
                <a:solidFill>
                  <a:schemeClr val="bg1"/>
                </a:solidFill>
              </a:rPr>
              <a:t> </a:t>
            </a:r>
            <a:r>
              <a:rPr lang="en-US" sz="1150" dirty="0" err="1">
                <a:solidFill>
                  <a:schemeClr val="bg1"/>
                </a:solidFill>
              </a:rPr>
              <a:t>ahora</a:t>
            </a:r>
            <a:r>
              <a:rPr lang="en-US" sz="1150" dirty="0">
                <a:solidFill>
                  <a:schemeClr val="bg1"/>
                </a:solidFill>
              </a:rPr>
              <a:t> y en el </a:t>
            </a:r>
            <a:r>
              <a:rPr lang="en-US" sz="1150" dirty="0" err="1">
                <a:solidFill>
                  <a:schemeClr val="bg1"/>
                </a:solidFill>
              </a:rPr>
              <a:t>futuro</a:t>
            </a:r>
            <a:r>
              <a:rPr lang="en-US" sz="1150" dirty="0">
                <a:solidFill>
                  <a:schemeClr val="bg1"/>
                </a:solidFill>
              </a:rPr>
              <a:t>. </a:t>
            </a:r>
          </a:p>
        </p:txBody>
      </p:sp>
      <p:sp>
        <p:nvSpPr>
          <p:cNvPr id="59" name="TextBox 7">
            <a:extLst>
              <a:ext uri="{FF2B5EF4-FFF2-40B4-BE49-F238E27FC236}">
                <a16:creationId xmlns:a16="http://schemas.microsoft.com/office/drawing/2014/main" id="{8F957DB2-37AD-824E-8113-0D5D48141F89}"/>
              </a:ext>
            </a:extLst>
          </p:cNvPr>
          <p:cNvSpPr txBox="1"/>
          <p:nvPr/>
        </p:nvSpPr>
        <p:spPr>
          <a:xfrm>
            <a:off x="-1" y="5677155"/>
            <a:ext cx="6857999" cy="4185761"/>
          </a:xfrm>
          <a:prstGeom prst="rect">
            <a:avLst/>
          </a:prstGeom>
          <a:solidFill>
            <a:schemeClr val="tx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2">
                    <a:lumMod val="50000"/>
                  </a:schemeClr>
                </a:solidFill>
              </a:rPr>
              <a:t>La </a:t>
            </a:r>
            <a:r>
              <a:rPr lang="en-US" sz="1400" b="1" dirty="0" err="1">
                <a:solidFill>
                  <a:schemeClr val="tx2">
                    <a:lumMod val="50000"/>
                  </a:schemeClr>
                </a:solidFill>
              </a:rPr>
              <a:t>infección</a:t>
            </a:r>
            <a:r>
              <a:rPr lang="en-US" sz="1400" b="1" dirty="0">
                <a:solidFill>
                  <a:schemeClr val="tx2">
                    <a:lumMod val="50000"/>
                  </a:schemeClr>
                </a:solidFill>
              </a:rPr>
              <a:t> no </a:t>
            </a:r>
            <a:r>
              <a:rPr lang="en-US" sz="1400" b="1" dirty="0" err="1">
                <a:solidFill>
                  <a:schemeClr val="tx2">
                    <a:lumMod val="50000"/>
                  </a:schemeClr>
                </a:solidFill>
              </a:rPr>
              <a:t>significa</a:t>
            </a:r>
            <a:r>
              <a:rPr lang="en-US" sz="1400" b="1" dirty="0">
                <a:solidFill>
                  <a:schemeClr val="tx2">
                    <a:lumMod val="50000"/>
                  </a:schemeClr>
                </a:solidFill>
              </a:rPr>
              <a:t> </a:t>
            </a:r>
            <a:r>
              <a:rPr lang="en-US" sz="1400" b="1" dirty="0" err="1">
                <a:solidFill>
                  <a:schemeClr val="tx2">
                    <a:lumMod val="50000"/>
                  </a:schemeClr>
                </a:solidFill>
              </a:rPr>
              <a:t>enfermedad</a:t>
            </a:r>
            <a:r>
              <a:rPr lang="en-US" sz="1400" b="1" dirty="0">
                <a:solidFill>
                  <a:schemeClr val="tx2">
                    <a:lumMod val="50000"/>
                  </a:schemeClr>
                </a:solidFill>
              </a:rPr>
              <a:t> – </a:t>
            </a:r>
            <a:r>
              <a:rPr lang="en-US" sz="1400" b="1" dirty="0" err="1">
                <a:solidFill>
                  <a:schemeClr val="tx2">
                    <a:lumMod val="50000"/>
                  </a:schemeClr>
                </a:solidFill>
              </a:rPr>
              <a:t>cómo</a:t>
            </a:r>
            <a:r>
              <a:rPr lang="en-US" sz="1400" b="1" dirty="0">
                <a:solidFill>
                  <a:schemeClr val="tx2">
                    <a:lumMod val="50000"/>
                  </a:schemeClr>
                </a:solidFill>
              </a:rPr>
              <a:t> leer las </a:t>
            </a:r>
            <a:r>
              <a:rPr lang="en-US" sz="1400" b="1" dirty="0" err="1">
                <a:solidFill>
                  <a:schemeClr val="tx2">
                    <a:lumMod val="50000"/>
                  </a:schemeClr>
                </a:solidFill>
              </a:rPr>
              <a:t>estadísticas</a:t>
            </a:r>
            <a:r>
              <a:rPr lang="en-US" sz="1400" b="1" dirty="0">
                <a:solidFill>
                  <a:schemeClr val="tx2">
                    <a:lumMod val="50000"/>
                  </a:schemeClr>
                </a:solidFill>
              </a:rPr>
              <a:t> COVID-19 </a:t>
            </a:r>
            <a:r>
              <a:rPr lang="en-US" sz="1400" b="1" dirty="0" err="1">
                <a:solidFill>
                  <a:schemeClr val="tx2">
                    <a:lumMod val="50000"/>
                  </a:schemeClr>
                </a:solidFill>
              </a:rPr>
              <a:t>actuales</a:t>
            </a:r>
            <a:endParaRPr lang="en-US" sz="1400" b="1" dirty="0">
              <a:solidFill>
                <a:schemeClr val="tx2">
                  <a:lumMod val="50000"/>
                </a:schemeClr>
              </a:solidFill>
            </a:endParaRPr>
          </a:p>
          <a:p>
            <a:pPr algn="just"/>
            <a:r>
              <a:rPr lang="en-US" sz="1200" dirty="0"/>
              <a:t>En </a:t>
            </a:r>
            <a:r>
              <a:rPr lang="en-US" sz="1200" dirty="0" err="1"/>
              <a:t>muchos</a:t>
            </a:r>
            <a:r>
              <a:rPr lang="en-US" sz="1200" dirty="0"/>
              <a:t> </a:t>
            </a:r>
            <a:r>
              <a:rPr lang="en-US" sz="1200" dirty="0" err="1"/>
              <a:t>países</a:t>
            </a:r>
            <a:r>
              <a:rPr lang="en-US" sz="1200" dirty="0"/>
              <a:t>, con el </a:t>
            </a:r>
            <a:r>
              <a:rPr lang="en-US" sz="1200" dirty="0" err="1"/>
              <a:t>comienzo</a:t>
            </a:r>
            <a:r>
              <a:rPr lang="en-US" sz="1200" dirty="0"/>
              <a:t> del </a:t>
            </a:r>
            <a:r>
              <a:rPr lang="en-US" sz="1200" dirty="0" err="1"/>
              <a:t>verano</a:t>
            </a:r>
            <a:r>
              <a:rPr lang="en-US" sz="1200" dirty="0"/>
              <a:t> y </a:t>
            </a:r>
            <a:r>
              <a:rPr lang="en-US" sz="1200" dirty="0" err="1"/>
              <a:t>según</a:t>
            </a:r>
            <a:r>
              <a:rPr lang="en-US" sz="1200" dirty="0"/>
              <a:t> el </a:t>
            </a:r>
            <a:r>
              <a:rPr lang="en-US" sz="1200" dirty="0" err="1"/>
              <a:t>curso</a:t>
            </a:r>
            <a:r>
              <a:rPr lang="en-US" sz="1200" dirty="0"/>
              <a:t> de </a:t>
            </a:r>
            <a:r>
              <a:rPr lang="en-US" sz="1200" dirty="0" err="1"/>
              <a:t>curvas</a:t>
            </a:r>
            <a:r>
              <a:rPr lang="en-US" sz="1200" dirty="0"/>
              <a:t> de </a:t>
            </a:r>
            <a:r>
              <a:rPr lang="en-US" sz="1200" dirty="0" err="1"/>
              <a:t>infección</a:t>
            </a:r>
            <a:r>
              <a:rPr lang="en-US" sz="1200" dirty="0"/>
              <a:t> </a:t>
            </a:r>
            <a:r>
              <a:rPr lang="en-US" sz="1200" dirty="0" err="1"/>
              <a:t>normales</a:t>
            </a:r>
            <a:r>
              <a:rPr lang="en-US" sz="1200" dirty="0"/>
              <a:t>, la </a:t>
            </a:r>
            <a:r>
              <a:rPr lang="en-US" sz="1200" dirty="0" err="1"/>
              <a:t>alta</a:t>
            </a:r>
            <a:r>
              <a:rPr lang="en-US" sz="1200" dirty="0"/>
              <a:t> </a:t>
            </a:r>
            <a:r>
              <a:rPr lang="en-US" sz="1200" dirty="0" err="1"/>
              <a:t>médica</a:t>
            </a:r>
            <a:r>
              <a:rPr lang="en-US" sz="1200" dirty="0"/>
              <a:t> </a:t>
            </a:r>
            <a:r>
              <a:rPr lang="en-US" sz="1200" dirty="0" err="1"/>
              <a:t>suena</a:t>
            </a:r>
            <a:r>
              <a:rPr lang="en-US" sz="1200" dirty="0"/>
              <a:t> </a:t>
            </a:r>
            <a:r>
              <a:rPr lang="en-US" sz="1200" dirty="0" err="1"/>
              <a:t>como</a:t>
            </a:r>
            <a:r>
              <a:rPr lang="en-US" sz="1200" dirty="0"/>
              <a:t> </a:t>
            </a:r>
            <a:r>
              <a:rPr lang="en-US" sz="1200" dirty="0" err="1"/>
              <a:t>si</a:t>
            </a:r>
            <a:r>
              <a:rPr lang="en-US" sz="1200" dirty="0"/>
              <a:t> el </a:t>
            </a:r>
            <a:r>
              <a:rPr lang="en-US" sz="1200" dirty="0" err="1"/>
              <a:t>grado</a:t>
            </a:r>
            <a:r>
              <a:rPr lang="en-US" sz="1200" dirty="0"/>
              <a:t> de </a:t>
            </a:r>
            <a:r>
              <a:rPr lang="en-US" sz="1200" dirty="0" err="1"/>
              <a:t>infección</a:t>
            </a:r>
            <a:r>
              <a:rPr lang="en-US" sz="1200" dirty="0"/>
              <a:t> del coronavirus </a:t>
            </a:r>
            <a:r>
              <a:rPr lang="en-US" sz="1200" dirty="0" err="1"/>
              <a:t>siga</a:t>
            </a:r>
            <a:r>
              <a:rPr lang="en-US" sz="1200" dirty="0"/>
              <a:t> </a:t>
            </a:r>
            <a:r>
              <a:rPr lang="en-US" sz="1200" dirty="0" err="1"/>
              <a:t>una</a:t>
            </a:r>
            <a:r>
              <a:rPr lang="en-US" sz="1200" dirty="0"/>
              <a:t> </a:t>
            </a:r>
            <a:r>
              <a:rPr lang="en-US" sz="1200" dirty="0" err="1"/>
              <a:t>tendencia</a:t>
            </a:r>
            <a:r>
              <a:rPr lang="en-US" sz="1200" dirty="0"/>
              <a:t> </a:t>
            </a:r>
            <a:r>
              <a:rPr lang="en-US" sz="1200" dirty="0" err="1"/>
              <a:t>hacia</a:t>
            </a:r>
            <a:r>
              <a:rPr lang="en-US" sz="1200" dirty="0"/>
              <a:t> el zero. La </a:t>
            </a:r>
            <a:r>
              <a:rPr lang="en-US" sz="1200" dirty="0" err="1"/>
              <a:t>curva</a:t>
            </a:r>
            <a:r>
              <a:rPr lang="en-US" sz="1200" dirty="0"/>
              <a:t> de </a:t>
            </a:r>
            <a:r>
              <a:rPr lang="en-US" sz="1200" dirty="0" err="1"/>
              <a:t>infección</a:t>
            </a:r>
            <a:r>
              <a:rPr lang="en-US" sz="1200" dirty="0"/>
              <a:t> normal </a:t>
            </a:r>
            <a:r>
              <a:rPr lang="en-US" sz="1200" dirty="0" err="1"/>
              <a:t>hace</a:t>
            </a:r>
            <a:r>
              <a:rPr lang="en-US" sz="1200" dirty="0"/>
              <a:t> </a:t>
            </a:r>
            <a:r>
              <a:rPr lang="en-US" sz="1200" dirty="0" err="1"/>
              <a:t>tiempo</a:t>
            </a:r>
            <a:r>
              <a:rPr lang="en-US" sz="1200" dirty="0"/>
              <a:t> que se ha </a:t>
            </a:r>
            <a:r>
              <a:rPr lang="en-US" sz="1200" dirty="0" err="1"/>
              <a:t>situado</a:t>
            </a:r>
            <a:r>
              <a:rPr lang="en-US" sz="1200" dirty="0"/>
              <a:t> </a:t>
            </a:r>
            <a:r>
              <a:rPr lang="en-US" sz="1200" dirty="0" err="1"/>
              <a:t>bajo</a:t>
            </a:r>
            <a:r>
              <a:rPr lang="en-US" sz="1200" dirty="0"/>
              <a:t> el </a:t>
            </a:r>
            <a:r>
              <a:rPr lang="en-US" sz="1200" dirty="0" err="1"/>
              <a:t>límite</a:t>
            </a:r>
            <a:r>
              <a:rPr lang="en-US" sz="1200" dirty="0"/>
              <a:t> del </a:t>
            </a:r>
            <a:r>
              <a:rPr lang="en-US" sz="1200" dirty="0" err="1"/>
              <a:t>peligro</a:t>
            </a:r>
            <a:r>
              <a:rPr lang="en-US" sz="1200" dirty="0"/>
              <a:t>. En Wuhan, </a:t>
            </a:r>
            <a:r>
              <a:rPr lang="en-US" sz="1200" dirty="0" err="1"/>
              <a:t>sólo</a:t>
            </a:r>
            <a:r>
              <a:rPr lang="en-US" sz="1200" dirty="0"/>
              <a:t> 300 </a:t>
            </a:r>
            <a:r>
              <a:rPr lang="en-US" sz="1200" dirty="0" err="1"/>
              <a:t>infecciones</a:t>
            </a:r>
            <a:r>
              <a:rPr lang="en-US" sz="1200" dirty="0"/>
              <a:t> </a:t>
            </a:r>
            <a:r>
              <a:rPr lang="en-US" sz="1200" dirty="0" err="1"/>
              <a:t>asintomáticas</a:t>
            </a:r>
            <a:r>
              <a:rPr lang="en-US" sz="1200" dirty="0"/>
              <a:t> </a:t>
            </a:r>
            <a:r>
              <a:rPr lang="en-US" sz="1200" dirty="0" err="1"/>
              <a:t>fueron</a:t>
            </a:r>
            <a:r>
              <a:rPr lang="en-US" sz="1200" dirty="0"/>
              <a:t> </a:t>
            </a:r>
            <a:r>
              <a:rPr lang="en-US" sz="1200" dirty="0" err="1"/>
              <a:t>detectadas</a:t>
            </a:r>
            <a:r>
              <a:rPr lang="en-US" sz="1200" dirty="0"/>
              <a:t> en la </a:t>
            </a:r>
            <a:r>
              <a:rPr lang="en-US" sz="1200" dirty="0" err="1"/>
              <a:t>segunda</a:t>
            </a:r>
            <a:r>
              <a:rPr lang="en-US" sz="1200" dirty="0"/>
              <a:t> </a:t>
            </a:r>
            <a:r>
              <a:rPr lang="en-US" sz="1200" dirty="0" err="1"/>
              <a:t>mitad</a:t>
            </a:r>
            <a:r>
              <a:rPr lang="en-US" sz="1200" dirty="0"/>
              <a:t> de mayo </a:t>
            </a:r>
            <a:r>
              <a:rPr lang="en-US" sz="1200" dirty="0" err="1"/>
              <a:t>después</a:t>
            </a:r>
            <a:r>
              <a:rPr lang="en-US" sz="1200" dirty="0"/>
              <a:t> de 10 </a:t>
            </a:r>
            <a:r>
              <a:rPr lang="en-US" sz="1200" dirty="0" err="1"/>
              <a:t>millones</a:t>
            </a:r>
            <a:r>
              <a:rPr lang="en-US" sz="1200" dirty="0"/>
              <a:t> de </a:t>
            </a:r>
            <a:r>
              <a:rPr lang="en-US" sz="1200" dirty="0" err="1"/>
              <a:t>pruebas</a:t>
            </a:r>
            <a:r>
              <a:rPr lang="en-US" sz="1200" dirty="0"/>
              <a:t> de masa. </a:t>
            </a:r>
            <a:r>
              <a:rPr lang="en-US" sz="1200" dirty="0" err="1"/>
              <a:t>Razonablemente</a:t>
            </a:r>
            <a:r>
              <a:rPr lang="en-US" sz="1200" dirty="0"/>
              <a:t>, </a:t>
            </a:r>
            <a:r>
              <a:rPr lang="en-US" sz="1200" dirty="0" err="1"/>
              <a:t>sólo</a:t>
            </a:r>
            <a:r>
              <a:rPr lang="en-US" sz="1200" dirty="0"/>
              <a:t> </a:t>
            </a:r>
            <a:r>
              <a:rPr lang="en-US" sz="1200" dirty="0" err="1"/>
              <a:t>los</a:t>
            </a:r>
            <a:r>
              <a:rPr lang="en-US" sz="1200" dirty="0"/>
              <a:t> </a:t>
            </a:r>
            <a:r>
              <a:rPr lang="en-US" sz="1200" dirty="0" err="1"/>
              <a:t>infectados</a:t>
            </a:r>
            <a:r>
              <a:rPr lang="en-US" sz="1200" dirty="0"/>
              <a:t> se </a:t>
            </a:r>
            <a:r>
              <a:rPr lang="en-US" sz="1200" dirty="0" err="1"/>
              <a:t>aislan</a:t>
            </a:r>
            <a:r>
              <a:rPr lang="en-US" sz="1200" dirty="0"/>
              <a:t>, y no el 99% de la </a:t>
            </a:r>
            <a:r>
              <a:rPr lang="en-US" sz="1200" dirty="0" err="1"/>
              <a:t>población</a:t>
            </a:r>
            <a:r>
              <a:rPr lang="en-US" sz="1200" dirty="0"/>
              <a:t> no </a:t>
            </a:r>
            <a:r>
              <a:rPr lang="en-US" sz="1200" dirty="0" err="1"/>
              <a:t>infectada</a:t>
            </a:r>
            <a:r>
              <a:rPr lang="en-US" sz="1200" dirty="0"/>
              <a:t>. </a:t>
            </a:r>
            <a:r>
              <a:rPr lang="en-US" sz="1200" dirty="0" err="1"/>
              <a:t>Esta</a:t>
            </a:r>
            <a:r>
              <a:rPr lang="en-US" sz="1200" dirty="0"/>
              <a:t> </a:t>
            </a:r>
            <a:r>
              <a:rPr lang="en-US" sz="1200" dirty="0" err="1"/>
              <a:t>es</a:t>
            </a:r>
            <a:r>
              <a:rPr lang="en-US" sz="1200" dirty="0"/>
              <a:t> </a:t>
            </a:r>
            <a:r>
              <a:rPr lang="en-US" sz="1200" dirty="0" err="1"/>
              <a:t>exactamente</a:t>
            </a:r>
            <a:r>
              <a:rPr lang="en-US" sz="1200" dirty="0"/>
              <a:t> la </a:t>
            </a:r>
            <a:r>
              <a:rPr lang="en-US" sz="1200" dirty="0" err="1"/>
              <a:t>manera</a:t>
            </a:r>
            <a:r>
              <a:rPr lang="en-US" sz="1200" dirty="0"/>
              <a:t> </a:t>
            </a:r>
            <a:r>
              <a:rPr lang="en-US" sz="1200" dirty="0" err="1"/>
              <a:t>correcta</a:t>
            </a:r>
            <a:r>
              <a:rPr lang="en-US" sz="1200" dirty="0"/>
              <a:t> de </a:t>
            </a:r>
            <a:r>
              <a:rPr lang="en-US" sz="1200" dirty="0" err="1"/>
              <a:t>dejar</a:t>
            </a:r>
            <a:r>
              <a:rPr lang="en-US" sz="1200" dirty="0"/>
              <a:t> que </a:t>
            </a:r>
            <a:r>
              <a:rPr lang="en-US" sz="1200" dirty="0" err="1"/>
              <a:t>nuestros</a:t>
            </a:r>
            <a:r>
              <a:rPr lang="en-US" sz="1200" dirty="0"/>
              <a:t> </a:t>
            </a:r>
            <a:r>
              <a:rPr lang="en-US" sz="1200" dirty="0" err="1"/>
              <a:t>jubilados</a:t>
            </a:r>
            <a:r>
              <a:rPr lang="en-US" sz="1200" dirty="0"/>
              <a:t> </a:t>
            </a:r>
            <a:r>
              <a:rPr lang="en-US" sz="1200" dirty="0" err="1"/>
              <a:t>participen</a:t>
            </a:r>
            <a:r>
              <a:rPr lang="en-US" sz="1200" dirty="0"/>
              <a:t> </a:t>
            </a:r>
            <a:r>
              <a:rPr lang="en-US" sz="1200" dirty="0" err="1"/>
              <a:t>una</a:t>
            </a:r>
            <a:r>
              <a:rPr lang="en-US" sz="1200" dirty="0"/>
              <a:t> </a:t>
            </a:r>
            <a:r>
              <a:rPr lang="en-US" sz="1200" dirty="0" err="1"/>
              <a:t>vez</a:t>
            </a:r>
            <a:r>
              <a:rPr lang="en-US" sz="1200" dirty="0"/>
              <a:t> </a:t>
            </a:r>
            <a:r>
              <a:rPr lang="en-US" sz="1200" dirty="0" err="1"/>
              <a:t>más</a:t>
            </a:r>
            <a:r>
              <a:rPr lang="en-US" sz="1200" dirty="0"/>
              <a:t> de la </a:t>
            </a:r>
            <a:r>
              <a:rPr lang="en-US" sz="1200" dirty="0" err="1"/>
              <a:t>vida</a:t>
            </a:r>
            <a:r>
              <a:rPr lang="en-US" sz="1200" dirty="0"/>
              <a:t>. La </a:t>
            </a:r>
            <a:r>
              <a:rPr lang="en-US" sz="1200" dirty="0" err="1"/>
              <a:t>naturaleza</a:t>
            </a:r>
            <a:r>
              <a:rPr lang="en-US" sz="1200" dirty="0"/>
              <a:t> </a:t>
            </a:r>
            <a:r>
              <a:rPr lang="en-US" sz="1200" dirty="0" err="1"/>
              <a:t>nos</a:t>
            </a:r>
            <a:r>
              <a:rPr lang="en-US" sz="1200" dirty="0"/>
              <a:t> </a:t>
            </a:r>
            <a:r>
              <a:rPr lang="en-US" sz="1200" dirty="0" err="1"/>
              <a:t>enseña</a:t>
            </a:r>
            <a:r>
              <a:rPr lang="en-US" sz="1200" dirty="0"/>
              <a:t> </a:t>
            </a:r>
            <a:r>
              <a:rPr lang="en-US" sz="1200" dirty="0" err="1"/>
              <a:t>cómo</a:t>
            </a:r>
            <a:r>
              <a:rPr lang="en-US" sz="1200" dirty="0"/>
              <a:t> </a:t>
            </a:r>
            <a:r>
              <a:rPr lang="en-US" sz="1200" dirty="0" err="1"/>
              <a:t>hacerlo</a:t>
            </a:r>
            <a:r>
              <a:rPr lang="en-US" sz="1200" dirty="0"/>
              <a:t>, </a:t>
            </a:r>
            <a:r>
              <a:rPr lang="en-US" sz="1200" dirty="0" err="1"/>
              <a:t>inmunólogos</a:t>
            </a:r>
            <a:r>
              <a:rPr lang="en-US" sz="1200" dirty="0"/>
              <a:t> y </a:t>
            </a:r>
            <a:r>
              <a:rPr lang="en-US" sz="1200" dirty="0" err="1"/>
              <a:t>biólogos</a:t>
            </a:r>
            <a:r>
              <a:rPr lang="en-US" sz="1200" dirty="0"/>
              <a:t> de </a:t>
            </a:r>
            <a:r>
              <a:rPr lang="en-US" sz="1200" dirty="0" err="1"/>
              <a:t>prestigio</a:t>
            </a:r>
            <a:r>
              <a:rPr lang="en-US" sz="1200" dirty="0"/>
              <a:t> lo  </a:t>
            </a:r>
            <a:r>
              <a:rPr lang="en-US" sz="1200" dirty="0" err="1"/>
              <a:t>confirman</a:t>
            </a:r>
            <a:r>
              <a:rPr lang="en-US" sz="1200" dirty="0"/>
              <a:t>, y  </a:t>
            </a:r>
            <a:r>
              <a:rPr lang="en-US" sz="1200" dirty="0" err="1"/>
              <a:t>Suécia</a:t>
            </a:r>
            <a:r>
              <a:rPr lang="en-US" sz="1200" dirty="0"/>
              <a:t> ha </a:t>
            </a:r>
            <a:r>
              <a:rPr lang="en-US" sz="1200" dirty="0" err="1"/>
              <a:t>demostrado</a:t>
            </a:r>
            <a:r>
              <a:rPr lang="en-US" sz="1200" dirty="0"/>
              <a:t> que la </a:t>
            </a:r>
            <a:r>
              <a:rPr lang="en-US" sz="1200" dirty="0" err="1"/>
              <a:t>inmunidad</a:t>
            </a:r>
            <a:r>
              <a:rPr lang="en-US" sz="1200" dirty="0"/>
              <a:t> de </a:t>
            </a:r>
            <a:r>
              <a:rPr lang="en-US" sz="1200" dirty="0" err="1"/>
              <a:t>rebaño</a:t>
            </a:r>
            <a:r>
              <a:rPr lang="en-US" sz="1200" dirty="0"/>
              <a:t> </a:t>
            </a:r>
            <a:r>
              <a:rPr lang="en-US" sz="1200" dirty="0" err="1"/>
              <a:t>es</a:t>
            </a:r>
            <a:r>
              <a:rPr lang="en-US" sz="1200" dirty="0"/>
              <a:t> la </a:t>
            </a:r>
            <a:r>
              <a:rPr lang="en-US" sz="1200" dirty="0" err="1"/>
              <a:t>manera</a:t>
            </a:r>
            <a:r>
              <a:rPr lang="en-US" sz="1200" dirty="0"/>
              <a:t> </a:t>
            </a:r>
            <a:r>
              <a:rPr lang="en-US" sz="1200" dirty="0" err="1"/>
              <a:t>más</a:t>
            </a:r>
            <a:r>
              <a:rPr lang="en-US" sz="1200" dirty="0"/>
              <a:t> </a:t>
            </a:r>
            <a:r>
              <a:rPr lang="en-US" sz="1200" dirty="0" err="1"/>
              <a:t>segura</a:t>
            </a:r>
            <a:r>
              <a:rPr lang="en-US" sz="1200" dirty="0"/>
              <a:t> de </a:t>
            </a:r>
            <a:r>
              <a:rPr lang="en-US" sz="1200" dirty="0" err="1"/>
              <a:t>recuperarse</a:t>
            </a:r>
            <a:r>
              <a:rPr lang="en-US" sz="1200" dirty="0"/>
              <a:t> de </a:t>
            </a:r>
            <a:r>
              <a:rPr lang="en-US" sz="1200" dirty="0" err="1"/>
              <a:t>supuestas</a:t>
            </a:r>
            <a:r>
              <a:rPr lang="en-US" sz="1200" dirty="0"/>
              <a:t> </a:t>
            </a:r>
            <a:r>
              <a:rPr lang="en-US" sz="1200" dirty="0" err="1"/>
              <a:t>enfermedades</a:t>
            </a:r>
            <a:r>
              <a:rPr lang="en-US" sz="1200" dirty="0"/>
              <a:t>. El </a:t>
            </a:r>
            <a:r>
              <a:rPr lang="en-US" sz="1200" dirty="0" err="1"/>
              <a:t>distanciamiento</a:t>
            </a:r>
            <a:r>
              <a:rPr lang="en-US" sz="1200" dirty="0"/>
              <a:t> social y las </a:t>
            </a:r>
            <a:r>
              <a:rPr lang="en-US" sz="1200" dirty="0" err="1"/>
              <a:t>máscaras</a:t>
            </a:r>
            <a:r>
              <a:rPr lang="en-US" sz="1200" dirty="0"/>
              <a:t> que </a:t>
            </a:r>
            <a:r>
              <a:rPr lang="en-US" sz="1200" dirty="0" err="1"/>
              <a:t>inducen</a:t>
            </a:r>
            <a:r>
              <a:rPr lang="en-US" sz="1200" dirty="0"/>
              <a:t> el </a:t>
            </a:r>
            <a:r>
              <a:rPr lang="en-US" sz="1200" dirty="0" err="1"/>
              <a:t>pánico</a:t>
            </a:r>
            <a:r>
              <a:rPr lang="en-US" sz="1200" dirty="0"/>
              <a:t> </a:t>
            </a:r>
            <a:r>
              <a:rPr lang="en-US" sz="1200" dirty="0" err="1"/>
              <a:t>deben</a:t>
            </a:r>
            <a:r>
              <a:rPr lang="en-US" sz="1200" dirty="0"/>
              <a:t> </a:t>
            </a:r>
            <a:r>
              <a:rPr lang="en-US" sz="1200" dirty="0" err="1"/>
              <a:t>ser</a:t>
            </a:r>
            <a:r>
              <a:rPr lang="en-US" sz="1200" dirty="0"/>
              <a:t> </a:t>
            </a:r>
            <a:r>
              <a:rPr lang="en-US" sz="1200" dirty="0" err="1"/>
              <a:t>reemplazadas</a:t>
            </a:r>
            <a:r>
              <a:rPr lang="en-US" sz="1200" dirty="0"/>
              <a:t> </a:t>
            </a:r>
            <a:r>
              <a:rPr lang="en-US" sz="1200" dirty="0" err="1"/>
              <a:t>por</a:t>
            </a:r>
            <a:r>
              <a:rPr lang="en-US" sz="1200" dirty="0"/>
              <a:t> el </a:t>
            </a:r>
            <a:r>
              <a:rPr lang="en-US" sz="1200" dirty="0" err="1"/>
              <a:t>contacto</a:t>
            </a:r>
            <a:r>
              <a:rPr lang="en-US" sz="1200" dirty="0"/>
              <a:t> </a:t>
            </a:r>
            <a:r>
              <a:rPr lang="en-US" sz="1200" dirty="0" err="1"/>
              <a:t>físico</a:t>
            </a:r>
            <a:r>
              <a:rPr lang="en-US" sz="1200" dirty="0"/>
              <a:t>, </a:t>
            </a:r>
            <a:r>
              <a:rPr lang="en-US" sz="1200" dirty="0" err="1"/>
              <a:t>apretones</a:t>
            </a:r>
            <a:r>
              <a:rPr lang="en-US" sz="1200" dirty="0"/>
              <a:t> de </a:t>
            </a:r>
            <a:r>
              <a:rPr lang="en-US" sz="1200" dirty="0" err="1"/>
              <a:t>manos</a:t>
            </a:r>
            <a:r>
              <a:rPr lang="en-US" sz="1200" dirty="0"/>
              <a:t>, </a:t>
            </a:r>
            <a:r>
              <a:rPr lang="en-US" sz="1200" dirty="0" err="1"/>
              <a:t>juegos</a:t>
            </a:r>
            <a:r>
              <a:rPr lang="en-US" sz="1200" dirty="0"/>
              <a:t>, </a:t>
            </a:r>
            <a:r>
              <a:rPr lang="en-US" sz="1200" dirty="0" err="1"/>
              <a:t>abrazos</a:t>
            </a:r>
            <a:r>
              <a:rPr lang="en-US" sz="1200" dirty="0"/>
              <a:t>, </a:t>
            </a:r>
            <a:r>
              <a:rPr lang="en-US" sz="1200" dirty="0" err="1"/>
              <a:t>risas</a:t>
            </a:r>
            <a:r>
              <a:rPr lang="en-US" sz="1200" dirty="0"/>
              <a:t> y </a:t>
            </a:r>
            <a:r>
              <a:rPr lang="en-US" sz="1200" dirty="0" err="1"/>
              <a:t>baile</a:t>
            </a:r>
            <a:r>
              <a:rPr lang="en-US" sz="1200" dirty="0"/>
              <a:t>. </a:t>
            </a:r>
            <a:r>
              <a:rPr lang="en-US" sz="1200" dirty="0" err="1"/>
              <a:t>Esto</a:t>
            </a:r>
            <a:r>
              <a:rPr lang="en-US" sz="1200" dirty="0"/>
              <a:t> </a:t>
            </a:r>
            <a:r>
              <a:rPr lang="en-US" sz="1200" dirty="0" err="1"/>
              <a:t>nos</a:t>
            </a:r>
            <a:r>
              <a:rPr lang="en-US" sz="1200" dirty="0"/>
              <a:t> </a:t>
            </a:r>
            <a:r>
              <a:rPr lang="en-US" sz="1200" dirty="0" err="1"/>
              <a:t>mantiene</a:t>
            </a:r>
            <a:r>
              <a:rPr lang="en-US" sz="1200" dirty="0"/>
              <a:t> </a:t>
            </a:r>
            <a:r>
              <a:rPr lang="en-US" sz="1200" dirty="0" err="1"/>
              <a:t>sanos</a:t>
            </a:r>
            <a:r>
              <a:rPr lang="en-US" sz="1200" dirty="0"/>
              <a:t> e </a:t>
            </a:r>
            <a:r>
              <a:rPr lang="en-US" sz="1200" dirty="0" err="1"/>
              <a:t>inmunes</a:t>
            </a:r>
            <a:r>
              <a:rPr lang="en-US" sz="1200" dirty="0"/>
              <a:t>. La </a:t>
            </a:r>
            <a:r>
              <a:rPr lang="en-US" sz="1200" dirty="0" err="1"/>
              <a:t>prevención</a:t>
            </a:r>
            <a:r>
              <a:rPr lang="en-US" sz="1200" dirty="0"/>
              <a:t> y el </a:t>
            </a:r>
            <a:r>
              <a:rPr lang="en-US" sz="1200" dirty="0" err="1"/>
              <a:t>enfortalecimiento</a:t>
            </a:r>
            <a:r>
              <a:rPr lang="en-US" sz="1200" dirty="0"/>
              <a:t> del </a:t>
            </a:r>
            <a:r>
              <a:rPr lang="en-US" sz="1200" dirty="0" err="1"/>
              <a:t>organismo</a:t>
            </a:r>
            <a:r>
              <a:rPr lang="en-US" sz="1200" dirty="0"/>
              <a:t> </a:t>
            </a:r>
            <a:r>
              <a:rPr lang="en-US" sz="1200" dirty="0" err="1"/>
              <a:t>es</a:t>
            </a:r>
            <a:r>
              <a:rPr lang="en-US" sz="1200" dirty="0"/>
              <a:t> la clave. Un </a:t>
            </a:r>
            <a:r>
              <a:rPr lang="en-US" sz="1200" dirty="0" err="1"/>
              <a:t>organismo</a:t>
            </a:r>
            <a:r>
              <a:rPr lang="en-US" sz="1200" dirty="0"/>
              <a:t> </a:t>
            </a:r>
            <a:r>
              <a:rPr lang="en-US" sz="1200" dirty="0" err="1"/>
              <a:t>saludable</a:t>
            </a:r>
            <a:r>
              <a:rPr lang="en-US" sz="1200" dirty="0"/>
              <a:t> ha </a:t>
            </a:r>
            <a:r>
              <a:rPr lang="en-US" sz="1200" dirty="0" err="1"/>
              <a:t>aprendido</a:t>
            </a:r>
            <a:r>
              <a:rPr lang="en-US" sz="1200" dirty="0"/>
              <a:t> a </a:t>
            </a:r>
            <a:r>
              <a:rPr lang="en-US" sz="1200" dirty="0" err="1"/>
              <a:t>tratar</a:t>
            </a:r>
            <a:r>
              <a:rPr lang="en-US" sz="1200" dirty="0"/>
              <a:t> con </a:t>
            </a:r>
            <a:r>
              <a:rPr lang="en-US" sz="1200" dirty="0" err="1"/>
              <a:t>los</a:t>
            </a:r>
            <a:r>
              <a:rPr lang="en-US" sz="1200" dirty="0"/>
              <a:t> </a:t>
            </a:r>
            <a:r>
              <a:rPr lang="en-US" sz="1200" dirty="0" err="1"/>
              <a:t>invasores</a:t>
            </a:r>
            <a:r>
              <a:rPr lang="en-US" sz="1200" dirty="0"/>
              <a:t> </a:t>
            </a:r>
            <a:r>
              <a:rPr lang="en-US" sz="1200" dirty="0" err="1"/>
              <a:t>naturales</a:t>
            </a:r>
            <a:r>
              <a:rPr lang="en-US" sz="1200" dirty="0"/>
              <a:t>. Una persona </a:t>
            </a:r>
            <a:r>
              <a:rPr lang="en-US" sz="1200" dirty="0" err="1"/>
              <a:t>infectada</a:t>
            </a:r>
            <a:r>
              <a:rPr lang="en-US" sz="1200" dirty="0"/>
              <a:t> </a:t>
            </a:r>
            <a:r>
              <a:rPr lang="en-US" sz="1200" dirty="0" err="1"/>
              <a:t>raramente</a:t>
            </a:r>
            <a:r>
              <a:rPr lang="en-US" sz="1200" dirty="0"/>
              <a:t> </a:t>
            </a:r>
            <a:r>
              <a:rPr lang="en-US" sz="1200" dirty="0" err="1"/>
              <a:t>siente</a:t>
            </a:r>
            <a:r>
              <a:rPr lang="en-US" sz="1200" dirty="0"/>
              <a:t> </a:t>
            </a:r>
            <a:r>
              <a:rPr lang="en-US" sz="1200" dirty="0" err="1"/>
              <a:t>los</a:t>
            </a:r>
            <a:r>
              <a:rPr lang="en-US" sz="1200" dirty="0"/>
              <a:t> </a:t>
            </a:r>
            <a:r>
              <a:rPr lang="en-US" sz="1200" dirty="0" err="1"/>
              <a:t>síntomas</a:t>
            </a:r>
            <a:r>
              <a:rPr lang="en-US" sz="1200" dirty="0"/>
              <a:t> </a:t>
            </a:r>
            <a:r>
              <a:rPr lang="en-US" sz="1200" dirty="0" err="1"/>
              <a:t>siempre</a:t>
            </a:r>
            <a:r>
              <a:rPr lang="en-US" sz="1200" dirty="0"/>
              <a:t> y </a:t>
            </a:r>
            <a:r>
              <a:rPr lang="en-US" sz="1200" dirty="0" err="1"/>
              <a:t>cuando</a:t>
            </a:r>
            <a:r>
              <a:rPr lang="en-US" sz="1200" dirty="0"/>
              <a:t> </a:t>
            </a:r>
            <a:r>
              <a:rPr lang="en-US" sz="1200" dirty="0" err="1"/>
              <a:t>su</a:t>
            </a:r>
            <a:r>
              <a:rPr lang="en-US" sz="1200" dirty="0"/>
              <a:t> </a:t>
            </a:r>
            <a:r>
              <a:rPr lang="en-US" sz="1200" dirty="0" err="1"/>
              <a:t>sistema</a:t>
            </a:r>
            <a:r>
              <a:rPr lang="en-US" sz="1200" dirty="0"/>
              <a:t> </a:t>
            </a:r>
            <a:r>
              <a:rPr lang="en-US" sz="1200" dirty="0" err="1"/>
              <a:t>inmune</a:t>
            </a:r>
            <a:r>
              <a:rPr lang="en-US" sz="1200" dirty="0"/>
              <a:t> sea </a:t>
            </a:r>
            <a:r>
              <a:rPr lang="en-US" sz="1200" dirty="0" err="1"/>
              <a:t>fuerte</a:t>
            </a:r>
            <a:r>
              <a:rPr lang="en-US" sz="1200" dirty="0"/>
              <a:t>. La </a:t>
            </a:r>
            <a:r>
              <a:rPr lang="en-US" sz="1200" dirty="0" err="1"/>
              <a:t>infección</a:t>
            </a:r>
            <a:r>
              <a:rPr lang="en-US" sz="1200" dirty="0"/>
              <a:t> no </a:t>
            </a:r>
            <a:r>
              <a:rPr lang="en-US" sz="1200" dirty="0" err="1"/>
              <a:t>significa</a:t>
            </a:r>
            <a:r>
              <a:rPr lang="en-US" sz="1200" dirty="0"/>
              <a:t> </a:t>
            </a:r>
            <a:r>
              <a:rPr lang="en-US" sz="1200" dirty="0" err="1"/>
              <a:t>enfermedad</a:t>
            </a:r>
            <a:r>
              <a:rPr lang="en-US" sz="1200" dirty="0"/>
              <a:t>. </a:t>
            </a:r>
            <a:r>
              <a:rPr lang="en-US" sz="1200" dirty="0" err="1"/>
              <a:t>Adicionalmente</a:t>
            </a:r>
            <a:r>
              <a:rPr lang="en-US" sz="1200" dirty="0"/>
              <a:t> a </a:t>
            </a:r>
            <a:r>
              <a:rPr lang="en-US" sz="1200" dirty="0" err="1"/>
              <a:t>remedios</a:t>
            </a:r>
            <a:r>
              <a:rPr lang="en-US" sz="1200" dirty="0"/>
              <a:t> </a:t>
            </a:r>
            <a:r>
              <a:rPr lang="en-US" sz="1200" dirty="0" err="1"/>
              <a:t>caseros</a:t>
            </a:r>
            <a:r>
              <a:rPr lang="en-US" sz="1200" dirty="0"/>
              <a:t> </a:t>
            </a:r>
            <a:r>
              <a:rPr lang="en-US" sz="1200" dirty="0" err="1"/>
              <a:t>conocidos</a:t>
            </a:r>
            <a:r>
              <a:rPr lang="en-US" sz="1200" dirty="0"/>
              <a:t>, </a:t>
            </a:r>
            <a:r>
              <a:rPr lang="en-US" sz="1200" dirty="0" err="1"/>
              <a:t>estos</a:t>
            </a:r>
            <a:r>
              <a:rPr lang="en-US" sz="1200" dirty="0"/>
              <a:t> </a:t>
            </a:r>
            <a:r>
              <a:rPr lang="en-US" sz="1200" dirty="0" err="1"/>
              <a:t>consejos</a:t>
            </a:r>
            <a:r>
              <a:rPr lang="en-US" sz="1200" dirty="0"/>
              <a:t> para </a:t>
            </a:r>
            <a:r>
              <a:rPr lang="en-US" sz="1200" dirty="0" err="1"/>
              <a:t>matar</a:t>
            </a:r>
            <a:r>
              <a:rPr lang="en-US" sz="1200" dirty="0"/>
              <a:t> virus </a:t>
            </a:r>
            <a:r>
              <a:rPr lang="en-US" sz="1200" dirty="0" err="1"/>
              <a:t>ayudan</a:t>
            </a:r>
            <a:r>
              <a:rPr lang="en-US" sz="1200" dirty="0"/>
              <a:t>: la </a:t>
            </a:r>
            <a:r>
              <a:rPr lang="en-US" sz="1200" dirty="0" err="1"/>
              <a:t>Viróloga</a:t>
            </a:r>
            <a:r>
              <a:rPr lang="en-US" sz="1200" dirty="0"/>
              <a:t> Prof. Dr. Ulrike </a:t>
            </a:r>
            <a:r>
              <a:rPr lang="en-US" sz="1200" dirty="0" err="1"/>
              <a:t>Protzer</a:t>
            </a:r>
            <a:r>
              <a:rPr lang="en-US" sz="1200" dirty="0"/>
              <a:t>, TU Munich, dice: </a:t>
            </a:r>
            <a:r>
              <a:rPr lang="en-US" sz="1200" dirty="0" err="1"/>
              <a:t>utilice</a:t>
            </a:r>
            <a:r>
              <a:rPr lang="en-US" sz="1200" dirty="0"/>
              <a:t> </a:t>
            </a:r>
            <a:r>
              <a:rPr lang="en-US" sz="1200" dirty="0" err="1"/>
              <a:t>detergentes</a:t>
            </a:r>
            <a:r>
              <a:rPr lang="en-US" sz="1200" dirty="0"/>
              <a:t>. El doctor </a:t>
            </a:r>
            <a:r>
              <a:rPr lang="en-US" sz="1200" dirty="0" err="1"/>
              <a:t>médico</a:t>
            </a:r>
            <a:r>
              <a:rPr lang="en-US" sz="1200" dirty="0"/>
              <a:t> Dr. Christoph Specht </a:t>
            </a:r>
            <a:r>
              <a:rPr lang="en-US" sz="1200" dirty="0" err="1"/>
              <a:t>confirma</a:t>
            </a:r>
            <a:r>
              <a:rPr lang="en-US" sz="1200" dirty="0"/>
              <a:t> en RTL: “el </a:t>
            </a:r>
            <a:r>
              <a:rPr lang="en-US" sz="1200" dirty="0" err="1"/>
              <a:t>sobre</a:t>
            </a:r>
            <a:r>
              <a:rPr lang="en-US" sz="1200" dirty="0"/>
              <a:t> del coronavirus </a:t>
            </a:r>
            <a:r>
              <a:rPr lang="en-US" sz="1200" dirty="0" err="1"/>
              <a:t>consiste</a:t>
            </a:r>
            <a:r>
              <a:rPr lang="en-US" sz="1200" dirty="0"/>
              <a:t> en </a:t>
            </a:r>
            <a:r>
              <a:rPr lang="en-US" sz="1200" dirty="0" err="1"/>
              <a:t>una</a:t>
            </a:r>
            <a:r>
              <a:rPr lang="en-US" sz="1200" dirty="0"/>
              <a:t> </a:t>
            </a:r>
            <a:r>
              <a:rPr lang="en-US" sz="1200" dirty="0" err="1"/>
              <a:t>membrana</a:t>
            </a:r>
            <a:r>
              <a:rPr lang="en-US" sz="1200" dirty="0"/>
              <a:t> de </a:t>
            </a:r>
            <a:r>
              <a:rPr lang="en-US" sz="1200" dirty="0" err="1"/>
              <a:t>grasa</a:t>
            </a:r>
            <a:r>
              <a:rPr lang="en-US" sz="1200" dirty="0"/>
              <a:t> que </a:t>
            </a:r>
            <a:r>
              <a:rPr lang="en-US" sz="1200" dirty="0" err="1"/>
              <a:t>revienta</a:t>
            </a:r>
            <a:r>
              <a:rPr lang="en-US" sz="1200" dirty="0"/>
              <a:t> </a:t>
            </a:r>
            <a:r>
              <a:rPr lang="en-US" sz="1200" dirty="0" err="1"/>
              <a:t>debido</a:t>
            </a:r>
            <a:r>
              <a:rPr lang="en-US" sz="1200" dirty="0"/>
              <a:t> al </a:t>
            </a:r>
            <a:r>
              <a:rPr lang="en-US" sz="1200" dirty="0" err="1"/>
              <a:t>agente</a:t>
            </a:r>
            <a:r>
              <a:rPr lang="en-US" sz="1200" dirty="0"/>
              <a:t> </a:t>
            </a:r>
            <a:r>
              <a:rPr lang="en-US" sz="1200" dirty="0" err="1"/>
              <a:t>disolución</a:t>
            </a:r>
            <a:r>
              <a:rPr lang="en-US" sz="1200" dirty="0"/>
              <a:t> de </a:t>
            </a:r>
            <a:r>
              <a:rPr lang="en-US" sz="1200" dirty="0" err="1"/>
              <a:t>grasa</a:t>
            </a:r>
            <a:r>
              <a:rPr lang="en-US" sz="1200" dirty="0"/>
              <a:t>. Las </a:t>
            </a:r>
            <a:r>
              <a:rPr lang="en-US" sz="1200" dirty="0" err="1"/>
              <a:t>vacunas</a:t>
            </a:r>
            <a:r>
              <a:rPr lang="en-US" sz="1200" dirty="0"/>
              <a:t> son </a:t>
            </a:r>
            <a:r>
              <a:rPr lang="en-US" sz="1200" dirty="0" err="1"/>
              <a:t>todavía</a:t>
            </a:r>
            <a:r>
              <a:rPr lang="en-US" sz="1200" dirty="0"/>
              <a:t> </a:t>
            </a:r>
            <a:r>
              <a:rPr lang="en-US" sz="1200" dirty="0" err="1"/>
              <a:t>polémicas</a:t>
            </a:r>
            <a:r>
              <a:rPr lang="en-US" sz="1200" dirty="0"/>
              <a:t> y </a:t>
            </a:r>
            <a:r>
              <a:rPr lang="en-US" sz="1200" dirty="0" err="1"/>
              <a:t>una</a:t>
            </a:r>
            <a:r>
              <a:rPr lang="en-US" sz="1200" dirty="0"/>
              <a:t> </a:t>
            </a:r>
            <a:r>
              <a:rPr lang="en-US" sz="1200" dirty="0" err="1"/>
              <a:t>medida</a:t>
            </a:r>
            <a:r>
              <a:rPr lang="en-US" sz="1200" dirty="0"/>
              <a:t> </a:t>
            </a:r>
            <a:r>
              <a:rPr lang="en-US" sz="1200" dirty="0" err="1"/>
              <a:t>aparentmente</a:t>
            </a:r>
            <a:r>
              <a:rPr lang="en-US" sz="1200" dirty="0"/>
              <a:t> </a:t>
            </a:r>
            <a:r>
              <a:rPr lang="en-US" sz="1200" dirty="0" err="1"/>
              <a:t>inútil</a:t>
            </a:r>
            <a:r>
              <a:rPr lang="en-US" sz="1200" dirty="0"/>
              <a:t> hoy. Se </a:t>
            </a:r>
            <a:r>
              <a:rPr lang="en-US" sz="1200" dirty="0" err="1"/>
              <a:t>descubrió</a:t>
            </a:r>
            <a:r>
              <a:rPr lang="en-US" sz="1200" dirty="0"/>
              <a:t> que el coronavirus </a:t>
            </a:r>
            <a:r>
              <a:rPr lang="en-US" sz="1200" dirty="0" err="1"/>
              <a:t>mutaba</a:t>
            </a:r>
            <a:r>
              <a:rPr lang="en-US" sz="1200" dirty="0"/>
              <a:t> </a:t>
            </a:r>
            <a:r>
              <a:rPr lang="en-US" sz="1200" dirty="0" err="1"/>
              <a:t>unas</a:t>
            </a:r>
            <a:r>
              <a:rPr lang="en-US" sz="1200" dirty="0"/>
              <a:t> 7000 </a:t>
            </a:r>
            <a:r>
              <a:rPr lang="en-US" sz="1200" dirty="0" err="1"/>
              <a:t>veces</a:t>
            </a:r>
            <a:r>
              <a:rPr lang="en-US" sz="1200" dirty="0"/>
              <a:t> en </a:t>
            </a:r>
            <a:r>
              <a:rPr lang="en-US" sz="1200" dirty="0" err="1"/>
              <a:t>una</a:t>
            </a:r>
            <a:r>
              <a:rPr lang="en-US" sz="1200" dirty="0"/>
              <a:t> hora </a:t>
            </a:r>
            <a:r>
              <a:rPr lang="en-US" sz="1200" dirty="0" err="1"/>
              <a:t>solamente</a:t>
            </a:r>
            <a:r>
              <a:rPr lang="en-US" sz="1200" dirty="0"/>
              <a:t>. Dr. </a:t>
            </a:r>
            <a:r>
              <a:rPr lang="en-US" sz="1200" dirty="0" err="1"/>
              <a:t>Tetyana</a:t>
            </a:r>
            <a:r>
              <a:rPr lang="en-US" sz="1200" dirty="0"/>
              <a:t> </a:t>
            </a:r>
            <a:r>
              <a:rPr lang="en-US" sz="1200" dirty="0" err="1"/>
              <a:t>Obukhanych</a:t>
            </a:r>
            <a:r>
              <a:rPr lang="en-US" sz="1200" dirty="0"/>
              <a:t> (PhD in immunology at Rockefeller University in New York, postgraduate at Harvard) : “Si has </a:t>
            </a:r>
            <a:r>
              <a:rPr lang="en-US" sz="1200" dirty="0" err="1"/>
              <a:t>sido</a:t>
            </a:r>
            <a:r>
              <a:rPr lang="en-US" sz="1200" dirty="0"/>
              <a:t> </a:t>
            </a:r>
            <a:r>
              <a:rPr lang="en-US" sz="1200" dirty="0" err="1"/>
              <a:t>vacunado</a:t>
            </a:r>
            <a:r>
              <a:rPr lang="en-US" sz="1200" dirty="0"/>
              <a:t> contra el virus de la gripe, </a:t>
            </a:r>
            <a:r>
              <a:rPr lang="en-US" sz="1200" dirty="0" err="1"/>
              <a:t>eres</a:t>
            </a:r>
            <a:r>
              <a:rPr lang="en-US" sz="1200" dirty="0"/>
              <a:t> </a:t>
            </a:r>
            <a:r>
              <a:rPr lang="en-US" sz="1200" dirty="0" err="1"/>
              <a:t>probablemente</a:t>
            </a:r>
            <a:r>
              <a:rPr lang="en-US" sz="1200" dirty="0"/>
              <a:t> </a:t>
            </a:r>
            <a:r>
              <a:rPr lang="en-US" sz="1200" dirty="0" err="1"/>
              <a:t>inmune</a:t>
            </a:r>
            <a:r>
              <a:rPr lang="en-US" sz="1200" dirty="0"/>
              <a:t> a </a:t>
            </a:r>
            <a:r>
              <a:rPr lang="en-US" sz="1200" dirty="0" err="1"/>
              <a:t>él</a:t>
            </a:r>
            <a:r>
              <a:rPr lang="en-US" sz="1200" dirty="0"/>
              <a:t>. Pero </a:t>
            </a:r>
            <a:r>
              <a:rPr lang="en-US" sz="1200" dirty="0" err="1"/>
              <a:t>tu</a:t>
            </a:r>
            <a:r>
              <a:rPr lang="en-US" sz="1200" dirty="0"/>
              <a:t> </a:t>
            </a:r>
            <a:r>
              <a:rPr lang="en-US" sz="1200" dirty="0" err="1"/>
              <a:t>eres</a:t>
            </a:r>
            <a:r>
              <a:rPr lang="en-US" sz="1200" dirty="0"/>
              <a:t> </a:t>
            </a:r>
            <a:r>
              <a:rPr lang="en-US" sz="1200" dirty="0" err="1"/>
              <a:t>más</a:t>
            </a:r>
            <a:r>
              <a:rPr lang="en-US" sz="1200" dirty="0"/>
              <a:t> susceptible a </a:t>
            </a:r>
            <a:r>
              <a:rPr lang="en-US" sz="1200" dirty="0" err="1"/>
              <a:t>otros</a:t>
            </a:r>
            <a:r>
              <a:rPr lang="en-US" sz="1200" dirty="0"/>
              <a:t> virus </a:t>
            </a:r>
            <a:r>
              <a:rPr lang="en-US" sz="1200" dirty="0" err="1"/>
              <a:t>mutantes</a:t>
            </a:r>
            <a:r>
              <a:rPr lang="en-US" sz="1200" dirty="0"/>
              <a:t>. Se ha </a:t>
            </a:r>
            <a:r>
              <a:rPr lang="en-US" sz="1200" dirty="0" err="1"/>
              <a:t>demostrado</a:t>
            </a:r>
            <a:r>
              <a:rPr lang="en-US" sz="1200" dirty="0"/>
              <a:t> </a:t>
            </a:r>
            <a:r>
              <a:rPr lang="en-US" sz="1200" dirty="0" err="1"/>
              <a:t>claramente</a:t>
            </a:r>
            <a:r>
              <a:rPr lang="en-US" sz="1200" dirty="0"/>
              <a:t> que la </a:t>
            </a:r>
            <a:r>
              <a:rPr lang="en-US" sz="1200" dirty="0" err="1"/>
              <a:t>gente</a:t>
            </a:r>
            <a:r>
              <a:rPr lang="en-US" sz="1200" dirty="0"/>
              <a:t> </a:t>
            </a:r>
            <a:r>
              <a:rPr lang="en-US" sz="1200" dirty="0" err="1"/>
              <a:t>vacunada</a:t>
            </a:r>
            <a:r>
              <a:rPr lang="en-US" sz="1200" dirty="0"/>
              <a:t> de gripe </a:t>
            </a:r>
            <a:r>
              <a:rPr lang="en-US" sz="1200" dirty="0" err="1"/>
              <a:t>enferma</a:t>
            </a:r>
            <a:r>
              <a:rPr lang="en-US" sz="1200" dirty="0"/>
              <a:t> </a:t>
            </a:r>
            <a:r>
              <a:rPr lang="en-US" sz="1200" dirty="0" err="1"/>
              <a:t>más</a:t>
            </a:r>
            <a:r>
              <a:rPr lang="en-US" sz="1200" dirty="0"/>
              <a:t> que </a:t>
            </a:r>
            <a:r>
              <a:rPr lang="en-US" sz="1200" dirty="0" err="1"/>
              <a:t>los</a:t>
            </a:r>
            <a:r>
              <a:rPr lang="en-US" sz="1200" dirty="0"/>
              <a:t> no </a:t>
            </a:r>
            <a:r>
              <a:rPr lang="en-US" sz="1200" dirty="0" err="1"/>
              <a:t>vacunados</a:t>
            </a:r>
            <a:r>
              <a:rPr lang="en-US" sz="1200" dirty="0"/>
              <a:t> .“  </a:t>
            </a:r>
            <a:r>
              <a:rPr lang="en-US" sz="1200" dirty="0">
                <a:solidFill>
                  <a:schemeClr val="tx2">
                    <a:lumMod val="50000"/>
                  </a:schemeClr>
                </a:solidFill>
              </a:rPr>
              <a:t>Marina Baaden</a:t>
            </a:r>
            <a:endParaRPr lang="en-GB" sz="500" dirty="0">
              <a:solidFill>
                <a:schemeClr val="tx2">
                  <a:lumMod val="50000"/>
                </a:schemeClr>
              </a:solidFill>
            </a:endParaRPr>
          </a:p>
        </p:txBody>
      </p:sp>
      <p:sp>
        <p:nvSpPr>
          <p:cNvPr id="6" name="Textfeld 5">
            <a:extLst>
              <a:ext uri="{FF2B5EF4-FFF2-40B4-BE49-F238E27FC236}">
                <a16:creationId xmlns:a16="http://schemas.microsoft.com/office/drawing/2014/main" id="{85084CD9-CAA7-4C18-86C2-B04297B1743A}"/>
              </a:ext>
            </a:extLst>
          </p:cNvPr>
          <p:cNvSpPr txBox="1"/>
          <p:nvPr/>
        </p:nvSpPr>
        <p:spPr>
          <a:xfrm rot="10800000" flipV="1">
            <a:off x="-1" y="-299630"/>
            <a:ext cx="4735224" cy="3524042"/>
          </a:xfrm>
          <a:prstGeom prst="rect">
            <a:avLst/>
          </a:prstGeom>
          <a:noFill/>
        </p:spPr>
        <p:txBody>
          <a:bodyPr wrap="square" rtlCol="0" anchor="t">
            <a:spAutoFit/>
          </a:bodyPr>
          <a:lstStyle/>
          <a:p>
            <a:pPr algn="ctr"/>
            <a:endParaRPr lang="en-US" sz="1200" b="1" dirty="0">
              <a:solidFill>
                <a:srgbClr val="0070C0"/>
              </a:solidFill>
            </a:endParaRPr>
          </a:p>
          <a:p>
            <a:pPr algn="ctr"/>
            <a:endParaRPr lang="en-US" sz="1200" b="1" dirty="0">
              <a:solidFill>
                <a:srgbClr val="0070C0"/>
              </a:solidFill>
            </a:endParaRPr>
          </a:p>
          <a:p>
            <a:pPr algn="ctr"/>
            <a:endParaRPr lang="en-US" sz="1200" b="1" dirty="0">
              <a:solidFill>
                <a:srgbClr val="0070C0"/>
              </a:solidFill>
            </a:endParaRPr>
          </a:p>
          <a:p>
            <a:pPr algn="ctr"/>
            <a:endParaRPr lang="en-US" sz="1200" b="1" dirty="0">
              <a:solidFill>
                <a:schemeClr val="tx2">
                  <a:lumMod val="50000"/>
                </a:schemeClr>
              </a:solidFill>
            </a:endParaRPr>
          </a:p>
          <a:p>
            <a:pPr algn="ctr"/>
            <a:r>
              <a:rPr lang="en-US" sz="1400" b="1" dirty="0" err="1">
                <a:solidFill>
                  <a:schemeClr val="tx2">
                    <a:lumMod val="50000"/>
                  </a:schemeClr>
                </a:solidFill>
              </a:rPr>
              <a:t>Ayudando</a:t>
            </a:r>
            <a:r>
              <a:rPr lang="en-US" sz="1400" b="1" dirty="0">
                <a:solidFill>
                  <a:schemeClr val="tx2">
                    <a:lumMod val="50000"/>
                  </a:schemeClr>
                </a:solidFill>
              </a:rPr>
              <a:t> a </a:t>
            </a:r>
            <a:r>
              <a:rPr lang="en-US" sz="1400" b="1" dirty="0" err="1">
                <a:solidFill>
                  <a:schemeClr val="tx2">
                    <a:lumMod val="50000"/>
                  </a:schemeClr>
                </a:solidFill>
              </a:rPr>
              <a:t>los</a:t>
            </a:r>
            <a:r>
              <a:rPr lang="en-US" sz="1400" b="1" dirty="0">
                <a:solidFill>
                  <a:schemeClr val="tx2">
                    <a:lumMod val="50000"/>
                  </a:schemeClr>
                </a:solidFill>
              </a:rPr>
              <a:t> </a:t>
            </a:r>
            <a:r>
              <a:rPr lang="en-US" sz="1400" b="1" dirty="0" err="1">
                <a:solidFill>
                  <a:schemeClr val="tx2">
                    <a:lumMod val="50000"/>
                  </a:schemeClr>
                </a:solidFill>
              </a:rPr>
              <a:t>niños</a:t>
            </a:r>
            <a:r>
              <a:rPr lang="en-US" sz="1400" b="1" dirty="0">
                <a:solidFill>
                  <a:schemeClr val="tx2">
                    <a:lumMod val="50000"/>
                  </a:schemeClr>
                </a:solidFill>
              </a:rPr>
              <a:t> a </a:t>
            </a:r>
            <a:r>
              <a:rPr lang="en-US" sz="1400" b="1" dirty="0" err="1">
                <a:solidFill>
                  <a:schemeClr val="tx2">
                    <a:lumMod val="50000"/>
                  </a:schemeClr>
                </a:solidFill>
              </a:rPr>
              <a:t>volver</a:t>
            </a:r>
            <a:r>
              <a:rPr lang="en-US" sz="1400" b="1" dirty="0">
                <a:solidFill>
                  <a:schemeClr val="tx2">
                    <a:lumMod val="50000"/>
                  </a:schemeClr>
                </a:solidFill>
              </a:rPr>
              <a:t> a la </a:t>
            </a:r>
            <a:r>
              <a:rPr lang="en-US" sz="1400" b="1" dirty="0" err="1">
                <a:solidFill>
                  <a:schemeClr val="tx2">
                    <a:lumMod val="50000"/>
                  </a:schemeClr>
                </a:solidFill>
              </a:rPr>
              <a:t>escuela</a:t>
            </a:r>
            <a:endParaRPr lang="en-US" sz="1400" b="1" dirty="0">
              <a:solidFill>
                <a:schemeClr val="tx2">
                  <a:lumMod val="50000"/>
                </a:schemeClr>
              </a:solidFill>
            </a:endParaRPr>
          </a:p>
          <a:p>
            <a:pPr algn="ctr"/>
            <a:endParaRPr lang="en-US" sz="500" b="1" dirty="0">
              <a:solidFill>
                <a:schemeClr val="tx2">
                  <a:lumMod val="50000"/>
                </a:schemeClr>
              </a:solidFill>
            </a:endParaRPr>
          </a:p>
          <a:p>
            <a:pPr algn="just"/>
            <a:r>
              <a:rPr lang="en-US" sz="1200" dirty="0"/>
              <a:t>A </a:t>
            </a:r>
            <a:r>
              <a:rPr lang="en-US" sz="1200" dirty="0" err="1"/>
              <a:t>nivel</a:t>
            </a:r>
            <a:r>
              <a:rPr lang="en-US" sz="1200" dirty="0"/>
              <a:t> global, </a:t>
            </a:r>
            <a:r>
              <a:rPr lang="en-US" sz="1200" dirty="0" err="1"/>
              <a:t>nuestros</a:t>
            </a:r>
            <a:r>
              <a:rPr lang="en-US" sz="1200" dirty="0"/>
              <a:t> </a:t>
            </a:r>
            <a:r>
              <a:rPr lang="en-US" sz="1200" dirty="0" err="1"/>
              <a:t>niños</a:t>
            </a:r>
            <a:r>
              <a:rPr lang="en-US" sz="1200" dirty="0"/>
              <a:t> </a:t>
            </a:r>
            <a:r>
              <a:rPr lang="en-US" sz="1200" dirty="0" err="1"/>
              <a:t>están</a:t>
            </a:r>
            <a:r>
              <a:rPr lang="en-US" sz="1200" dirty="0"/>
              <a:t> </a:t>
            </a:r>
            <a:r>
              <a:rPr lang="en-US" sz="1200" dirty="0" err="1"/>
              <a:t>ahora</a:t>
            </a:r>
            <a:r>
              <a:rPr lang="en-US" sz="1200" dirty="0"/>
              <a:t> </a:t>
            </a:r>
            <a:r>
              <a:rPr lang="en-US" sz="1200" dirty="0" err="1"/>
              <a:t>volviendo</a:t>
            </a:r>
            <a:r>
              <a:rPr lang="en-US" sz="1200" dirty="0"/>
              <a:t> a </a:t>
            </a:r>
            <a:r>
              <a:rPr lang="en-US" sz="1200" dirty="0" err="1"/>
              <a:t>una</a:t>
            </a:r>
            <a:r>
              <a:rPr lang="en-US" sz="1200" dirty="0"/>
              <a:t> </a:t>
            </a:r>
            <a:r>
              <a:rPr lang="en-US" sz="1200" dirty="0" err="1"/>
              <a:t>experiencia</a:t>
            </a:r>
            <a:r>
              <a:rPr lang="en-US" sz="1200" dirty="0"/>
              <a:t> </a:t>
            </a:r>
            <a:r>
              <a:rPr lang="en-US" sz="1200" dirty="0" err="1"/>
              <a:t>muy</a:t>
            </a:r>
            <a:r>
              <a:rPr lang="en-US" sz="1200" dirty="0"/>
              <a:t> </a:t>
            </a:r>
            <a:r>
              <a:rPr lang="en-US" sz="1200" dirty="0" err="1"/>
              <a:t>diferente</a:t>
            </a:r>
            <a:r>
              <a:rPr lang="en-US" sz="1200" dirty="0"/>
              <a:t> en la </a:t>
            </a:r>
            <a:r>
              <a:rPr lang="en-US" sz="1200" dirty="0" err="1"/>
              <a:t>escuela</a:t>
            </a:r>
            <a:r>
              <a:rPr lang="en-US" sz="1200" dirty="0"/>
              <a:t> de </a:t>
            </a:r>
            <a:r>
              <a:rPr lang="en-US" sz="1200" dirty="0" err="1"/>
              <a:t>cuando</a:t>
            </a:r>
            <a:r>
              <a:rPr lang="en-US" sz="1200" dirty="0"/>
              <a:t> la </a:t>
            </a:r>
            <a:r>
              <a:rPr lang="en-US" sz="1200" dirty="0" err="1"/>
              <a:t>dejaron</a:t>
            </a:r>
            <a:r>
              <a:rPr lang="en-US" sz="1200" dirty="0"/>
              <a:t>. Con </a:t>
            </a:r>
            <a:r>
              <a:rPr lang="en-US" sz="1200" dirty="0" err="1"/>
              <a:t>los</a:t>
            </a:r>
            <a:r>
              <a:rPr lang="en-US" sz="1200" dirty="0"/>
              <a:t> padres </a:t>
            </a:r>
            <a:r>
              <a:rPr lang="en-US" sz="1200" dirty="0" err="1"/>
              <a:t>ansiosos</a:t>
            </a:r>
            <a:r>
              <a:rPr lang="en-US" sz="1200" dirty="0"/>
              <a:t>, el personal </a:t>
            </a:r>
            <a:r>
              <a:rPr lang="en-US" sz="1200" dirty="0" err="1"/>
              <a:t>preocupado</a:t>
            </a:r>
            <a:r>
              <a:rPr lang="en-US" sz="1200" dirty="0"/>
              <a:t> y las </a:t>
            </a:r>
            <a:r>
              <a:rPr lang="en-US" sz="1200" dirty="0" err="1"/>
              <a:t>nuevas</a:t>
            </a:r>
            <a:r>
              <a:rPr lang="en-US" sz="1200" dirty="0"/>
              <a:t> </a:t>
            </a:r>
            <a:r>
              <a:rPr lang="en-US" sz="1200" dirty="0" err="1"/>
              <a:t>reglas</a:t>
            </a:r>
            <a:r>
              <a:rPr lang="en-US" sz="1200" dirty="0"/>
              <a:t> de </a:t>
            </a:r>
            <a:r>
              <a:rPr lang="en-US" sz="1200" dirty="0" err="1"/>
              <a:t>contacto</a:t>
            </a:r>
            <a:r>
              <a:rPr lang="en-US" sz="1200" dirty="0"/>
              <a:t> </a:t>
            </a:r>
            <a:r>
              <a:rPr lang="en-US" sz="1200" dirty="0" err="1"/>
              <a:t>físico</a:t>
            </a:r>
            <a:r>
              <a:rPr lang="en-US" sz="1200" dirty="0"/>
              <a:t>, </a:t>
            </a:r>
            <a:r>
              <a:rPr lang="en-US" sz="1200" dirty="0" err="1"/>
              <a:t>los</a:t>
            </a:r>
            <a:r>
              <a:rPr lang="en-US" sz="1200" dirty="0"/>
              <a:t> </a:t>
            </a:r>
            <a:r>
              <a:rPr lang="en-US" sz="1200" dirty="0" err="1"/>
              <a:t>niños</a:t>
            </a:r>
            <a:r>
              <a:rPr lang="en-US" sz="1200" dirty="0"/>
              <a:t> </a:t>
            </a:r>
            <a:r>
              <a:rPr lang="en-US" sz="1200" dirty="0" err="1"/>
              <a:t>podrían</a:t>
            </a:r>
            <a:r>
              <a:rPr lang="en-US" sz="1200" dirty="0"/>
              <a:t> </a:t>
            </a:r>
            <a:r>
              <a:rPr lang="en-US" sz="1200" dirty="0" err="1"/>
              <a:t>necesitar</a:t>
            </a:r>
            <a:r>
              <a:rPr lang="en-US" sz="1200" dirty="0"/>
              <a:t> mucho </a:t>
            </a:r>
            <a:r>
              <a:rPr lang="en-US" sz="1200" dirty="0" err="1"/>
              <a:t>tiempo</a:t>
            </a:r>
            <a:r>
              <a:rPr lang="en-US" sz="1200" dirty="0"/>
              <a:t> de </a:t>
            </a:r>
            <a:r>
              <a:rPr lang="en-US" sz="1200" dirty="0" err="1"/>
              <a:t>ajuste</a:t>
            </a:r>
            <a:r>
              <a:rPr lang="en-US" sz="1200" dirty="0"/>
              <a:t>. El </a:t>
            </a:r>
            <a:r>
              <a:rPr lang="en-US" sz="1200" dirty="0" err="1"/>
              <a:t>hogar</a:t>
            </a:r>
            <a:r>
              <a:rPr lang="en-US" sz="1200" dirty="0"/>
              <a:t> ha </a:t>
            </a:r>
            <a:r>
              <a:rPr lang="en-US" sz="1200" dirty="0" err="1"/>
              <a:t>sido</a:t>
            </a:r>
            <a:r>
              <a:rPr lang="en-US" sz="1200" dirty="0"/>
              <a:t> un </a:t>
            </a:r>
            <a:r>
              <a:rPr lang="en-US" sz="1200" dirty="0" err="1"/>
              <a:t>lugar</a:t>
            </a:r>
            <a:r>
              <a:rPr lang="en-US" sz="1200" dirty="0"/>
              <a:t> </a:t>
            </a:r>
            <a:r>
              <a:rPr lang="en-US" sz="1200" dirty="0" err="1"/>
              <a:t>seguro</a:t>
            </a:r>
            <a:r>
              <a:rPr lang="en-US" sz="1200" dirty="0"/>
              <a:t>, con </a:t>
            </a:r>
            <a:r>
              <a:rPr lang="en-US" sz="1200" dirty="0" err="1"/>
              <a:t>explicaciones</a:t>
            </a:r>
            <a:r>
              <a:rPr lang="en-US" sz="1200" dirty="0"/>
              <a:t> para </a:t>
            </a:r>
            <a:r>
              <a:rPr lang="en-US" sz="1200" dirty="0" err="1"/>
              <a:t>permanecer</a:t>
            </a:r>
            <a:r>
              <a:rPr lang="en-US" sz="1200" dirty="0"/>
              <a:t> a salvo para </a:t>
            </a:r>
            <a:r>
              <a:rPr lang="en-US" sz="1200" dirty="0" err="1"/>
              <a:t>unos</a:t>
            </a:r>
            <a:r>
              <a:rPr lang="en-US" sz="1200" dirty="0"/>
              <a:t> </a:t>
            </a:r>
            <a:r>
              <a:rPr lang="en-US" sz="1200" dirty="0" err="1"/>
              <a:t>mientras</a:t>
            </a:r>
            <a:r>
              <a:rPr lang="en-US" sz="1200" dirty="0"/>
              <a:t> </a:t>
            </a:r>
            <a:r>
              <a:rPr lang="en-US" sz="1200" dirty="0" err="1"/>
              <a:t>otros</a:t>
            </a:r>
            <a:r>
              <a:rPr lang="en-US" sz="1200" dirty="0"/>
              <a:t> </a:t>
            </a:r>
            <a:r>
              <a:rPr lang="en-US" sz="1200" dirty="0" err="1"/>
              <a:t>eran</a:t>
            </a:r>
            <a:r>
              <a:rPr lang="en-US" sz="1200" dirty="0"/>
              <a:t> </a:t>
            </a:r>
            <a:r>
              <a:rPr lang="en-US" sz="1200" dirty="0" err="1"/>
              <a:t>testimonios</a:t>
            </a:r>
            <a:r>
              <a:rPr lang="en-US" sz="1200" dirty="0"/>
              <a:t> del </a:t>
            </a:r>
            <a:r>
              <a:rPr lang="en-US" sz="1200" dirty="0" err="1"/>
              <a:t>estrés</a:t>
            </a:r>
            <a:r>
              <a:rPr lang="en-US" sz="1200" dirty="0"/>
              <a:t> de </a:t>
            </a:r>
            <a:r>
              <a:rPr lang="en-US" sz="1200" dirty="0" err="1"/>
              <a:t>pérdidas</a:t>
            </a:r>
            <a:r>
              <a:rPr lang="en-US" sz="1200" dirty="0"/>
              <a:t> </a:t>
            </a:r>
            <a:r>
              <a:rPr lang="en-US" sz="1200" dirty="0" err="1"/>
              <a:t>económicas</a:t>
            </a:r>
            <a:r>
              <a:rPr lang="en-US" sz="1200" dirty="0"/>
              <a:t> y del </a:t>
            </a:r>
            <a:r>
              <a:rPr lang="en-US" sz="1200" dirty="0" err="1"/>
              <a:t>impacto</a:t>
            </a:r>
            <a:r>
              <a:rPr lang="en-US" sz="1200" dirty="0"/>
              <a:t> de las </a:t>
            </a:r>
            <a:r>
              <a:rPr lang="en-US" sz="1200" dirty="0" err="1"/>
              <a:t>relaciones</a:t>
            </a:r>
            <a:r>
              <a:rPr lang="en-US" sz="1200" dirty="0"/>
              <a:t> de </a:t>
            </a:r>
            <a:r>
              <a:rPr lang="en-US" sz="1200" dirty="0" err="1"/>
              <a:t>familia</a:t>
            </a:r>
            <a:r>
              <a:rPr lang="en-US" sz="1200" dirty="0"/>
              <a:t> y </a:t>
            </a:r>
            <a:r>
              <a:rPr lang="en-US" sz="1200" dirty="0" err="1"/>
              <a:t>tristemente</a:t>
            </a:r>
            <a:r>
              <a:rPr lang="en-US" sz="1200" dirty="0"/>
              <a:t>, </a:t>
            </a:r>
            <a:r>
              <a:rPr lang="en-US" sz="1200" dirty="0" err="1"/>
              <a:t>algunos</a:t>
            </a:r>
            <a:r>
              <a:rPr lang="en-US" sz="1200" dirty="0"/>
              <a:t> </a:t>
            </a:r>
            <a:r>
              <a:rPr lang="en-US" sz="1200" dirty="0" err="1"/>
              <a:t>habrán</a:t>
            </a:r>
            <a:r>
              <a:rPr lang="en-US" sz="1200" dirty="0"/>
              <a:t> </a:t>
            </a:r>
            <a:r>
              <a:rPr lang="en-US" sz="1200" dirty="0" err="1"/>
              <a:t>experimentado</a:t>
            </a:r>
            <a:r>
              <a:rPr lang="en-US" sz="1200" dirty="0"/>
              <a:t> la </a:t>
            </a:r>
            <a:r>
              <a:rPr lang="en-US" sz="1200" dirty="0" err="1"/>
              <a:t>pérdida</a:t>
            </a:r>
            <a:r>
              <a:rPr lang="en-US" sz="1200" dirty="0"/>
              <a:t> de </a:t>
            </a:r>
            <a:r>
              <a:rPr lang="en-US" sz="1200" dirty="0" err="1"/>
              <a:t>seres</a:t>
            </a:r>
            <a:r>
              <a:rPr lang="en-US" sz="1200" dirty="0"/>
              <a:t> </a:t>
            </a:r>
            <a:r>
              <a:rPr lang="en-US" sz="1200" dirty="0" err="1"/>
              <a:t>queridos</a:t>
            </a:r>
            <a:r>
              <a:rPr lang="en-US" sz="1200" dirty="0"/>
              <a:t>. En </a:t>
            </a:r>
            <a:r>
              <a:rPr lang="en-US" sz="1200" dirty="0" err="1"/>
              <a:t>los</a:t>
            </a:r>
            <a:r>
              <a:rPr lang="en-US" sz="1200" dirty="0"/>
              <a:t> </a:t>
            </a:r>
            <a:r>
              <a:rPr lang="en-US" sz="1200" dirty="0" err="1"/>
              <a:t>hogares</a:t>
            </a:r>
            <a:r>
              <a:rPr lang="en-US" sz="1200" dirty="0"/>
              <a:t> </a:t>
            </a:r>
            <a:r>
              <a:rPr lang="en-US" sz="1200" dirty="0" err="1"/>
              <a:t>seguros</a:t>
            </a:r>
            <a:r>
              <a:rPr lang="en-US" sz="1200" dirty="0"/>
              <a:t> </a:t>
            </a:r>
            <a:r>
              <a:rPr lang="en-US" sz="1200" dirty="0" err="1"/>
              <a:t>habrán</a:t>
            </a:r>
            <a:r>
              <a:rPr lang="en-US" sz="1200" dirty="0"/>
              <a:t> </a:t>
            </a:r>
            <a:r>
              <a:rPr lang="en-US" sz="1200" dirty="0" err="1"/>
              <a:t>recibido</a:t>
            </a:r>
            <a:r>
              <a:rPr lang="en-US" sz="1200" dirty="0"/>
              <a:t> </a:t>
            </a:r>
            <a:r>
              <a:rPr lang="en-US" sz="1200" dirty="0" err="1"/>
              <a:t>consuelo</a:t>
            </a:r>
            <a:r>
              <a:rPr lang="en-US" sz="1200" dirty="0"/>
              <a:t> y </a:t>
            </a:r>
            <a:r>
              <a:rPr lang="en-US" sz="1200" dirty="0" err="1"/>
              <a:t>ayuda</a:t>
            </a:r>
            <a:r>
              <a:rPr lang="en-US" sz="1200" dirty="0"/>
              <a:t> </a:t>
            </a:r>
            <a:r>
              <a:rPr lang="en-US" sz="1200" dirty="0" err="1"/>
              <a:t>emocional</a:t>
            </a:r>
            <a:r>
              <a:rPr lang="en-US" sz="1200" dirty="0"/>
              <a:t>. En </a:t>
            </a:r>
            <a:r>
              <a:rPr lang="en-US" sz="1200" dirty="0" err="1"/>
              <a:t>hogares</a:t>
            </a:r>
            <a:r>
              <a:rPr lang="en-US" sz="1200" dirty="0"/>
              <a:t> de </a:t>
            </a:r>
            <a:r>
              <a:rPr lang="en-US" sz="1200" dirty="0" err="1"/>
              <a:t>riesgo</a:t>
            </a:r>
            <a:r>
              <a:rPr lang="en-US" sz="1200" dirty="0"/>
              <a:t>, </a:t>
            </a:r>
            <a:r>
              <a:rPr lang="en-US" sz="1200" dirty="0" err="1"/>
              <a:t>han</a:t>
            </a:r>
            <a:r>
              <a:rPr lang="en-US" sz="1200" dirty="0"/>
              <a:t> </a:t>
            </a:r>
            <a:r>
              <a:rPr lang="en-US" sz="1200" dirty="0" err="1"/>
              <a:t>sido</a:t>
            </a:r>
            <a:r>
              <a:rPr lang="en-US" sz="1200" dirty="0"/>
              <a:t> </a:t>
            </a:r>
            <a:r>
              <a:rPr lang="en-US" sz="1200" dirty="0" err="1"/>
              <a:t>expuestos</a:t>
            </a:r>
            <a:r>
              <a:rPr lang="en-US" sz="1200" dirty="0"/>
              <a:t> a </a:t>
            </a:r>
            <a:r>
              <a:rPr lang="en-US" sz="1200" dirty="0" err="1"/>
              <a:t>más</a:t>
            </a:r>
            <a:r>
              <a:rPr lang="en-US" sz="1200" dirty="0"/>
              <a:t> </a:t>
            </a:r>
            <a:r>
              <a:rPr lang="en-US" sz="1200" dirty="0" err="1"/>
              <a:t>violencia</a:t>
            </a:r>
            <a:r>
              <a:rPr lang="en-US" sz="1200" dirty="0"/>
              <a:t> y </a:t>
            </a:r>
            <a:r>
              <a:rPr lang="en-US" sz="1200" dirty="0" err="1"/>
              <a:t>puede</a:t>
            </a:r>
            <a:r>
              <a:rPr lang="en-US" sz="1200" dirty="0"/>
              <a:t> </a:t>
            </a:r>
            <a:r>
              <a:rPr lang="en-US" sz="1200" dirty="0" err="1"/>
              <a:t>haber</a:t>
            </a:r>
            <a:r>
              <a:rPr lang="en-US" sz="1200" dirty="0"/>
              <a:t> </a:t>
            </a:r>
            <a:r>
              <a:rPr lang="en-US" sz="1200" dirty="0" err="1"/>
              <a:t>faltado</a:t>
            </a:r>
            <a:r>
              <a:rPr lang="en-US" sz="1200" dirty="0"/>
              <a:t> comida y el </a:t>
            </a:r>
            <a:r>
              <a:rPr lang="en-US" sz="1200" dirty="0" err="1"/>
              <a:t>alivio</a:t>
            </a:r>
            <a:r>
              <a:rPr lang="en-US" sz="1200" dirty="0"/>
              <a:t> </a:t>
            </a:r>
            <a:r>
              <a:rPr lang="en-US" sz="1200" dirty="0" err="1"/>
              <a:t>psicológico</a:t>
            </a:r>
            <a:r>
              <a:rPr lang="en-US" sz="1200" dirty="0"/>
              <a:t> que </a:t>
            </a:r>
            <a:r>
              <a:rPr lang="en-US" sz="1200" dirty="0" err="1"/>
              <a:t>necesitaban</a:t>
            </a:r>
            <a:r>
              <a:rPr lang="en-US" sz="1200" dirty="0"/>
              <a:t> para </a:t>
            </a:r>
            <a:r>
              <a:rPr lang="en-US" sz="1200" dirty="0" err="1"/>
              <a:t>aguantar</a:t>
            </a:r>
            <a:r>
              <a:rPr lang="en-US" sz="1200" dirty="0"/>
              <a:t> el </a:t>
            </a:r>
            <a:r>
              <a:rPr lang="en-US" sz="1200" dirty="0" err="1"/>
              <a:t>confinamiento</a:t>
            </a:r>
            <a:r>
              <a:rPr lang="en-US" sz="1200" dirty="0"/>
              <a:t> que </a:t>
            </a:r>
            <a:r>
              <a:rPr lang="en-US" sz="1200" dirty="0" err="1"/>
              <a:t>hubieran</a:t>
            </a:r>
            <a:r>
              <a:rPr lang="en-US" sz="1200" dirty="0"/>
              <a:t> </a:t>
            </a:r>
            <a:r>
              <a:rPr lang="en-US" sz="1200" dirty="0" err="1"/>
              <a:t>podido</a:t>
            </a:r>
            <a:r>
              <a:rPr lang="en-US" sz="1200" dirty="0"/>
              <a:t> </a:t>
            </a:r>
            <a:r>
              <a:rPr lang="en-US" sz="1200" dirty="0" err="1"/>
              <a:t>tener</a:t>
            </a:r>
            <a:r>
              <a:rPr lang="en-US" sz="1200" dirty="0"/>
              <a:t> </a:t>
            </a:r>
            <a:r>
              <a:rPr lang="en-US" sz="1200" dirty="0" err="1"/>
              <a:t>fuera</a:t>
            </a:r>
            <a:r>
              <a:rPr lang="en-US" sz="1200" dirty="0"/>
              <a:t> de casa (</a:t>
            </a:r>
            <a:r>
              <a:rPr lang="en-US" sz="1200" dirty="0" err="1"/>
              <a:t>p.e</a:t>
            </a:r>
            <a:r>
              <a:rPr lang="en-US" sz="1200" dirty="0"/>
              <a:t>, </a:t>
            </a:r>
            <a:r>
              <a:rPr lang="en-US" sz="1200" dirty="0" err="1"/>
              <a:t>profesores</a:t>
            </a:r>
            <a:r>
              <a:rPr lang="en-US" sz="1200" dirty="0"/>
              <a:t>, </a:t>
            </a:r>
            <a:r>
              <a:rPr lang="en-US" sz="1200" dirty="0" err="1"/>
              <a:t>abuelos</a:t>
            </a:r>
            <a:r>
              <a:rPr lang="en-US" sz="1200" dirty="0"/>
              <a:t>).</a:t>
            </a:r>
          </a:p>
          <a:p>
            <a:pPr algn="just"/>
            <a:endParaRPr lang="en-US" sz="1200" b="1" dirty="0">
              <a:solidFill>
                <a:srgbClr val="0070C0"/>
              </a:solidFill>
            </a:endParaRPr>
          </a:p>
        </p:txBody>
      </p:sp>
      <p:pic>
        <p:nvPicPr>
          <p:cNvPr id="3" name="Grafik 2">
            <a:extLst>
              <a:ext uri="{FF2B5EF4-FFF2-40B4-BE49-F238E27FC236}">
                <a16:creationId xmlns:a16="http://schemas.microsoft.com/office/drawing/2014/main" id="{27C6B6AE-0830-43C2-B5CF-7D345F20E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223" y="2975123"/>
            <a:ext cx="2150939" cy="2663587"/>
          </a:xfrm>
          <a:prstGeom prst="rect">
            <a:avLst/>
          </a:prstGeom>
        </p:spPr>
      </p:pic>
      <p:pic>
        <p:nvPicPr>
          <p:cNvPr id="9" name="Grafik 8">
            <a:extLst>
              <a:ext uri="{FF2B5EF4-FFF2-40B4-BE49-F238E27FC236}">
                <a16:creationId xmlns:a16="http://schemas.microsoft.com/office/drawing/2014/main" id="{F127E35C-C021-406E-A582-4D2941E17E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929" y="843078"/>
            <a:ext cx="2051365" cy="2002132"/>
          </a:xfrm>
          <a:prstGeom prst="rect">
            <a:avLst/>
          </a:prstGeom>
        </p:spPr>
      </p:pic>
    </p:spTree>
    <p:extLst>
      <p:ext uri="{BB962C8B-B14F-4D97-AF65-F5344CB8AC3E}">
        <p14:creationId xmlns:p14="http://schemas.microsoft.com/office/powerpoint/2010/main" val="249043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813D8-5E8A-4A22-988C-C19E92FF5747}"/>
              </a:ext>
            </a:extLst>
          </p:cNvPr>
          <p:cNvSpPr>
            <a:spLocks noGrp="1"/>
          </p:cNvSpPr>
          <p:nvPr>
            <p:ph type="title"/>
          </p:nvPr>
        </p:nvSpPr>
        <p:spPr/>
        <p:txBody>
          <a:bodyPr/>
          <a:lstStyle/>
          <a:p>
            <a:r>
              <a:rPr lang="de-DE" dirty="0"/>
              <a:t>Newsletter fom </a:t>
            </a:r>
          </a:p>
        </p:txBody>
      </p:sp>
      <p:sp>
        <p:nvSpPr>
          <p:cNvPr id="3" name="Text Placeholder 2">
            <a:extLst>
              <a:ext uri="{FF2B5EF4-FFF2-40B4-BE49-F238E27FC236}">
                <a16:creationId xmlns:a16="http://schemas.microsoft.com/office/drawing/2014/main" id="{D476BD59-A43A-40EE-AE17-A65D064A56CA}"/>
              </a:ext>
            </a:extLst>
          </p:cNvPr>
          <p:cNvSpPr>
            <a:spLocks noGrp="1"/>
          </p:cNvSpPr>
          <p:nvPr>
            <p:ph type="body" idx="1"/>
          </p:nvPr>
        </p:nvSpPr>
        <p:spPr>
          <a:xfrm>
            <a:off x="468669" y="6019939"/>
            <a:ext cx="5915025" cy="1696701"/>
          </a:xfrm>
        </p:spPr>
        <p:txBody>
          <a:bodyPr>
            <a:normAutofit/>
          </a:bodyPr>
          <a:lstStyle/>
          <a:p>
            <a:r>
              <a:rPr lang="de-DE" sz="3000" dirty="0"/>
              <a:t>27th May 2020</a:t>
            </a:r>
          </a:p>
        </p:txBody>
      </p:sp>
    </p:spTree>
    <p:extLst>
      <p:ext uri="{BB962C8B-B14F-4D97-AF65-F5344CB8AC3E}">
        <p14:creationId xmlns:p14="http://schemas.microsoft.com/office/powerpoint/2010/main" val="648747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A068C0-A897-46D2-94F9-8A751C3DE57A}"/>
              </a:ext>
            </a:extLst>
          </p:cNvPr>
          <p:cNvSpPr>
            <a:spLocks noGrp="1"/>
          </p:cNvSpPr>
          <p:nvPr>
            <p:ph type="body" idx="1"/>
          </p:nvPr>
        </p:nvSpPr>
        <p:spPr>
          <a:xfrm>
            <a:off x="471487" y="167245"/>
            <a:ext cx="5915025" cy="340755"/>
          </a:xfrm>
        </p:spPr>
        <p:txBody>
          <a:bodyPr>
            <a:normAutofit lnSpcReduction="10000"/>
          </a:bodyPr>
          <a:lstStyle/>
          <a:p>
            <a:r>
              <a:rPr lang="de-DE" sz="1650" b="1" dirty="0">
                <a:solidFill>
                  <a:schemeClr val="tx2">
                    <a:lumMod val="50000"/>
                  </a:schemeClr>
                </a:solidFill>
              </a:rPr>
              <a:t>¿Qué es lo que (no) vemos?</a:t>
            </a:r>
          </a:p>
          <a:p>
            <a:endParaRPr lang="de-DE" dirty="0"/>
          </a:p>
          <a:p>
            <a:endParaRPr lang="de-DE" dirty="0"/>
          </a:p>
        </p:txBody>
      </p:sp>
      <p:sp>
        <p:nvSpPr>
          <p:cNvPr id="22" name="Textfeld 21">
            <a:extLst>
              <a:ext uri="{FF2B5EF4-FFF2-40B4-BE49-F238E27FC236}">
                <a16:creationId xmlns:a16="http://schemas.microsoft.com/office/drawing/2014/main" id="{427D0909-E2B2-4FE7-B954-E8297236A3DF}"/>
              </a:ext>
            </a:extLst>
          </p:cNvPr>
          <p:cNvSpPr txBox="1"/>
          <p:nvPr/>
        </p:nvSpPr>
        <p:spPr>
          <a:xfrm>
            <a:off x="299534" y="5600832"/>
            <a:ext cx="6371565" cy="1723549"/>
          </a:xfrm>
          <a:prstGeom prst="rect">
            <a:avLst/>
          </a:prstGeom>
          <a:noFill/>
        </p:spPr>
        <p:txBody>
          <a:bodyPr wrap="square" rtlCol="0" anchor="t">
            <a:spAutoFit/>
          </a:bodyPr>
          <a:lstStyle/>
          <a:p>
            <a:pPr algn="ctr"/>
            <a:r>
              <a:rPr lang="en-US" sz="1400" b="1" dirty="0">
                <a:solidFill>
                  <a:schemeClr val="tx2">
                    <a:lumMod val="50000"/>
                  </a:schemeClr>
                </a:solidFill>
                <a:cs typeface="Times New Roman"/>
              </a:rPr>
              <a:t>QUIÉN no </a:t>
            </a:r>
            <a:r>
              <a:rPr lang="en-US" sz="1400" b="1" dirty="0" err="1">
                <a:solidFill>
                  <a:schemeClr val="tx2">
                    <a:lumMod val="50000"/>
                  </a:schemeClr>
                </a:solidFill>
                <a:cs typeface="Times New Roman"/>
              </a:rPr>
              <a:t>construyó</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una</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reputación</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sólida</a:t>
            </a:r>
            <a:endParaRPr lang="en-US" sz="1400" b="1" dirty="0">
              <a:solidFill>
                <a:schemeClr val="tx2">
                  <a:lumMod val="50000"/>
                </a:schemeClr>
              </a:solidFill>
              <a:cs typeface="Times New Roman"/>
            </a:endParaRPr>
          </a:p>
          <a:p>
            <a:pPr algn="just"/>
            <a:r>
              <a:rPr lang="en-US" sz="1150" dirty="0" err="1">
                <a:solidFill>
                  <a:srgbClr val="044E6F"/>
                </a:solidFill>
              </a:rPr>
              <a:t>Instituciones</a:t>
            </a:r>
            <a:r>
              <a:rPr lang="en-US" sz="1150" dirty="0">
                <a:solidFill>
                  <a:srgbClr val="044E6F"/>
                </a:solidFill>
              </a:rPr>
              <a:t> </a:t>
            </a:r>
            <a:r>
              <a:rPr lang="en-US" sz="1150" dirty="0" err="1">
                <a:solidFill>
                  <a:srgbClr val="044E6F"/>
                </a:solidFill>
              </a:rPr>
              <a:t>internacionales</a:t>
            </a:r>
            <a:r>
              <a:rPr lang="en-US" sz="1150" dirty="0">
                <a:solidFill>
                  <a:srgbClr val="044E6F"/>
                </a:solidFill>
              </a:rPr>
              <a:t> </a:t>
            </a:r>
            <a:r>
              <a:rPr lang="en-US" sz="1150" dirty="0" err="1">
                <a:solidFill>
                  <a:srgbClr val="044E6F"/>
                </a:solidFill>
              </a:rPr>
              <a:t>necesitan</a:t>
            </a:r>
            <a:r>
              <a:rPr lang="en-US" sz="1150" dirty="0">
                <a:solidFill>
                  <a:srgbClr val="044E6F"/>
                </a:solidFill>
              </a:rPr>
              <a:t> </a:t>
            </a:r>
            <a:r>
              <a:rPr lang="en-US" sz="1150" dirty="0" err="1">
                <a:solidFill>
                  <a:srgbClr val="044E6F"/>
                </a:solidFill>
              </a:rPr>
              <a:t>una</a:t>
            </a:r>
            <a:r>
              <a:rPr lang="en-US" sz="1150" dirty="0">
                <a:solidFill>
                  <a:srgbClr val="044E6F"/>
                </a:solidFill>
              </a:rPr>
              <a:t> base </a:t>
            </a:r>
            <a:r>
              <a:rPr lang="en-US" sz="1150" dirty="0" err="1">
                <a:solidFill>
                  <a:srgbClr val="044E6F"/>
                </a:solidFill>
              </a:rPr>
              <a:t>sólida</a:t>
            </a:r>
            <a:r>
              <a:rPr lang="en-US" sz="1150" dirty="0">
                <a:solidFill>
                  <a:srgbClr val="044E6F"/>
                </a:solidFill>
              </a:rPr>
              <a:t> de </a:t>
            </a:r>
            <a:r>
              <a:rPr lang="en-US" sz="1150" dirty="0" err="1">
                <a:solidFill>
                  <a:srgbClr val="044E6F"/>
                </a:solidFill>
              </a:rPr>
              <a:t>confianza</a:t>
            </a:r>
            <a:r>
              <a:rPr lang="en-US" sz="1150" dirty="0">
                <a:solidFill>
                  <a:srgbClr val="044E6F"/>
                </a:solidFill>
              </a:rPr>
              <a:t>. Sin </a:t>
            </a:r>
            <a:r>
              <a:rPr lang="en-US" sz="1150" dirty="0" err="1">
                <a:solidFill>
                  <a:srgbClr val="044E6F"/>
                </a:solidFill>
              </a:rPr>
              <a:t>ella</a:t>
            </a:r>
            <a:r>
              <a:rPr lang="en-US" sz="1150" dirty="0">
                <a:solidFill>
                  <a:srgbClr val="044E6F"/>
                </a:solidFill>
              </a:rPr>
              <a:t> las </a:t>
            </a:r>
            <a:r>
              <a:rPr lang="en-US" sz="1150" dirty="0" err="1">
                <a:solidFill>
                  <a:srgbClr val="044E6F"/>
                </a:solidFill>
              </a:rPr>
              <a:t>decisiones</a:t>
            </a:r>
            <a:r>
              <a:rPr lang="en-US" sz="1150" dirty="0">
                <a:solidFill>
                  <a:srgbClr val="044E6F"/>
                </a:solidFill>
              </a:rPr>
              <a:t> y </a:t>
            </a:r>
            <a:r>
              <a:rPr lang="en-US" sz="1150" dirty="0" err="1">
                <a:solidFill>
                  <a:srgbClr val="044E6F"/>
                </a:solidFill>
              </a:rPr>
              <a:t>recomendaciones</a:t>
            </a:r>
            <a:r>
              <a:rPr lang="en-US" sz="1150" dirty="0">
                <a:solidFill>
                  <a:srgbClr val="044E6F"/>
                </a:solidFill>
              </a:rPr>
              <a:t> no se </a:t>
            </a:r>
            <a:r>
              <a:rPr lang="en-US" sz="1150" dirty="0" err="1">
                <a:solidFill>
                  <a:srgbClr val="044E6F"/>
                </a:solidFill>
              </a:rPr>
              <a:t>llevarán</a:t>
            </a:r>
            <a:r>
              <a:rPr lang="en-US" sz="1150" dirty="0">
                <a:solidFill>
                  <a:srgbClr val="044E6F"/>
                </a:solidFill>
              </a:rPr>
              <a:t> a </a:t>
            </a:r>
            <a:r>
              <a:rPr lang="en-US" sz="1150" dirty="0" err="1">
                <a:solidFill>
                  <a:srgbClr val="044E6F"/>
                </a:solidFill>
              </a:rPr>
              <a:t>cabo</a:t>
            </a:r>
            <a:r>
              <a:rPr lang="en-US" sz="1150" dirty="0">
                <a:solidFill>
                  <a:srgbClr val="044E6F"/>
                </a:solidFill>
              </a:rPr>
              <a:t>. Una de las </a:t>
            </a:r>
            <a:r>
              <a:rPr lang="en-US" sz="1150" dirty="0" err="1">
                <a:solidFill>
                  <a:srgbClr val="044E6F"/>
                </a:solidFill>
              </a:rPr>
              <a:t>razones</a:t>
            </a:r>
            <a:r>
              <a:rPr lang="en-US" sz="1150" dirty="0">
                <a:solidFill>
                  <a:srgbClr val="044E6F"/>
                </a:solidFill>
              </a:rPr>
              <a:t> del </a:t>
            </a:r>
            <a:r>
              <a:rPr lang="en-US" sz="1150" dirty="0" err="1">
                <a:solidFill>
                  <a:srgbClr val="044E6F"/>
                </a:solidFill>
              </a:rPr>
              <a:t>por</a:t>
            </a:r>
            <a:r>
              <a:rPr lang="en-US" sz="1150" dirty="0">
                <a:solidFill>
                  <a:srgbClr val="044E6F"/>
                </a:solidFill>
              </a:rPr>
              <a:t> </a:t>
            </a:r>
            <a:r>
              <a:rPr lang="en-US" sz="1150" dirty="0" err="1">
                <a:solidFill>
                  <a:srgbClr val="044E6F"/>
                </a:solidFill>
              </a:rPr>
              <a:t>qué</a:t>
            </a:r>
            <a:r>
              <a:rPr lang="en-US" sz="1150" dirty="0">
                <a:solidFill>
                  <a:srgbClr val="044E6F"/>
                </a:solidFill>
              </a:rPr>
              <a:t> el </a:t>
            </a:r>
            <a:r>
              <a:rPr lang="en-US" sz="1150" dirty="0" err="1">
                <a:solidFill>
                  <a:srgbClr val="044E6F"/>
                </a:solidFill>
              </a:rPr>
              <a:t>presidente</a:t>
            </a:r>
            <a:r>
              <a:rPr lang="en-US" sz="1150" dirty="0">
                <a:solidFill>
                  <a:srgbClr val="044E6F"/>
                </a:solidFill>
              </a:rPr>
              <a:t> </a:t>
            </a:r>
            <a:r>
              <a:rPr lang="en-US" sz="1150" dirty="0" err="1">
                <a:solidFill>
                  <a:srgbClr val="044E6F"/>
                </a:solidFill>
              </a:rPr>
              <a:t>norte-americano</a:t>
            </a:r>
            <a:r>
              <a:rPr lang="en-US" sz="1150" dirty="0">
                <a:solidFill>
                  <a:srgbClr val="044E6F"/>
                </a:solidFill>
              </a:rPr>
              <a:t> Donald Trump se </a:t>
            </a:r>
            <a:r>
              <a:rPr lang="en-US" sz="1150" dirty="0" err="1">
                <a:solidFill>
                  <a:srgbClr val="044E6F"/>
                </a:solidFill>
              </a:rPr>
              <a:t>sintió</a:t>
            </a:r>
            <a:r>
              <a:rPr lang="en-US" sz="1150" dirty="0">
                <a:solidFill>
                  <a:srgbClr val="044E6F"/>
                </a:solidFill>
              </a:rPr>
              <a:t> </a:t>
            </a:r>
            <a:r>
              <a:rPr lang="en-US" sz="1150" dirty="0" err="1">
                <a:solidFill>
                  <a:srgbClr val="044E6F"/>
                </a:solidFill>
              </a:rPr>
              <a:t>seguro</a:t>
            </a:r>
            <a:r>
              <a:rPr lang="en-US" sz="1150" dirty="0">
                <a:solidFill>
                  <a:srgbClr val="044E6F"/>
                </a:solidFill>
              </a:rPr>
              <a:t> en </a:t>
            </a:r>
            <a:r>
              <a:rPr lang="en-US" sz="1150" dirty="0" err="1">
                <a:solidFill>
                  <a:srgbClr val="044E6F"/>
                </a:solidFill>
              </a:rPr>
              <a:t>su</a:t>
            </a:r>
            <a:r>
              <a:rPr lang="en-US" sz="1150" dirty="0">
                <a:solidFill>
                  <a:srgbClr val="044E6F"/>
                </a:solidFill>
              </a:rPr>
              <a:t> </a:t>
            </a:r>
            <a:r>
              <a:rPr lang="en-US" sz="1150" dirty="0" err="1">
                <a:solidFill>
                  <a:srgbClr val="044E6F"/>
                </a:solidFill>
              </a:rPr>
              <a:t>decisión</a:t>
            </a:r>
            <a:r>
              <a:rPr lang="en-US" sz="1150" dirty="0">
                <a:solidFill>
                  <a:srgbClr val="044E6F"/>
                </a:solidFill>
              </a:rPr>
              <a:t> de </a:t>
            </a:r>
            <a:r>
              <a:rPr lang="en-US" sz="1150" dirty="0" err="1">
                <a:solidFill>
                  <a:srgbClr val="044E6F"/>
                </a:solidFill>
              </a:rPr>
              <a:t>cesar</a:t>
            </a:r>
            <a:r>
              <a:rPr lang="en-US" sz="1150" dirty="0">
                <a:solidFill>
                  <a:srgbClr val="044E6F"/>
                </a:solidFill>
              </a:rPr>
              <a:t> el </a:t>
            </a:r>
            <a:r>
              <a:rPr lang="en-US" sz="1150" dirty="0" err="1">
                <a:solidFill>
                  <a:srgbClr val="044E6F"/>
                </a:solidFill>
              </a:rPr>
              <a:t>pago</a:t>
            </a:r>
            <a:r>
              <a:rPr lang="en-US" sz="1150" dirty="0">
                <a:solidFill>
                  <a:srgbClr val="044E6F"/>
                </a:solidFill>
              </a:rPr>
              <a:t> de socio de la OMS, </a:t>
            </a:r>
            <a:r>
              <a:rPr lang="en-US" sz="1150" dirty="0" err="1">
                <a:solidFill>
                  <a:srgbClr val="044E6F"/>
                </a:solidFill>
              </a:rPr>
              <a:t>fue</a:t>
            </a:r>
            <a:r>
              <a:rPr lang="en-US" sz="1150" dirty="0">
                <a:solidFill>
                  <a:srgbClr val="044E6F"/>
                </a:solidFill>
              </a:rPr>
              <a:t> </a:t>
            </a:r>
            <a:r>
              <a:rPr lang="en-US" sz="1150" dirty="0" err="1">
                <a:solidFill>
                  <a:srgbClr val="044E6F"/>
                </a:solidFill>
              </a:rPr>
              <a:t>debido</a:t>
            </a:r>
            <a:r>
              <a:rPr lang="en-US" sz="1150" dirty="0">
                <a:solidFill>
                  <a:srgbClr val="044E6F"/>
                </a:solidFill>
              </a:rPr>
              <a:t> a que la OMS no ha </a:t>
            </a:r>
            <a:r>
              <a:rPr lang="en-US" sz="1150" dirty="0" err="1">
                <a:solidFill>
                  <a:srgbClr val="044E6F"/>
                </a:solidFill>
              </a:rPr>
              <a:t>construido</a:t>
            </a:r>
            <a:r>
              <a:rPr lang="en-US" sz="1150" dirty="0">
                <a:solidFill>
                  <a:srgbClr val="044E6F"/>
                </a:solidFill>
              </a:rPr>
              <a:t> </a:t>
            </a:r>
            <a:r>
              <a:rPr lang="en-US" sz="1150" dirty="0" err="1">
                <a:solidFill>
                  <a:srgbClr val="044E6F"/>
                </a:solidFill>
              </a:rPr>
              <a:t>una</a:t>
            </a:r>
            <a:r>
              <a:rPr lang="en-US" sz="1150" dirty="0">
                <a:solidFill>
                  <a:srgbClr val="044E6F"/>
                </a:solidFill>
              </a:rPr>
              <a:t> </a:t>
            </a:r>
            <a:r>
              <a:rPr lang="en-US" sz="1150" dirty="0" err="1">
                <a:solidFill>
                  <a:srgbClr val="044E6F"/>
                </a:solidFill>
              </a:rPr>
              <a:t>posición</a:t>
            </a:r>
            <a:r>
              <a:rPr lang="en-US" sz="1150" dirty="0">
                <a:solidFill>
                  <a:srgbClr val="044E6F"/>
                </a:solidFill>
              </a:rPr>
              <a:t> </a:t>
            </a:r>
            <a:r>
              <a:rPr lang="en-US" sz="1150" dirty="0" err="1">
                <a:solidFill>
                  <a:srgbClr val="044E6F"/>
                </a:solidFill>
              </a:rPr>
              <a:t>sólida</a:t>
            </a:r>
            <a:r>
              <a:rPr lang="en-US" sz="1150" dirty="0">
                <a:solidFill>
                  <a:srgbClr val="044E6F"/>
                </a:solidFill>
              </a:rPr>
              <a:t> </a:t>
            </a:r>
            <a:r>
              <a:rPr lang="en-US" sz="1150" dirty="0" err="1">
                <a:solidFill>
                  <a:srgbClr val="044E6F"/>
                </a:solidFill>
              </a:rPr>
              <a:t>reputacional</a:t>
            </a:r>
            <a:r>
              <a:rPr lang="en-US" sz="1150" dirty="0">
                <a:solidFill>
                  <a:srgbClr val="044E6F"/>
                </a:solidFill>
              </a:rPr>
              <a:t> para </a:t>
            </a:r>
            <a:r>
              <a:rPr lang="en-US" sz="1150" dirty="0" err="1">
                <a:solidFill>
                  <a:srgbClr val="044E6F"/>
                </a:solidFill>
              </a:rPr>
              <a:t>defenderse</a:t>
            </a:r>
            <a:r>
              <a:rPr lang="en-US" sz="1150" dirty="0">
                <a:solidFill>
                  <a:srgbClr val="044E6F"/>
                </a:solidFill>
              </a:rPr>
              <a:t> de </a:t>
            </a:r>
            <a:r>
              <a:rPr lang="en-US" sz="1150" dirty="0" err="1">
                <a:solidFill>
                  <a:srgbClr val="044E6F"/>
                </a:solidFill>
              </a:rPr>
              <a:t>semejantes</a:t>
            </a:r>
            <a:r>
              <a:rPr lang="en-US" sz="1150" dirty="0">
                <a:solidFill>
                  <a:srgbClr val="044E6F"/>
                </a:solidFill>
              </a:rPr>
              <a:t> </a:t>
            </a:r>
            <a:r>
              <a:rPr lang="en-US" sz="1150" dirty="0" err="1">
                <a:solidFill>
                  <a:srgbClr val="044E6F"/>
                </a:solidFill>
              </a:rPr>
              <a:t>ataques</a:t>
            </a:r>
            <a:r>
              <a:rPr lang="en-US" sz="1150" dirty="0">
                <a:solidFill>
                  <a:srgbClr val="044E6F"/>
                </a:solidFill>
              </a:rPr>
              <a:t>. </a:t>
            </a:r>
            <a:r>
              <a:rPr lang="en-US" sz="1150" dirty="0" err="1">
                <a:solidFill>
                  <a:srgbClr val="044E6F"/>
                </a:solidFill>
              </a:rPr>
              <a:t>Esto</a:t>
            </a:r>
            <a:r>
              <a:rPr lang="en-US" sz="1150" dirty="0">
                <a:solidFill>
                  <a:srgbClr val="044E6F"/>
                </a:solidFill>
              </a:rPr>
              <a:t> </a:t>
            </a:r>
            <a:r>
              <a:rPr lang="en-US" sz="1150" dirty="0" err="1">
                <a:solidFill>
                  <a:srgbClr val="044E6F"/>
                </a:solidFill>
              </a:rPr>
              <a:t>hubiera</a:t>
            </a:r>
            <a:r>
              <a:rPr lang="en-US" sz="1150" dirty="0">
                <a:solidFill>
                  <a:srgbClr val="044E6F"/>
                </a:solidFill>
              </a:rPr>
              <a:t> </a:t>
            </a:r>
            <a:r>
              <a:rPr lang="en-US" sz="1150" dirty="0" err="1">
                <a:solidFill>
                  <a:srgbClr val="044E6F"/>
                </a:solidFill>
              </a:rPr>
              <a:t>asegurado</a:t>
            </a:r>
            <a:r>
              <a:rPr lang="en-US" sz="1150" dirty="0">
                <a:solidFill>
                  <a:srgbClr val="044E6F"/>
                </a:solidFill>
              </a:rPr>
              <a:t> que </a:t>
            </a:r>
            <a:r>
              <a:rPr lang="en-US" sz="1150" dirty="0" err="1">
                <a:solidFill>
                  <a:srgbClr val="044E6F"/>
                </a:solidFill>
              </a:rPr>
              <a:t>los</a:t>
            </a:r>
            <a:r>
              <a:rPr lang="en-US" sz="1150" dirty="0">
                <a:solidFill>
                  <a:srgbClr val="044E6F"/>
                </a:solidFill>
              </a:rPr>
              <a:t> </a:t>
            </a:r>
            <a:r>
              <a:rPr lang="en-US" sz="1150" dirty="0" err="1">
                <a:solidFill>
                  <a:srgbClr val="044E6F"/>
                </a:solidFill>
              </a:rPr>
              <a:t>tomadores</a:t>
            </a:r>
            <a:r>
              <a:rPr lang="en-US" sz="1150" dirty="0">
                <a:solidFill>
                  <a:srgbClr val="044E6F"/>
                </a:solidFill>
              </a:rPr>
              <a:t> de </a:t>
            </a:r>
            <a:r>
              <a:rPr lang="en-US" sz="1150" dirty="0" err="1">
                <a:solidFill>
                  <a:srgbClr val="044E6F"/>
                </a:solidFill>
              </a:rPr>
              <a:t>decisiones</a:t>
            </a:r>
            <a:r>
              <a:rPr lang="en-US" sz="1150" dirty="0">
                <a:solidFill>
                  <a:srgbClr val="044E6F"/>
                </a:solidFill>
              </a:rPr>
              <a:t> y a la </a:t>
            </a:r>
            <a:r>
              <a:rPr lang="en-US" sz="1150" dirty="0" err="1">
                <a:solidFill>
                  <a:srgbClr val="044E6F"/>
                </a:solidFill>
              </a:rPr>
              <a:t>gente</a:t>
            </a:r>
            <a:r>
              <a:rPr lang="en-US" sz="1150" dirty="0">
                <a:solidFill>
                  <a:srgbClr val="044E6F"/>
                </a:solidFill>
              </a:rPr>
              <a:t> en la </a:t>
            </a:r>
            <a:r>
              <a:rPr lang="en-US" sz="1150" dirty="0" err="1">
                <a:solidFill>
                  <a:srgbClr val="044E6F"/>
                </a:solidFill>
              </a:rPr>
              <a:t>mayoría</a:t>
            </a:r>
            <a:r>
              <a:rPr lang="en-US" sz="1150" dirty="0">
                <a:solidFill>
                  <a:srgbClr val="044E6F"/>
                </a:solidFill>
              </a:rPr>
              <a:t> de </a:t>
            </a:r>
            <a:r>
              <a:rPr lang="en-US" sz="1150" dirty="0" err="1">
                <a:solidFill>
                  <a:srgbClr val="044E6F"/>
                </a:solidFill>
              </a:rPr>
              <a:t>los</a:t>
            </a:r>
            <a:r>
              <a:rPr lang="en-US" sz="1150" dirty="0">
                <a:solidFill>
                  <a:srgbClr val="044E6F"/>
                </a:solidFill>
              </a:rPr>
              <a:t> 200 </a:t>
            </a:r>
            <a:r>
              <a:rPr lang="en-US" sz="1150" dirty="0" err="1">
                <a:solidFill>
                  <a:srgbClr val="044E6F"/>
                </a:solidFill>
              </a:rPr>
              <a:t>países</a:t>
            </a:r>
            <a:r>
              <a:rPr lang="en-US" sz="1150" dirty="0">
                <a:solidFill>
                  <a:srgbClr val="044E6F"/>
                </a:solidFill>
              </a:rPr>
              <a:t> </a:t>
            </a:r>
            <a:r>
              <a:rPr lang="en-US" sz="1150" dirty="0" err="1">
                <a:solidFill>
                  <a:srgbClr val="044E6F"/>
                </a:solidFill>
              </a:rPr>
              <a:t>estuvieran</a:t>
            </a:r>
            <a:r>
              <a:rPr lang="en-US" sz="1150" dirty="0">
                <a:solidFill>
                  <a:srgbClr val="044E6F"/>
                </a:solidFill>
              </a:rPr>
              <a:t> </a:t>
            </a:r>
            <a:r>
              <a:rPr lang="en-US" sz="1150" dirty="0" err="1">
                <a:solidFill>
                  <a:srgbClr val="044E6F"/>
                </a:solidFill>
              </a:rPr>
              <a:t>bien</a:t>
            </a:r>
            <a:r>
              <a:rPr lang="en-US" sz="1150" dirty="0">
                <a:solidFill>
                  <a:srgbClr val="044E6F"/>
                </a:solidFill>
              </a:rPr>
              <a:t> </a:t>
            </a:r>
            <a:r>
              <a:rPr lang="en-US" sz="1150" dirty="0" err="1">
                <a:solidFill>
                  <a:srgbClr val="044E6F"/>
                </a:solidFill>
              </a:rPr>
              <a:t>informados</a:t>
            </a:r>
            <a:r>
              <a:rPr lang="en-US" sz="1150" dirty="0">
                <a:solidFill>
                  <a:srgbClr val="044E6F"/>
                </a:solidFill>
              </a:rPr>
              <a:t> </a:t>
            </a:r>
            <a:r>
              <a:rPr lang="en-US" sz="1150" dirty="0" err="1">
                <a:solidFill>
                  <a:srgbClr val="044E6F"/>
                </a:solidFill>
              </a:rPr>
              <a:t>sobre</a:t>
            </a:r>
            <a:r>
              <a:rPr lang="en-US" sz="1150" dirty="0">
                <a:solidFill>
                  <a:srgbClr val="044E6F"/>
                </a:solidFill>
              </a:rPr>
              <a:t> el </a:t>
            </a:r>
            <a:r>
              <a:rPr lang="en-US" sz="1150" dirty="0" err="1">
                <a:solidFill>
                  <a:srgbClr val="044E6F"/>
                </a:solidFill>
              </a:rPr>
              <a:t>papel</a:t>
            </a:r>
            <a:r>
              <a:rPr lang="en-US" sz="1150" dirty="0">
                <a:solidFill>
                  <a:srgbClr val="044E6F"/>
                </a:solidFill>
              </a:rPr>
              <a:t> de la OMS. </a:t>
            </a:r>
            <a:r>
              <a:rPr lang="en-US" sz="1150" dirty="0" err="1">
                <a:solidFill>
                  <a:srgbClr val="044E6F"/>
                </a:solidFill>
              </a:rPr>
              <a:t>Ahora</a:t>
            </a:r>
            <a:r>
              <a:rPr lang="en-US" sz="1150" dirty="0">
                <a:solidFill>
                  <a:srgbClr val="044E6F"/>
                </a:solidFill>
              </a:rPr>
              <a:t>, en plena COVID-19, </a:t>
            </a:r>
            <a:r>
              <a:rPr lang="en-US" sz="1150" dirty="0" err="1">
                <a:solidFill>
                  <a:srgbClr val="044E6F"/>
                </a:solidFill>
              </a:rPr>
              <a:t>reportajes</a:t>
            </a:r>
            <a:r>
              <a:rPr lang="en-US" sz="1150" dirty="0">
                <a:solidFill>
                  <a:srgbClr val="044E6F"/>
                </a:solidFill>
              </a:rPr>
              <a:t> de la OMS en </a:t>
            </a:r>
            <a:r>
              <a:rPr lang="en-US" sz="1150" dirty="0" err="1">
                <a:solidFill>
                  <a:srgbClr val="044E6F"/>
                </a:solidFill>
              </a:rPr>
              <a:t>los</a:t>
            </a:r>
            <a:r>
              <a:rPr lang="en-US" sz="1150" dirty="0">
                <a:solidFill>
                  <a:srgbClr val="044E6F"/>
                </a:solidFill>
              </a:rPr>
              <a:t> </a:t>
            </a:r>
            <a:r>
              <a:rPr lang="en-US" sz="1150" dirty="0" err="1">
                <a:solidFill>
                  <a:srgbClr val="044E6F"/>
                </a:solidFill>
              </a:rPr>
              <a:t>telediarios</a:t>
            </a:r>
            <a:r>
              <a:rPr lang="en-US" sz="1150" dirty="0">
                <a:solidFill>
                  <a:srgbClr val="044E6F"/>
                </a:solidFill>
              </a:rPr>
              <a:t> </a:t>
            </a:r>
            <a:r>
              <a:rPr lang="en-US" sz="1150" dirty="0" err="1">
                <a:solidFill>
                  <a:srgbClr val="044E6F"/>
                </a:solidFill>
              </a:rPr>
              <a:t>globales</a:t>
            </a:r>
            <a:r>
              <a:rPr lang="en-US" sz="1150" dirty="0">
                <a:solidFill>
                  <a:srgbClr val="044E6F"/>
                </a:solidFill>
              </a:rPr>
              <a:t> de </a:t>
            </a:r>
            <a:r>
              <a:rPr lang="en-US" sz="1150" dirty="0" err="1">
                <a:solidFill>
                  <a:srgbClr val="044E6F"/>
                </a:solidFill>
              </a:rPr>
              <a:t>máxima</a:t>
            </a:r>
            <a:r>
              <a:rPr lang="en-US" sz="1150" dirty="0">
                <a:solidFill>
                  <a:srgbClr val="044E6F"/>
                </a:solidFill>
              </a:rPr>
              <a:t> </a:t>
            </a:r>
            <a:r>
              <a:rPr lang="en-US" sz="1150" dirty="0" err="1">
                <a:solidFill>
                  <a:srgbClr val="044E6F"/>
                </a:solidFill>
              </a:rPr>
              <a:t>audiencia</a:t>
            </a:r>
            <a:r>
              <a:rPr lang="en-US" sz="1150" dirty="0">
                <a:solidFill>
                  <a:srgbClr val="044E6F"/>
                </a:solidFill>
              </a:rPr>
              <a:t> </a:t>
            </a:r>
            <a:r>
              <a:rPr lang="en-US" sz="1150" dirty="0" err="1">
                <a:solidFill>
                  <a:srgbClr val="044E6F"/>
                </a:solidFill>
              </a:rPr>
              <a:t>dan</a:t>
            </a:r>
            <a:r>
              <a:rPr lang="en-US" sz="1150" dirty="0">
                <a:solidFill>
                  <a:srgbClr val="044E6F"/>
                </a:solidFill>
              </a:rPr>
              <a:t> </a:t>
            </a:r>
            <a:r>
              <a:rPr lang="en-US" sz="1150" dirty="0" err="1">
                <a:solidFill>
                  <a:srgbClr val="044E6F"/>
                </a:solidFill>
              </a:rPr>
              <a:t>poca</a:t>
            </a:r>
            <a:r>
              <a:rPr lang="en-US" sz="1150" dirty="0">
                <a:solidFill>
                  <a:srgbClr val="044E6F"/>
                </a:solidFill>
              </a:rPr>
              <a:t> </a:t>
            </a:r>
            <a:r>
              <a:rPr lang="en-US" sz="1150" dirty="0" err="1">
                <a:solidFill>
                  <a:srgbClr val="044E6F"/>
                </a:solidFill>
              </a:rPr>
              <a:t>información</a:t>
            </a:r>
            <a:r>
              <a:rPr lang="en-US" sz="1150" dirty="0">
                <a:solidFill>
                  <a:srgbClr val="044E6F"/>
                </a:solidFill>
              </a:rPr>
              <a:t> </a:t>
            </a:r>
            <a:r>
              <a:rPr lang="en-US" sz="1150" dirty="0" err="1">
                <a:solidFill>
                  <a:srgbClr val="044E6F"/>
                </a:solidFill>
              </a:rPr>
              <a:t>sobre</a:t>
            </a:r>
            <a:r>
              <a:rPr lang="en-US" sz="1150" dirty="0">
                <a:solidFill>
                  <a:srgbClr val="044E6F"/>
                </a:solidFill>
              </a:rPr>
              <a:t> la forma de </a:t>
            </a:r>
            <a:r>
              <a:rPr lang="en-US" sz="1150" dirty="0" err="1">
                <a:solidFill>
                  <a:srgbClr val="044E6F"/>
                </a:solidFill>
              </a:rPr>
              <a:t>operar</a:t>
            </a:r>
            <a:r>
              <a:rPr lang="en-US" sz="1150" dirty="0">
                <a:solidFill>
                  <a:srgbClr val="044E6F"/>
                </a:solidFill>
              </a:rPr>
              <a:t> de la OMS y el </a:t>
            </a:r>
            <a:r>
              <a:rPr lang="en-US" sz="1150" dirty="0" err="1">
                <a:solidFill>
                  <a:srgbClr val="044E6F"/>
                </a:solidFill>
              </a:rPr>
              <a:t>por</a:t>
            </a:r>
            <a:r>
              <a:rPr lang="en-US" sz="1150" dirty="0">
                <a:solidFill>
                  <a:srgbClr val="044E6F"/>
                </a:solidFill>
              </a:rPr>
              <a:t> </a:t>
            </a:r>
            <a:r>
              <a:rPr lang="en-US" sz="1150" dirty="0" err="1">
                <a:solidFill>
                  <a:srgbClr val="044E6F"/>
                </a:solidFill>
              </a:rPr>
              <a:t>qué</a:t>
            </a:r>
            <a:r>
              <a:rPr lang="en-US" sz="1150" dirty="0">
                <a:solidFill>
                  <a:srgbClr val="044E6F"/>
                </a:solidFill>
              </a:rPr>
              <a:t> </a:t>
            </a:r>
            <a:r>
              <a:rPr lang="en-US" sz="1150" dirty="0" err="1">
                <a:solidFill>
                  <a:srgbClr val="044E6F"/>
                </a:solidFill>
              </a:rPr>
              <a:t>los</a:t>
            </a:r>
            <a:r>
              <a:rPr lang="en-US" sz="1150" dirty="0">
                <a:solidFill>
                  <a:srgbClr val="044E6F"/>
                </a:solidFill>
              </a:rPr>
              <a:t> </a:t>
            </a:r>
            <a:r>
              <a:rPr lang="en-US" sz="1150" dirty="0" err="1">
                <a:solidFill>
                  <a:srgbClr val="044E6F"/>
                </a:solidFill>
              </a:rPr>
              <a:t>ciudadanos</a:t>
            </a:r>
            <a:r>
              <a:rPr lang="en-US" sz="1150" dirty="0">
                <a:solidFill>
                  <a:srgbClr val="044E6F"/>
                </a:solidFill>
              </a:rPr>
              <a:t> </a:t>
            </a:r>
            <a:r>
              <a:rPr lang="en-US" sz="1150" dirty="0" err="1">
                <a:solidFill>
                  <a:srgbClr val="044E6F"/>
                </a:solidFill>
              </a:rPr>
              <a:t>pueden</a:t>
            </a:r>
            <a:r>
              <a:rPr lang="en-US" sz="1150" dirty="0">
                <a:solidFill>
                  <a:srgbClr val="044E6F"/>
                </a:solidFill>
              </a:rPr>
              <a:t> </a:t>
            </a:r>
            <a:r>
              <a:rPr lang="en-US" sz="1150" dirty="0" err="1">
                <a:solidFill>
                  <a:srgbClr val="044E6F"/>
                </a:solidFill>
              </a:rPr>
              <a:t>confiar</a:t>
            </a:r>
            <a:r>
              <a:rPr lang="en-US" sz="1150" dirty="0">
                <a:solidFill>
                  <a:srgbClr val="044E6F"/>
                </a:solidFill>
              </a:rPr>
              <a:t> en </a:t>
            </a:r>
            <a:r>
              <a:rPr lang="en-US" sz="1150" dirty="0" err="1">
                <a:solidFill>
                  <a:srgbClr val="044E6F"/>
                </a:solidFill>
              </a:rPr>
              <a:t>su</a:t>
            </a:r>
            <a:r>
              <a:rPr lang="en-US" sz="1150" dirty="0">
                <a:solidFill>
                  <a:srgbClr val="044E6F"/>
                </a:solidFill>
              </a:rPr>
              <a:t> </a:t>
            </a:r>
            <a:r>
              <a:rPr lang="en-US" sz="1150" dirty="0" err="1">
                <a:solidFill>
                  <a:srgbClr val="044E6F"/>
                </a:solidFill>
              </a:rPr>
              <a:t>organización</a:t>
            </a:r>
            <a:r>
              <a:rPr lang="en-US" sz="1150" dirty="0">
                <a:solidFill>
                  <a:srgbClr val="044E6F"/>
                </a:solidFill>
              </a:rPr>
              <a:t> de </a:t>
            </a:r>
            <a:r>
              <a:rPr lang="en-US" sz="1150" dirty="0" err="1">
                <a:solidFill>
                  <a:srgbClr val="044E6F"/>
                </a:solidFill>
              </a:rPr>
              <a:t>salud</a:t>
            </a:r>
            <a:r>
              <a:rPr lang="en-US" sz="1150" dirty="0">
                <a:solidFill>
                  <a:srgbClr val="044E6F"/>
                </a:solidFill>
              </a:rPr>
              <a:t>.</a:t>
            </a:r>
            <a:endParaRPr lang="en-US" sz="1100" b="1" dirty="0">
              <a:solidFill>
                <a:schemeClr val="tx2">
                  <a:lumMod val="50000"/>
                </a:schemeClr>
              </a:solidFill>
              <a:cs typeface="Times New Roman"/>
            </a:endParaRPr>
          </a:p>
        </p:txBody>
      </p:sp>
      <p:sp>
        <p:nvSpPr>
          <p:cNvPr id="67" name="Textfeld 66">
            <a:extLst>
              <a:ext uri="{FF2B5EF4-FFF2-40B4-BE49-F238E27FC236}">
                <a16:creationId xmlns:a16="http://schemas.microsoft.com/office/drawing/2014/main" id="{8520F0A0-7852-4AE2-800A-FFF4CB101B32}"/>
              </a:ext>
            </a:extLst>
          </p:cNvPr>
          <p:cNvSpPr txBox="1"/>
          <p:nvPr/>
        </p:nvSpPr>
        <p:spPr>
          <a:xfrm>
            <a:off x="1393513" y="876300"/>
            <a:ext cx="711512" cy="230832"/>
          </a:xfrm>
          <a:prstGeom prst="rect">
            <a:avLst/>
          </a:prstGeom>
          <a:noFill/>
        </p:spPr>
        <p:txBody>
          <a:bodyPr wrap="square" rtlCol="0">
            <a:spAutoFit/>
          </a:bodyPr>
          <a:lstStyle/>
          <a:p>
            <a:r>
              <a:rPr lang="de-DE" sz="900" b="1" dirty="0">
                <a:solidFill>
                  <a:schemeClr val="bg1"/>
                </a:solidFill>
                <a:latin typeface="Trebuchet MS" panose="020B0603020202020204" pitchFamily="34" charset="0"/>
              </a:rPr>
              <a:t>626</a:t>
            </a:r>
          </a:p>
        </p:txBody>
      </p:sp>
      <p:graphicFrame>
        <p:nvGraphicFramePr>
          <p:cNvPr id="69" name="Diagramm 68">
            <a:extLst>
              <a:ext uri="{FF2B5EF4-FFF2-40B4-BE49-F238E27FC236}">
                <a16:creationId xmlns:a16="http://schemas.microsoft.com/office/drawing/2014/main" id="{3C2803FF-157D-478A-9290-59846D965BA8}"/>
              </a:ext>
            </a:extLst>
          </p:cNvPr>
          <p:cNvGraphicFramePr>
            <a:graphicFrameLocks/>
          </p:cNvGraphicFramePr>
          <p:nvPr/>
        </p:nvGraphicFramePr>
        <p:xfrm>
          <a:off x="7360209" y="14820519"/>
          <a:ext cx="2914179" cy="2608738"/>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eck 9">
            <a:extLst>
              <a:ext uri="{FF2B5EF4-FFF2-40B4-BE49-F238E27FC236}">
                <a16:creationId xmlns:a16="http://schemas.microsoft.com/office/drawing/2014/main" id="{11B9F5A4-2B24-4B8B-B6D5-DEDF516B6371}"/>
              </a:ext>
            </a:extLst>
          </p:cNvPr>
          <p:cNvSpPr/>
          <p:nvPr/>
        </p:nvSpPr>
        <p:spPr>
          <a:xfrm>
            <a:off x="112633" y="2977045"/>
            <a:ext cx="6730413" cy="2523768"/>
          </a:xfrm>
          <a:prstGeom prst="rect">
            <a:avLst/>
          </a:prstGeom>
        </p:spPr>
        <p:txBody>
          <a:bodyPr wrap="square">
            <a:spAutoFit/>
          </a:bodyPr>
          <a:lstStyle/>
          <a:p>
            <a:pPr algn="ctr"/>
            <a:r>
              <a:rPr lang="de-DE" sz="1400" b="1" dirty="0">
                <a:solidFill>
                  <a:schemeClr val="bg1"/>
                </a:solidFill>
              </a:rPr>
              <a:t>Rehabilitatión necesaria</a:t>
            </a:r>
          </a:p>
          <a:p>
            <a:pPr algn="just"/>
            <a:r>
              <a:rPr lang="en-US" sz="1200" u="sng" dirty="0">
                <a:solidFill>
                  <a:schemeClr val="bg1"/>
                </a:solidFill>
                <a:hlinkClick r:id="rId3" tooltip="https://jamanetwork.com/journals/jamaneurology/article-abstract/2764549">
                  <a:extLst>
                    <a:ext uri="{A12FA001-AC4F-418D-AE19-62706E023703}">
                      <ahyp:hlinkClr xmlns:ahyp="http://schemas.microsoft.com/office/drawing/2018/hyperlinkcolor" val="tx"/>
                    </a:ext>
                  </a:extLst>
                </a:hlinkClick>
              </a:rPr>
              <a:t>In Wuhan</a:t>
            </a:r>
            <a:r>
              <a:rPr lang="en-US" sz="1200" dirty="0">
                <a:solidFill>
                  <a:schemeClr val="bg1"/>
                </a:solidFill>
              </a:rPr>
              <a:t>, </a:t>
            </a:r>
            <a:r>
              <a:rPr lang="en-US" sz="1200" dirty="0" err="1">
                <a:solidFill>
                  <a:schemeClr val="bg1"/>
                </a:solidFill>
              </a:rPr>
              <a:t>investigadores</a:t>
            </a:r>
            <a:r>
              <a:rPr lang="en-US" sz="1200" dirty="0">
                <a:solidFill>
                  <a:schemeClr val="bg1"/>
                </a:solidFill>
              </a:rPr>
              <a:t> </a:t>
            </a:r>
            <a:r>
              <a:rPr lang="en-US" sz="1200" dirty="0" err="1">
                <a:solidFill>
                  <a:schemeClr val="bg1"/>
                </a:solidFill>
              </a:rPr>
              <a:t>averiguaron</a:t>
            </a:r>
            <a:r>
              <a:rPr lang="en-US" sz="1200" dirty="0">
                <a:solidFill>
                  <a:schemeClr val="bg1"/>
                </a:solidFill>
              </a:rPr>
              <a:t> que </a:t>
            </a:r>
            <a:r>
              <a:rPr lang="en-US" sz="1200" dirty="0" err="1">
                <a:solidFill>
                  <a:schemeClr val="bg1"/>
                </a:solidFill>
              </a:rPr>
              <a:t>más</a:t>
            </a:r>
            <a:r>
              <a:rPr lang="en-US" sz="1200" dirty="0">
                <a:solidFill>
                  <a:schemeClr val="bg1"/>
                </a:solidFill>
              </a:rPr>
              <a:t> de un </a:t>
            </a:r>
            <a:r>
              <a:rPr lang="en-US" sz="1200" dirty="0" err="1">
                <a:solidFill>
                  <a:schemeClr val="bg1"/>
                </a:solidFill>
              </a:rPr>
              <a:t>tercio</a:t>
            </a:r>
            <a:r>
              <a:rPr lang="en-US" sz="1200" dirty="0">
                <a:solidFill>
                  <a:schemeClr val="bg1"/>
                </a:solidFill>
              </a:rPr>
              <a:t> de </a:t>
            </a:r>
            <a:r>
              <a:rPr lang="en-US" sz="1200" dirty="0" err="1">
                <a:solidFill>
                  <a:schemeClr val="bg1"/>
                </a:solidFill>
              </a:rPr>
              <a:t>supervivientes</a:t>
            </a:r>
            <a:r>
              <a:rPr lang="en-US" sz="1200" dirty="0">
                <a:solidFill>
                  <a:schemeClr val="bg1"/>
                </a:solidFill>
              </a:rPr>
              <a:t> </a:t>
            </a:r>
            <a:r>
              <a:rPr lang="en-US" sz="1200" dirty="0" err="1">
                <a:solidFill>
                  <a:schemeClr val="bg1"/>
                </a:solidFill>
              </a:rPr>
              <a:t>padece</a:t>
            </a:r>
            <a:r>
              <a:rPr lang="en-US" sz="1200" dirty="0">
                <a:solidFill>
                  <a:schemeClr val="bg1"/>
                </a:solidFill>
              </a:rPr>
              <a:t> </a:t>
            </a:r>
            <a:r>
              <a:rPr lang="en-US" sz="1200" dirty="0" err="1">
                <a:solidFill>
                  <a:schemeClr val="bg1"/>
                </a:solidFill>
              </a:rPr>
              <a:t>complicaciones</a:t>
            </a:r>
            <a:r>
              <a:rPr lang="en-US" sz="1200" dirty="0">
                <a:solidFill>
                  <a:schemeClr val="bg1"/>
                </a:solidFill>
              </a:rPr>
              <a:t> </a:t>
            </a:r>
            <a:r>
              <a:rPr lang="en-US" sz="1200" dirty="0" err="1">
                <a:solidFill>
                  <a:schemeClr val="bg1"/>
                </a:solidFill>
              </a:rPr>
              <a:t>neurológicas</a:t>
            </a:r>
            <a:r>
              <a:rPr lang="en-US" sz="1200" dirty="0">
                <a:solidFill>
                  <a:schemeClr val="bg1"/>
                </a:solidFill>
              </a:rPr>
              <a:t> </a:t>
            </a:r>
            <a:r>
              <a:rPr lang="en-US" sz="1200" dirty="0" err="1">
                <a:solidFill>
                  <a:schemeClr val="bg1"/>
                </a:solidFill>
              </a:rPr>
              <a:t>severas</a:t>
            </a:r>
            <a:r>
              <a:rPr lang="en-US" sz="1200" dirty="0">
                <a:solidFill>
                  <a:schemeClr val="bg1"/>
                </a:solidFill>
              </a:rPr>
              <a:t>.  No </a:t>
            </a:r>
            <a:r>
              <a:rPr lang="en-US" sz="1200" dirty="0" err="1">
                <a:solidFill>
                  <a:schemeClr val="bg1"/>
                </a:solidFill>
              </a:rPr>
              <a:t>es</a:t>
            </a:r>
            <a:r>
              <a:rPr lang="en-US" sz="1200" dirty="0">
                <a:solidFill>
                  <a:schemeClr val="bg1"/>
                </a:solidFill>
              </a:rPr>
              <a:t> </a:t>
            </a:r>
            <a:r>
              <a:rPr lang="en-US" sz="1200" dirty="0" err="1">
                <a:solidFill>
                  <a:schemeClr val="bg1"/>
                </a:solidFill>
              </a:rPr>
              <a:t>sorprendente</a:t>
            </a:r>
            <a:r>
              <a:rPr lang="en-US" sz="1200" dirty="0">
                <a:solidFill>
                  <a:schemeClr val="bg1"/>
                </a:solidFill>
              </a:rPr>
              <a:t>- en </a:t>
            </a:r>
            <a:r>
              <a:rPr lang="en-US" sz="1200" dirty="0" err="1">
                <a:solidFill>
                  <a:schemeClr val="bg1"/>
                </a:solidFill>
              </a:rPr>
              <a:t>pacientes</a:t>
            </a:r>
            <a:r>
              <a:rPr lang="en-US" sz="1200" dirty="0">
                <a:solidFill>
                  <a:schemeClr val="bg1"/>
                </a:solidFill>
              </a:rPr>
              <a:t> con septicemia, </a:t>
            </a:r>
            <a:r>
              <a:rPr lang="en-US" sz="1200" dirty="0" err="1">
                <a:solidFill>
                  <a:schemeClr val="bg1"/>
                </a:solidFill>
              </a:rPr>
              <a:t>una</a:t>
            </a:r>
            <a:r>
              <a:rPr lang="en-US" sz="1200" dirty="0">
                <a:solidFill>
                  <a:schemeClr val="bg1"/>
                </a:solidFill>
              </a:rPr>
              <a:t> </a:t>
            </a:r>
            <a:r>
              <a:rPr lang="en-US" sz="1200" dirty="0" err="1">
                <a:solidFill>
                  <a:schemeClr val="bg1"/>
                </a:solidFill>
              </a:rPr>
              <a:t>enfermedad</a:t>
            </a:r>
            <a:r>
              <a:rPr lang="en-US" sz="1200" dirty="0">
                <a:solidFill>
                  <a:schemeClr val="bg1"/>
                </a:solidFill>
              </a:rPr>
              <a:t> que cuesta </a:t>
            </a:r>
            <a:r>
              <a:rPr lang="en-US" sz="1200" dirty="0" err="1">
                <a:solidFill>
                  <a:schemeClr val="bg1"/>
                </a:solidFill>
              </a:rPr>
              <a:t>unos</a:t>
            </a:r>
            <a:r>
              <a:rPr lang="en-US" sz="1200" dirty="0">
                <a:solidFill>
                  <a:schemeClr val="bg1"/>
                </a:solidFill>
              </a:rPr>
              <a:t> 11 </a:t>
            </a:r>
            <a:r>
              <a:rPr lang="en-US" sz="1200" dirty="0" err="1">
                <a:solidFill>
                  <a:schemeClr val="bg1"/>
                </a:solidFill>
              </a:rPr>
              <a:t>millones</a:t>
            </a:r>
            <a:r>
              <a:rPr lang="en-US" sz="1200" dirty="0">
                <a:solidFill>
                  <a:schemeClr val="bg1"/>
                </a:solidFill>
              </a:rPr>
              <a:t> de </a:t>
            </a:r>
            <a:r>
              <a:rPr lang="en-US" sz="1200" dirty="0" err="1">
                <a:solidFill>
                  <a:schemeClr val="bg1"/>
                </a:solidFill>
              </a:rPr>
              <a:t>vidas</a:t>
            </a:r>
            <a:r>
              <a:rPr lang="en-US" sz="1200" dirty="0">
                <a:solidFill>
                  <a:schemeClr val="bg1"/>
                </a:solidFill>
              </a:rPr>
              <a:t> al </a:t>
            </a:r>
            <a:r>
              <a:rPr lang="en-US" sz="1200" dirty="0" err="1">
                <a:solidFill>
                  <a:schemeClr val="bg1"/>
                </a:solidFill>
              </a:rPr>
              <a:t>año</a:t>
            </a:r>
            <a:r>
              <a:rPr lang="en-US" sz="1200" dirty="0">
                <a:solidFill>
                  <a:schemeClr val="bg1"/>
                </a:solidFill>
              </a:rPr>
              <a:t> </a:t>
            </a:r>
            <a:r>
              <a:rPr lang="en-US" sz="1200" dirty="0" err="1">
                <a:solidFill>
                  <a:schemeClr val="bg1"/>
                </a:solidFill>
              </a:rPr>
              <a:t>globalmente</a:t>
            </a:r>
            <a:r>
              <a:rPr lang="en-US" sz="1200" dirty="0">
                <a:solidFill>
                  <a:schemeClr val="bg1"/>
                </a:solidFill>
              </a:rPr>
              <a:t> y que </a:t>
            </a:r>
            <a:r>
              <a:rPr lang="en-US" sz="1200" dirty="0" err="1">
                <a:solidFill>
                  <a:schemeClr val="bg1"/>
                </a:solidFill>
              </a:rPr>
              <a:t>tiene</a:t>
            </a:r>
            <a:r>
              <a:rPr lang="en-US" sz="1200" dirty="0">
                <a:solidFill>
                  <a:schemeClr val="bg1"/>
                </a:solidFill>
              </a:rPr>
              <a:t> </a:t>
            </a:r>
            <a:r>
              <a:rPr lang="en-US" sz="1200" dirty="0" err="1">
                <a:solidFill>
                  <a:schemeClr val="bg1"/>
                </a:solidFill>
              </a:rPr>
              <a:t>una</a:t>
            </a:r>
            <a:r>
              <a:rPr lang="en-US" sz="1200" dirty="0">
                <a:solidFill>
                  <a:schemeClr val="bg1"/>
                </a:solidFill>
              </a:rPr>
              <a:t> </a:t>
            </a:r>
            <a:r>
              <a:rPr lang="en-US" sz="1200" dirty="0" err="1">
                <a:solidFill>
                  <a:schemeClr val="bg1"/>
                </a:solidFill>
              </a:rPr>
              <a:t>causalidad</a:t>
            </a:r>
            <a:r>
              <a:rPr lang="en-US" sz="1200" dirty="0">
                <a:solidFill>
                  <a:schemeClr val="bg1"/>
                </a:solidFill>
              </a:rPr>
              <a:t> </a:t>
            </a:r>
            <a:r>
              <a:rPr lang="en-US" sz="1200" dirty="0" err="1">
                <a:solidFill>
                  <a:schemeClr val="bg1"/>
                </a:solidFill>
              </a:rPr>
              <a:t>inflamatoria</a:t>
            </a:r>
            <a:r>
              <a:rPr lang="en-US" sz="1200" dirty="0">
                <a:solidFill>
                  <a:schemeClr val="bg1"/>
                </a:solidFill>
              </a:rPr>
              <a:t> similar, </a:t>
            </a:r>
            <a:r>
              <a:rPr lang="en-US" sz="1200" u="sng" dirty="0">
                <a:solidFill>
                  <a:schemeClr val="bg1"/>
                </a:solidFill>
                <a:hlinkClick r:id="rId4" tooltip="https://www.ncbi.nlm.nih.gov/pmc/articles/PMC5839473/">
                  <a:extLst>
                    <a:ext uri="{A12FA001-AC4F-418D-AE19-62706E023703}">
                      <ahyp:hlinkClr xmlns:ahyp="http://schemas.microsoft.com/office/drawing/2018/hyperlinkcolor" val="tx"/>
                    </a:ext>
                  </a:extLst>
                </a:hlinkClick>
              </a:rPr>
              <a:t>JAMA</a:t>
            </a:r>
            <a:endParaRPr lang="en-US" sz="1200" u="sng" dirty="0">
              <a:solidFill>
                <a:schemeClr val="bg1"/>
              </a:solidFill>
            </a:endParaRPr>
          </a:p>
          <a:p>
            <a:pPr algn="just"/>
            <a:r>
              <a:rPr lang="en-US" sz="1200" dirty="0" err="1">
                <a:solidFill>
                  <a:schemeClr val="bg1"/>
                </a:solidFill>
              </a:rPr>
              <a:t>Informó</a:t>
            </a:r>
            <a:r>
              <a:rPr lang="en-US" sz="1200" dirty="0">
                <a:solidFill>
                  <a:schemeClr val="bg1"/>
                </a:solidFill>
              </a:rPr>
              <a:t> en 2018 que la </a:t>
            </a:r>
            <a:r>
              <a:rPr lang="en-US" sz="1200" dirty="0" err="1">
                <a:solidFill>
                  <a:schemeClr val="bg1"/>
                </a:solidFill>
              </a:rPr>
              <a:t>mitad</a:t>
            </a:r>
            <a:r>
              <a:rPr lang="en-US" sz="1200" dirty="0">
                <a:solidFill>
                  <a:schemeClr val="bg1"/>
                </a:solidFill>
              </a:rPr>
              <a:t> de </a:t>
            </a:r>
            <a:r>
              <a:rPr lang="en-US" sz="1200" dirty="0" err="1">
                <a:solidFill>
                  <a:schemeClr val="bg1"/>
                </a:solidFill>
              </a:rPr>
              <a:t>supervivientes</a:t>
            </a:r>
            <a:r>
              <a:rPr lang="en-US" sz="1200" dirty="0">
                <a:solidFill>
                  <a:schemeClr val="bg1"/>
                </a:solidFill>
              </a:rPr>
              <a:t> </a:t>
            </a:r>
            <a:r>
              <a:rPr lang="en-US" sz="1200" dirty="0" err="1">
                <a:solidFill>
                  <a:schemeClr val="bg1"/>
                </a:solidFill>
              </a:rPr>
              <a:t>han</a:t>
            </a:r>
            <a:r>
              <a:rPr lang="en-US" sz="1200" dirty="0">
                <a:solidFill>
                  <a:schemeClr val="bg1"/>
                </a:solidFill>
              </a:rPr>
              <a:t> </a:t>
            </a:r>
            <a:r>
              <a:rPr lang="en-US" sz="1200" dirty="0" err="1">
                <a:solidFill>
                  <a:schemeClr val="bg1"/>
                </a:solidFill>
              </a:rPr>
              <a:t>sido</a:t>
            </a:r>
            <a:r>
              <a:rPr lang="en-US" sz="1200" dirty="0">
                <a:solidFill>
                  <a:schemeClr val="bg1"/>
                </a:solidFill>
              </a:rPr>
              <a:t> </a:t>
            </a:r>
            <a:r>
              <a:rPr lang="en-US" sz="1200" dirty="0" err="1">
                <a:solidFill>
                  <a:schemeClr val="bg1"/>
                </a:solidFill>
              </a:rPr>
              <a:t>readmitidos</a:t>
            </a:r>
            <a:r>
              <a:rPr lang="en-US" sz="1200" dirty="0">
                <a:solidFill>
                  <a:schemeClr val="bg1"/>
                </a:solidFill>
              </a:rPr>
              <a:t>, </a:t>
            </a:r>
            <a:r>
              <a:rPr lang="en-US" sz="1200" dirty="0" err="1">
                <a:solidFill>
                  <a:schemeClr val="bg1"/>
                </a:solidFill>
              </a:rPr>
              <a:t>han</a:t>
            </a:r>
            <a:r>
              <a:rPr lang="en-US" sz="1200" dirty="0">
                <a:solidFill>
                  <a:schemeClr val="bg1"/>
                </a:solidFill>
              </a:rPr>
              <a:t> </a:t>
            </a:r>
            <a:r>
              <a:rPr lang="en-US" sz="1200" dirty="0" err="1">
                <a:solidFill>
                  <a:schemeClr val="bg1"/>
                </a:solidFill>
              </a:rPr>
              <a:t>muerto</a:t>
            </a:r>
            <a:r>
              <a:rPr lang="en-US" sz="1200" dirty="0">
                <a:solidFill>
                  <a:schemeClr val="bg1"/>
                </a:solidFill>
              </a:rPr>
              <a:t> o </a:t>
            </a:r>
            <a:r>
              <a:rPr lang="en-US" sz="1200" dirty="0" err="1">
                <a:solidFill>
                  <a:schemeClr val="bg1"/>
                </a:solidFill>
              </a:rPr>
              <a:t>padecen</a:t>
            </a:r>
            <a:r>
              <a:rPr lang="en-US" sz="1200" dirty="0">
                <a:solidFill>
                  <a:schemeClr val="bg1"/>
                </a:solidFill>
              </a:rPr>
              <a:t> </a:t>
            </a:r>
            <a:r>
              <a:rPr lang="en-US" sz="1200" dirty="0" err="1">
                <a:solidFill>
                  <a:schemeClr val="bg1"/>
                </a:solidFill>
              </a:rPr>
              <a:t>una</a:t>
            </a:r>
            <a:r>
              <a:rPr lang="en-US" sz="1200" dirty="0">
                <a:solidFill>
                  <a:schemeClr val="bg1"/>
                </a:solidFill>
              </a:rPr>
              <a:t> </a:t>
            </a:r>
            <a:r>
              <a:rPr lang="en-US" sz="1200" dirty="0" err="1">
                <a:solidFill>
                  <a:schemeClr val="bg1"/>
                </a:solidFill>
              </a:rPr>
              <a:t>discapacidad</a:t>
            </a:r>
            <a:r>
              <a:rPr lang="en-US" sz="1200" dirty="0">
                <a:solidFill>
                  <a:schemeClr val="bg1"/>
                </a:solidFill>
              </a:rPr>
              <a:t> </a:t>
            </a:r>
            <a:r>
              <a:rPr lang="en-US" sz="1200" dirty="0" err="1">
                <a:solidFill>
                  <a:schemeClr val="bg1"/>
                </a:solidFill>
              </a:rPr>
              <a:t>severa</a:t>
            </a:r>
            <a:r>
              <a:rPr lang="en-US" sz="1200" dirty="0">
                <a:solidFill>
                  <a:schemeClr val="bg1"/>
                </a:solidFill>
              </a:rPr>
              <a:t> un </a:t>
            </a:r>
            <a:r>
              <a:rPr lang="en-US" sz="1200" dirty="0" err="1">
                <a:solidFill>
                  <a:schemeClr val="bg1"/>
                </a:solidFill>
              </a:rPr>
              <a:t>año</a:t>
            </a:r>
            <a:r>
              <a:rPr lang="en-US" sz="1200" dirty="0">
                <a:solidFill>
                  <a:schemeClr val="bg1"/>
                </a:solidFill>
              </a:rPr>
              <a:t> </a:t>
            </a:r>
            <a:r>
              <a:rPr lang="en-US" sz="1200" dirty="0" err="1">
                <a:solidFill>
                  <a:schemeClr val="bg1"/>
                </a:solidFill>
              </a:rPr>
              <a:t>después</a:t>
            </a:r>
            <a:r>
              <a:rPr lang="en-US" sz="1200" dirty="0">
                <a:solidFill>
                  <a:schemeClr val="bg1"/>
                </a:solidFill>
              </a:rPr>
              <a:t> de la </a:t>
            </a:r>
            <a:r>
              <a:rPr lang="en-US" sz="1200" dirty="0" err="1">
                <a:solidFill>
                  <a:schemeClr val="bg1"/>
                </a:solidFill>
              </a:rPr>
              <a:t>alta</a:t>
            </a:r>
            <a:r>
              <a:rPr lang="en-US" sz="1200" dirty="0">
                <a:solidFill>
                  <a:schemeClr val="bg1"/>
                </a:solidFill>
              </a:rPr>
              <a:t> </a:t>
            </a:r>
            <a:r>
              <a:rPr lang="en-US" sz="1200" dirty="0" err="1">
                <a:solidFill>
                  <a:schemeClr val="bg1"/>
                </a:solidFill>
              </a:rPr>
              <a:t>médica</a:t>
            </a:r>
            <a:r>
              <a:rPr lang="en-US" sz="1200" dirty="0">
                <a:solidFill>
                  <a:schemeClr val="bg1"/>
                </a:solidFill>
              </a:rPr>
              <a:t>. Las </a:t>
            </a:r>
            <a:r>
              <a:rPr lang="en-US" sz="1200" dirty="0" err="1">
                <a:solidFill>
                  <a:schemeClr val="bg1"/>
                </a:solidFill>
              </a:rPr>
              <a:t>complicaciones</a:t>
            </a:r>
            <a:r>
              <a:rPr lang="en-US" sz="1200" dirty="0">
                <a:solidFill>
                  <a:schemeClr val="bg1"/>
                </a:solidFill>
              </a:rPr>
              <a:t> son </a:t>
            </a:r>
            <a:r>
              <a:rPr lang="en-US" sz="1200" dirty="0" err="1">
                <a:solidFill>
                  <a:schemeClr val="bg1"/>
                </a:solidFill>
              </a:rPr>
              <a:t>físicas</a:t>
            </a:r>
            <a:r>
              <a:rPr lang="en-US" sz="1200" dirty="0">
                <a:solidFill>
                  <a:schemeClr val="bg1"/>
                </a:solidFill>
              </a:rPr>
              <a:t>, </a:t>
            </a:r>
            <a:r>
              <a:rPr lang="en-US" sz="1200" dirty="0" err="1">
                <a:solidFill>
                  <a:schemeClr val="bg1"/>
                </a:solidFill>
              </a:rPr>
              <a:t>psicológicas</a:t>
            </a:r>
            <a:r>
              <a:rPr lang="en-US" sz="1200" dirty="0">
                <a:solidFill>
                  <a:schemeClr val="bg1"/>
                </a:solidFill>
              </a:rPr>
              <a:t> y </a:t>
            </a:r>
            <a:r>
              <a:rPr lang="en-US" sz="1200" dirty="0" err="1">
                <a:solidFill>
                  <a:schemeClr val="bg1"/>
                </a:solidFill>
              </a:rPr>
              <a:t>cognitivas</a:t>
            </a:r>
            <a:r>
              <a:rPr lang="en-US" sz="1200" dirty="0">
                <a:solidFill>
                  <a:schemeClr val="bg1"/>
                </a:solidFill>
              </a:rPr>
              <a:t> de </a:t>
            </a:r>
            <a:r>
              <a:rPr lang="en-US" sz="1200" u="sng" dirty="0">
                <a:solidFill>
                  <a:schemeClr val="bg1"/>
                </a:solidFill>
                <a:hlinkClick r:id="rId5" tooltip="https://www.sciencedirect.com/science/article/abs/pii/S0163834316301189">
                  <a:extLst>
                    <a:ext uri="{A12FA001-AC4F-418D-AE19-62706E023703}">
                      <ahyp:hlinkClr xmlns:ahyp="http://schemas.microsoft.com/office/drawing/2018/hyperlinkcolor" val="tx"/>
                    </a:ext>
                  </a:extLst>
                </a:hlinkClick>
              </a:rPr>
              <a:t>between 17 and 34% of survivors suffering PTSD</a:t>
            </a:r>
            <a:r>
              <a:rPr lang="en-US" sz="1200" dirty="0">
                <a:solidFill>
                  <a:schemeClr val="bg1"/>
                </a:solidFill>
              </a:rPr>
              <a:t> en un </a:t>
            </a:r>
            <a:r>
              <a:rPr lang="en-US" sz="1200" dirty="0" err="1">
                <a:solidFill>
                  <a:schemeClr val="bg1"/>
                </a:solidFill>
              </a:rPr>
              <a:t>año</a:t>
            </a:r>
            <a:r>
              <a:rPr lang="en-US" sz="1200" dirty="0">
                <a:solidFill>
                  <a:schemeClr val="bg1"/>
                </a:solidFill>
              </a:rPr>
              <a:t> y </a:t>
            </a:r>
            <a:r>
              <a:rPr lang="en-US" sz="1200" dirty="0" err="1">
                <a:solidFill>
                  <a:schemeClr val="bg1"/>
                </a:solidFill>
              </a:rPr>
              <a:t>sólo</a:t>
            </a:r>
            <a:r>
              <a:rPr lang="en-US" sz="1200" dirty="0">
                <a:solidFill>
                  <a:schemeClr val="bg1"/>
                </a:solidFill>
              </a:rPr>
              <a:t> con un </a:t>
            </a:r>
            <a:r>
              <a:rPr lang="en-US" sz="1200" u="sng" dirty="0">
                <a:solidFill>
                  <a:schemeClr val="bg1"/>
                </a:solidFill>
                <a:hlinkClick r:id="rId6" tooltip="https://onlinelibrary.wiley.com/doi/abs/10.1111/j.1399-6576.2009.01921.x">
                  <a:extLst>
                    <a:ext uri="{A12FA001-AC4F-418D-AE19-62706E023703}">
                      <ahyp:hlinkClr xmlns:ahyp="http://schemas.microsoft.com/office/drawing/2018/hyperlinkcolor" val="tx"/>
                    </a:ext>
                  </a:extLst>
                </a:hlinkClick>
              </a:rPr>
              <a:t>57% of survivors of working age</a:t>
            </a:r>
            <a:r>
              <a:rPr lang="en-US" sz="1200" dirty="0">
                <a:solidFill>
                  <a:schemeClr val="bg1"/>
                </a:solidFill>
              </a:rPr>
              <a:t> que </a:t>
            </a:r>
            <a:r>
              <a:rPr lang="en-US" sz="1200" dirty="0" err="1">
                <a:solidFill>
                  <a:schemeClr val="bg1"/>
                </a:solidFill>
              </a:rPr>
              <a:t>han</a:t>
            </a:r>
            <a:r>
              <a:rPr lang="en-US" sz="1200" dirty="0">
                <a:solidFill>
                  <a:schemeClr val="bg1"/>
                </a:solidFill>
              </a:rPr>
              <a:t> </a:t>
            </a:r>
            <a:r>
              <a:rPr lang="en-US" sz="1200" dirty="0" err="1">
                <a:solidFill>
                  <a:schemeClr val="bg1"/>
                </a:solidFill>
              </a:rPr>
              <a:t>vuelto</a:t>
            </a:r>
            <a:r>
              <a:rPr lang="en-US" sz="1200" dirty="0">
                <a:solidFill>
                  <a:schemeClr val="bg1"/>
                </a:solidFill>
              </a:rPr>
              <a:t> al </a:t>
            </a:r>
            <a:r>
              <a:rPr lang="en-US" sz="1200" dirty="0" err="1">
                <a:solidFill>
                  <a:schemeClr val="bg1"/>
                </a:solidFill>
              </a:rPr>
              <a:t>trabajo</a:t>
            </a:r>
            <a:r>
              <a:rPr lang="en-US" sz="1200" dirty="0">
                <a:solidFill>
                  <a:schemeClr val="bg1"/>
                </a:solidFill>
              </a:rPr>
              <a:t> un </a:t>
            </a:r>
            <a:r>
              <a:rPr lang="en-US" sz="1200" dirty="0" err="1">
                <a:solidFill>
                  <a:schemeClr val="bg1"/>
                </a:solidFill>
              </a:rPr>
              <a:t>año</a:t>
            </a:r>
            <a:r>
              <a:rPr lang="en-US" sz="1200" dirty="0">
                <a:solidFill>
                  <a:schemeClr val="bg1"/>
                </a:solidFill>
              </a:rPr>
              <a:t> </a:t>
            </a:r>
            <a:r>
              <a:rPr lang="en-US" sz="1200" dirty="0" err="1">
                <a:solidFill>
                  <a:schemeClr val="bg1"/>
                </a:solidFill>
              </a:rPr>
              <a:t>después</a:t>
            </a:r>
            <a:r>
              <a:rPr lang="en-US" sz="1200" dirty="0">
                <a:solidFill>
                  <a:schemeClr val="bg1"/>
                </a:solidFill>
              </a:rPr>
              <a:t>. La </a:t>
            </a:r>
            <a:r>
              <a:rPr lang="en-US" sz="1200" dirty="0" err="1">
                <a:solidFill>
                  <a:schemeClr val="bg1"/>
                </a:solidFill>
              </a:rPr>
              <a:t>carga</a:t>
            </a:r>
            <a:r>
              <a:rPr lang="en-US" sz="1200" dirty="0">
                <a:solidFill>
                  <a:schemeClr val="bg1"/>
                </a:solidFill>
              </a:rPr>
              <a:t> </a:t>
            </a:r>
            <a:r>
              <a:rPr lang="en-US" sz="1200" dirty="0" err="1">
                <a:solidFill>
                  <a:schemeClr val="bg1"/>
                </a:solidFill>
              </a:rPr>
              <a:t>humanitaria</a:t>
            </a:r>
            <a:r>
              <a:rPr lang="en-US" sz="1200" dirty="0">
                <a:solidFill>
                  <a:schemeClr val="bg1"/>
                </a:solidFill>
              </a:rPr>
              <a:t> y </a:t>
            </a:r>
            <a:r>
              <a:rPr lang="en-US" sz="1200" dirty="0" err="1">
                <a:solidFill>
                  <a:schemeClr val="bg1"/>
                </a:solidFill>
              </a:rPr>
              <a:t>económica</a:t>
            </a:r>
            <a:r>
              <a:rPr lang="en-US" sz="1200" dirty="0">
                <a:solidFill>
                  <a:schemeClr val="bg1"/>
                </a:solidFill>
              </a:rPr>
              <a:t> del COVID-19 </a:t>
            </a:r>
            <a:r>
              <a:rPr lang="en-US" sz="1200" dirty="0" err="1">
                <a:solidFill>
                  <a:schemeClr val="bg1"/>
                </a:solidFill>
              </a:rPr>
              <a:t>están</a:t>
            </a:r>
            <a:r>
              <a:rPr lang="en-US" sz="1200" dirty="0">
                <a:solidFill>
                  <a:schemeClr val="bg1"/>
                </a:solidFill>
              </a:rPr>
              <a:t> </a:t>
            </a:r>
            <a:r>
              <a:rPr lang="en-US" sz="1200" dirty="0" err="1">
                <a:solidFill>
                  <a:schemeClr val="bg1"/>
                </a:solidFill>
              </a:rPr>
              <a:t>intrínsicamente</a:t>
            </a:r>
            <a:r>
              <a:rPr lang="en-US" sz="1200" dirty="0">
                <a:solidFill>
                  <a:schemeClr val="bg1"/>
                </a:solidFill>
              </a:rPr>
              <a:t> </a:t>
            </a:r>
            <a:r>
              <a:rPr lang="en-US" sz="1200" dirty="0" err="1">
                <a:solidFill>
                  <a:schemeClr val="bg1"/>
                </a:solidFill>
              </a:rPr>
              <a:t>interconectadas</a:t>
            </a:r>
            <a:r>
              <a:rPr lang="en-US" sz="1200" dirty="0">
                <a:solidFill>
                  <a:schemeClr val="bg1"/>
                </a:solidFill>
              </a:rPr>
              <a:t>. Sin </a:t>
            </a:r>
            <a:r>
              <a:rPr lang="en-US" sz="1200" dirty="0" err="1">
                <a:solidFill>
                  <a:schemeClr val="bg1"/>
                </a:solidFill>
              </a:rPr>
              <a:t>rehabilitación</a:t>
            </a:r>
            <a:r>
              <a:rPr lang="en-US" sz="1200" dirty="0">
                <a:solidFill>
                  <a:schemeClr val="bg1"/>
                </a:solidFill>
              </a:rPr>
              <a:t> </a:t>
            </a:r>
            <a:r>
              <a:rPr lang="en-US" sz="1200" dirty="0" err="1">
                <a:solidFill>
                  <a:schemeClr val="bg1"/>
                </a:solidFill>
              </a:rPr>
              <a:t>efectiva</a:t>
            </a:r>
            <a:r>
              <a:rPr lang="en-US" sz="1200" dirty="0">
                <a:solidFill>
                  <a:schemeClr val="bg1"/>
                </a:solidFill>
              </a:rPr>
              <a:t>, la </a:t>
            </a:r>
            <a:r>
              <a:rPr lang="en-US" sz="1200" dirty="0" err="1">
                <a:solidFill>
                  <a:schemeClr val="bg1"/>
                </a:solidFill>
              </a:rPr>
              <a:t>mayoría</a:t>
            </a:r>
            <a:r>
              <a:rPr lang="en-US" sz="1200" dirty="0">
                <a:solidFill>
                  <a:schemeClr val="bg1"/>
                </a:solidFill>
              </a:rPr>
              <a:t> de </a:t>
            </a:r>
            <a:r>
              <a:rPr lang="en-US" sz="1200" dirty="0" err="1">
                <a:solidFill>
                  <a:schemeClr val="bg1"/>
                </a:solidFill>
              </a:rPr>
              <a:t>supervivientes</a:t>
            </a:r>
            <a:r>
              <a:rPr lang="en-US" sz="1200" dirty="0">
                <a:solidFill>
                  <a:schemeClr val="bg1"/>
                </a:solidFill>
              </a:rPr>
              <a:t> de </a:t>
            </a:r>
            <a:r>
              <a:rPr lang="en-US" sz="1200" dirty="0" err="1">
                <a:solidFill>
                  <a:schemeClr val="bg1"/>
                </a:solidFill>
              </a:rPr>
              <a:t>los</a:t>
            </a:r>
            <a:r>
              <a:rPr lang="en-US" sz="1200" dirty="0">
                <a:solidFill>
                  <a:schemeClr val="bg1"/>
                </a:solidFill>
              </a:rPr>
              <a:t> </a:t>
            </a:r>
            <a:r>
              <a:rPr lang="en-US" sz="1200" dirty="0" err="1">
                <a:solidFill>
                  <a:schemeClr val="bg1"/>
                </a:solidFill>
              </a:rPr>
              <a:t>hospitales</a:t>
            </a:r>
            <a:r>
              <a:rPr lang="en-US" sz="1200" dirty="0">
                <a:solidFill>
                  <a:schemeClr val="bg1"/>
                </a:solidFill>
              </a:rPr>
              <a:t> no </a:t>
            </a:r>
            <a:r>
              <a:rPr lang="en-US" sz="1200" dirty="0" err="1">
                <a:solidFill>
                  <a:schemeClr val="bg1"/>
                </a:solidFill>
              </a:rPr>
              <a:t>volverán</a:t>
            </a:r>
            <a:r>
              <a:rPr lang="en-US" sz="1200" dirty="0">
                <a:solidFill>
                  <a:schemeClr val="bg1"/>
                </a:solidFill>
              </a:rPr>
              <a:t> al </a:t>
            </a:r>
            <a:r>
              <a:rPr lang="en-US" sz="1200" dirty="0" err="1">
                <a:solidFill>
                  <a:schemeClr val="bg1"/>
                </a:solidFill>
              </a:rPr>
              <a:t>empleo</a:t>
            </a:r>
            <a:r>
              <a:rPr lang="en-US" sz="1200" dirty="0">
                <a:solidFill>
                  <a:schemeClr val="bg1"/>
                </a:solidFill>
              </a:rPr>
              <a:t> </a:t>
            </a:r>
            <a:r>
              <a:rPr lang="en-US" sz="1200" dirty="0" err="1">
                <a:solidFill>
                  <a:schemeClr val="bg1"/>
                </a:solidFill>
              </a:rPr>
              <a:t>por</a:t>
            </a:r>
            <a:r>
              <a:rPr lang="en-US" sz="1200" dirty="0">
                <a:solidFill>
                  <a:schemeClr val="bg1"/>
                </a:solidFill>
              </a:rPr>
              <a:t> lo </a:t>
            </a:r>
            <a:r>
              <a:rPr lang="en-US" sz="1200" dirty="0" err="1">
                <a:solidFill>
                  <a:schemeClr val="bg1"/>
                </a:solidFill>
              </a:rPr>
              <a:t>menos</a:t>
            </a:r>
            <a:r>
              <a:rPr lang="en-US" sz="1200" dirty="0">
                <a:solidFill>
                  <a:schemeClr val="bg1"/>
                </a:solidFill>
              </a:rPr>
              <a:t> en 12 </a:t>
            </a:r>
            <a:r>
              <a:rPr lang="en-US" sz="1200" dirty="0" err="1">
                <a:solidFill>
                  <a:schemeClr val="bg1"/>
                </a:solidFill>
              </a:rPr>
              <a:t>meses</a:t>
            </a:r>
            <a:r>
              <a:rPr lang="en-US" sz="1200" dirty="0">
                <a:solidFill>
                  <a:schemeClr val="bg1"/>
                </a:solidFill>
              </a:rPr>
              <a:t>. Hay </a:t>
            </a:r>
            <a:r>
              <a:rPr lang="en-US" sz="1200" dirty="0" err="1">
                <a:solidFill>
                  <a:schemeClr val="bg1"/>
                </a:solidFill>
              </a:rPr>
              <a:t>una</a:t>
            </a:r>
            <a:r>
              <a:rPr lang="en-US" sz="1200" dirty="0">
                <a:solidFill>
                  <a:schemeClr val="bg1"/>
                </a:solidFill>
              </a:rPr>
              <a:t> </a:t>
            </a:r>
            <a:r>
              <a:rPr lang="en-US" sz="1200" dirty="0" err="1">
                <a:solidFill>
                  <a:schemeClr val="bg1"/>
                </a:solidFill>
              </a:rPr>
              <a:t>necesidad</a:t>
            </a:r>
            <a:r>
              <a:rPr lang="en-US" sz="1200" dirty="0">
                <a:solidFill>
                  <a:schemeClr val="bg1"/>
                </a:solidFill>
              </a:rPr>
              <a:t> real y </a:t>
            </a:r>
            <a:r>
              <a:rPr lang="en-US" sz="1200" dirty="0" err="1">
                <a:solidFill>
                  <a:schemeClr val="bg1"/>
                </a:solidFill>
              </a:rPr>
              <a:t>urgente</a:t>
            </a:r>
            <a:r>
              <a:rPr lang="en-US" sz="1200" dirty="0">
                <a:solidFill>
                  <a:schemeClr val="bg1"/>
                </a:solidFill>
              </a:rPr>
              <a:t> de </a:t>
            </a:r>
            <a:r>
              <a:rPr lang="en-US" sz="1200" dirty="0" err="1">
                <a:solidFill>
                  <a:schemeClr val="bg1"/>
                </a:solidFill>
              </a:rPr>
              <a:t>ofrecer</a:t>
            </a:r>
            <a:r>
              <a:rPr lang="en-US" sz="1200" dirty="0">
                <a:solidFill>
                  <a:schemeClr val="bg1"/>
                </a:solidFill>
              </a:rPr>
              <a:t> la </a:t>
            </a:r>
            <a:r>
              <a:rPr lang="en-US" sz="1200" dirty="0" err="1">
                <a:solidFill>
                  <a:schemeClr val="bg1"/>
                </a:solidFill>
              </a:rPr>
              <a:t>rehabilitación</a:t>
            </a:r>
            <a:r>
              <a:rPr lang="en-US" sz="1200" dirty="0">
                <a:solidFill>
                  <a:schemeClr val="bg1"/>
                </a:solidFill>
              </a:rPr>
              <a:t> a </a:t>
            </a:r>
            <a:r>
              <a:rPr lang="en-US" sz="1200" dirty="0" err="1">
                <a:solidFill>
                  <a:schemeClr val="bg1"/>
                </a:solidFill>
              </a:rPr>
              <a:t>estos</a:t>
            </a:r>
            <a:r>
              <a:rPr lang="en-US" sz="1200" dirty="0">
                <a:solidFill>
                  <a:schemeClr val="bg1"/>
                </a:solidFill>
              </a:rPr>
              <a:t> </a:t>
            </a:r>
            <a:r>
              <a:rPr lang="en-US" sz="1200" dirty="0" err="1">
                <a:solidFill>
                  <a:schemeClr val="bg1"/>
                </a:solidFill>
              </a:rPr>
              <a:t>pacientes</a:t>
            </a:r>
            <a:r>
              <a:rPr lang="en-US" sz="1200" dirty="0">
                <a:solidFill>
                  <a:schemeClr val="bg1"/>
                </a:solidFill>
              </a:rPr>
              <a:t> de forma </a:t>
            </a:r>
            <a:r>
              <a:rPr lang="en-US" sz="1200" dirty="0" err="1">
                <a:solidFill>
                  <a:schemeClr val="bg1"/>
                </a:solidFill>
              </a:rPr>
              <a:t>escalable</a:t>
            </a:r>
            <a:r>
              <a:rPr lang="en-US" sz="1200" dirty="0">
                <a:solidFill>
                  <a:schemeClr val="bg1"/>
                </a:solidFill>
              </a:rPr>
              <a:t>, </a:t>
            </a:r>
            <a:r>
              <a:rPr lang="en-US" sz="1200" dirty="0" err="1">
                <a:solidFill>
                  <a:schemeClr val="bg1"/>
                </a:solidFill>
              </a:rPr>
              <a:t>sustanible</a:t>
            </a:r>
            <a:r>
              <a:rPr lang="en-US" sz="1200" dirty="0">
                <a:solidFill>
                  <a:schemeClr val="bg1"/>
                </a:solidFill>
              </a:rPr>
              <a:t>, y que </a:t>
            </a:r>
            <a:r>
              <a:rPr lang="en-US" sz="1200" dirty="0" err="1">
                <a:solidFill>
                  <a:schemeClr val="bg1"/>
                </a:solidFill>
              </a:rPr>
              <a:t>funcione</a:t>
            </a:r>
            <a:r>
              <a:rPr lang="en-US" sz="1200" dirty="0">
                <a:solidFill>
                  <a:schemeClr val="bg1"/>
                </a:solidFill>
              </a:rPr>
              <a:t> en </a:t>
            </a:r>
            <a:r>
              <a:rPr lang="en-US" sz="1200" dirty="0" err="1">
                <a:solidFill>
                  <a:schemeClr val="bg1"/>
                </a:solidFill>
              </a:rPr>
              <a:t>sectores</a:t>
            </a:r>
            <a:r>
              <a:rPr lang="en-US" sz="1200" dirty="0">
                <a:solidFill>
                  <a:schemeClr val="bg1"/>
                </a:solidFill>
              </a:rPr>
              <a:t> </a:t>
            </a:r>
            <a:r>
              <a:rPr lang="en-US" sz="1200" dirty="0" err="1">
                <a:solidFill>
                  <a:schemeClr val="bg1"/>
                </a:solidFill>
              </a:rPr>
              <a:t>pobres</a:t>
            </a:r>
            <a:r>
              <a:rPr lang="en-US" sz="1200" dirty="0">
                <a:solidFill>
                  <a:schemeClr val="bg1"/>
                </a:solidFill>
              </a:rPr>
              <a:t>. Este </a:t>
            </a:r>
            <a:r>
              <a:rPr lang="en-US" sz="1200" dirty="0" err="1">
                <a:solidFill>
                  <a:schemeClr val="bg1"/>
                </a:solidFill>
              </a:rPr>
              <a:t>esfuerzo</a:t>
            </a:r>
            <a:r>
              <a:rPr lang="en-US" sz="1200" dirty="0">
                <a:solidFill>
                  <a:schemeClr val="bg1"/>
                </a:solidFill>
              </a:rPr>
              <a:t> </a:t>
            </a:r>
            <a:r>
              <a:rPr lang="en-US" sz="1200" dirty="0" err="1">
                <a:solidFill>
                  <a:schemeClr val="bg1"/>
                </a:solidFill>
              </a:rPr>
              <a:t>requiere</a:t>
            </a:r>
            <a:r>
              <a:rPr lang="en-US" sz="1200" dirty="0">
                <a:solidFill>
                  <a:schemeClr val="bg1"/>
                </a:solidFill>
              </a:rPr>
              <a:t>  </a:t>
            </a:r>
            <a:r>
              <a:rPr lang="en-US" sz="1200" dirty="0" err="1">
                <a:solidFill>
                  <a:schemeClr val="bg1"/>
                </a:solidFill>
              </a:rPr>
              <a:t>coordinación</a:t>
            </a:r>
            <a:r>
              <a:rPr lang="en-US" sz="1200" dirty="0">
                <a:solidFill>
                  <a:schemeClr val="bg1"/>
                </a:solidFill>
              </a:rPr>
              <a:t> </a:t>
            </a:r>
            <a:r>
              <a:rPr lang="en-US" sz="1200" dirty="0" err="1">
                <a:solidFill>
                  <a:schemeClr val="bg1"/>
                </a:solidFill>
              </a:rPr>
              <a:t>internacional</a:t>
            </a:r>
            <a:r>
              <a:rPr lang="en-US" sz="1200" dirty="0">
                <a:solidFill>
                  <a:schemeClr val="bg1"/>
                </a:solidFill>
              </a:rPr>
              <a:t>, y </a:t>
            </a:r>
            <a:r>
              <a:rPr lang="en-US" sz="1200" dirty="0" err="1">
                <a:solidFill>
                  <a:schemeClr val="bg1"/>
                </a:solidFill>
              </a:rPr>
              <a:t>debería</a:t>
            </a:r>
            <a:r>
              <a:rPr lang="en-US" sz="1200" dirty="0">
                <a:solidFill>
                  <a:schemeClr val="bg1"/>
                </a:solidFill>
              </a:rPr>
              <a:t> </a:t>
            </a:r>
            <a:r>
              <a:rPr lang="en-US" sz="1200" dirty="0" err="1">
                <a:solidFill>
                  <a:schemeClr val="bg1"/>
                </a:solidFill>
              </a:rPr>
              <a:t>estar</a:t>
            </a:r>
            <a:r>
              <a:rPr lang="en-US" sz="1200" dirty="0">
                <a:solidFill>
                  <a:schemeClr val="bg1"/>
                </a:solidFill>
              </a:rPr>
              <a:t>  </a:t>
            </a:r>
            <a:r>
              <a:rPr lang="en-US" sz="1200" dirty="0" err="1">
                <a:solidFill>
                  <a:schemeClr val="bg1"/>
                </a:solidFill>
              </a:rPr>
              <a:t>liderada</a:t>
            </a:r>
            <a:r>
              <a:rPr lang="en-US" sz="1200" dirty="0">
                <a:solidFill>
                  <a:schemeClr val="bg1"/>
                </a:solidFill>
              </a:rPr>
              <a:t> </a:t>
            </a:r>
            <a:r>
              <a:rPr lang="en-US" sz="1200" dirty="0" err="1">
                <a:solidFill>
                  <a:schemeClr val="bg1"/>
                </a:solidFill>
              </a:rPr>
              <a:t>por</a:t>
            </a:r>
            <a:r>
              <a:rPr lang="en-US" sz="1200" dirty="0">
                <a:solidFill>
                  <a:schemeClr val="bg1"/>
                </a:solidFill>
              </a:rPr>
              <a:t> </a:t>
            </a:r>
            <a:r>
              <a:rPr lang="en-US" sz="1200" dirty="0" err="1">
                <a:solidFill>
                  <a:schemeClr val="bg1"/>
                </a:solidFill>
              </a:rPr>
              <a:t>expertos</a:t>
            </a:r>
            <a:r>
              <a:rPr lang="en-US" sz="1200" dirty="0">
                <a:solidFill>
                  <a:schemeClr val="bg1"/>
                </a:solidFill>
              </a:rPr>
              <a:t> del </a:t>
            </a:r>
            <a:r>
              <a:rPr lang="en-US" sz="1200" dirty="0" err="1">
                <a:solidFill>
                  <a:schemeClr val="bg1"/>
                </a:solidFill>
              </a:rPr>
              <a:t>tercer</a:t>
            </a:r>
            <a:r>
              <a:rPr lang="en-US" sz="1200" dirty="0">
                <a:solidFill>
                  <a:schemeClr val="bg1"/>
                </a:solidFill>
              </a:rPr>
              <a:t> sector </a:t>
            </a:r>
            <a:r>
              <a:rPr lang="en-US" sz="1200" dirty="0" err="1">
                <a:solidFill>
                  <a:schemeClr val="bg1"/>
                </a:solidFill>
              </a:rPr>
              <a:t>trabajando</a:t>
            </a:r>
            <a:r>
              <a:rPr lang="en-US" sz="1200" dirty="0">
                <a:solidFill>
                  <a:schemeClr val="bg1"/>
                </a:solidFill>
              </a:rPr>
              <a:t> junto a </a:t>
            </a:r>
            <a:r>
              <a:rPr lang="en-US" sz="1200" dirty="0" err="1">
                <a:solidFill>
                  <a:schemeClr val="bg1"/>
                </a:solidFill>
              </a:rPr>
              <a:t>sociedades</a:t>
            </a:r>
            <a:r>
              <a:rPr lang="en-US" sz="1200" dirty="0">
                <a:solidFill>
                  <a:schemeClr val="bg1"/>
                </a:solidFill>
              </a:rPr>
              <a:t> </a:t>
            </a:r>
            <a:r>
              <a:rPr lang="en-US" sz="1200" dirty="0" err="1">
                <a:solidFill>
                  <a:schemeClr val="bg1"/>
                </a:solidFill>
              </a:rPr>
              <a:t>profesionales</a:t>
            </a:r>
            <a:r>
              <a:rPr lang="en-US" sz="1200" dirty="0">
                <a:solidFill>
                  <a:schemeClr val="bg1"/>
                </a:solidFill>
              </a:rPr>
              <a:t>. Dr Ron Daniels</a:t>
            </a:r>
          </a:p>
        </p:txBody>
      </p:sp>
      <p:pic>
        <p:nvPicPr>
          <p:cNvPr id="8" name="Grafik 7">
            <a:extLst>
              <a:ext uri="{FF2B5EF4-FFF2-40B4-BE49-F238E27FC236}">
                <a16:creationId xmlns:a16="http://schemas.microsoft.com/office/drawing/2014/main" id="{CFAED904-F63B-43BB-BD3C-B666820AC1A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86200" y="408366"/>
            <a:ext cx="2854040" cy="2562957"/>
          </a:xfrm>
          <a:prstGeom prst="rect">
            <a:avLst/>
          </a:prstGeom>
        </p:spPr>
      </p:pic>
      <p:sp>
        <p:nvSpPr>
          <p:cNvPr id="9" name="Textfeld 8">
            <a:extLst>
              <a:ext uri="{FF2B5EF4-FFF2-40B4-BE49-F238E27FC236}">
                <a16:creationId xmlns:a16="http://schemas.microsoft.com/office/drawing/2014/main" id="{A05309D0-ED52-40C7-A4EA-04111E098C63}"/>
              </a:ext>
            </a:extLst>
          </p:cNvPr>
          <p:cNvSpPr txBox="1"/>
          <p:nvPr/>
        </p:nvSpPr>
        <p:spPr>
          <a:xfrm>
            <a:off x="112633" y="337622"/>
            <a:ext cx="3768440" cy="2677656"/>
          </a:xfrm>
          <a:prstGeom prst="rect">
            <a:avLst/>
          </a:prstGeom>
          <a:noFill/>
        </p:spPr>
        <p:txBody>
          <a:bodyPr wrap="square" rtlCol="0">
            <a:spAutoFit/>
          </a:bodyPr>
          <a:lstStyle/>
          <a:p>
            <a:pPr algn="just"/>
            <a:r>
              <a:rPr lang="en-US" sz="1200" dirty="0" err="1"/>
              <a:t>Más</a:t>
            </a:r>
            <a:r>
              <a:rPr lang="en-US" sz="1200" dirty="0"/>
              <a:t> </a:t>
            </a:r>
            <a:r>
              <a:rPr lang="en-US" sz="1200" dirty="0" err="1"/>
              <a:t>allá</a:t>
            </a:r>
            <a:r>
              <a:rPr lang="en-US" sz="1200" dirty="0"/>
              <a:t> del </a:t>
            </a:r>
            <a:r>
              <a:rPr lang="en-US" sz="1200" dirty="0" err="1"/>
              <a:t>impacto</a:t>
            </a:r>
            <a:r>
              <a:rPr lang="en-US" sz="1200" dirty="0"/>
              <a:t> </a:t>
            </a:r>
            <a:r>
              <a:rPr lang="en-US" sz="1200" dirty="0" err="1"/>
              <a:t>negativo</a:t>
            </a:r>
            <a:r>
              <a:rPr lang="en-US" sz="1200" dirty="0"/>
              <a:t>  </a:t>
            </a:r>
            <a:r>
              <a:rPr lang="en-US" sz="1200" dirty="0" err="1"/>
              <a:t>d’una</a:t>
            </a:r>
            <a:r>
              <a:rPr lang="en-US" sz="1200" dirty="0"/>
              <a:t> </a:t>
            </a:r>
            <a:r>
              <a:rPr lang="en-US" sz="1200" dirty="0" err="1"/>
              <a:t>tradicional</a:t>
            </a:r>
            <a:r>
              <a:rPr lang="en-US" sz="1200" dirty="0"/>
              <a:t> </a:t>
            </a:r>
            <a:r>
              <a:rPr lang="en-US" sz="1200" dirty="0" err="1"/>
              <a:t>caída</a:t>
            </a:r>
            <a:r>
              <a:rPr lang="en-US" sz="1200" dirty="0"/>
              <a:t> </a:t>
            </a:r>
            <a:r>
              <a:rPr lang="en-US" sz="1200" dirty="0" err="1"/>
              <a:t>económica</a:t>
            </a:r>
            <a:r>
              <a:rPr lang="en-US" sz="1200" dirty="0"/>
              <a:t>, el COVID-19 </a:t>
            </a:r>
            <a:r>
              <a:rPr lang="en-US" sz="1200" dirty="0" err="1"/>
              <a:t>presenta</a:t>
            </a:r>
            <a:r>
              <a:rPr lang="en-US" sz="1200" dirty="0"/>
              <a:t> </a:t>
            </a:r>
            <a:r>
              <a:rPr lang="en-US" sz="1200" dirty="0" err="1"/>
              <a:t>desafíos</a:t>
            </a:r>
            <a:r>
              <a:rPr lang="en-US" sz="1200" dirty="0"/>
              <a:t> extras- </a:t>
            </a:r>
            <a:r>
              <a:rPr lang="en-US" sz="1200" dirty="0" err="1"/>
              <a:t>miedo</a:t>
            </a:r>
            <a:r>
              <a:rPr lang="en-US" sz="1200" dirty="0"/>
              <a:t> al virus, dolor </a:t>
            </a:r>
            <a:r>
              <a:rPr lang="en-US" sz="1200" dirty="0" err="1"/>
              <a:t>colectivo</a:t>
            </a:r>
            <a:r>
              <a:rPr lang="en-US" sz="1200" dirty="0"/>
              <a:t>, </a:t>
            </a:r>
            <a:r>
              <a:rPr lang="en-US" sz="1200" dirty="0" err="1"/>
              <a:t>distanciamiento</a:t>
            </a:r>
            <a:r>
              <a:rPr lang="en-US" sz="1200" dirty="0"/>
              <a:t> social </a:t>
            </a:r>
            <a:r>
              <a:rPr lang="en-US" sz="1200" dirty="0" err="1"/>
              <a:t>prolongado</a:t>
            </a:r>
            <a:r>
              <a:rPr lang="en-US" sz="1200" dirty="0"/>
              <a:t> y </a:t>
            </a:r>
            <a:r>
              <a:rPr lang="en-US" sz="1200" dirty="0" err="1"/>
              <a:t>subsecuente</a:t>
            </a:r>
            <a:r>
              <a:rPr lang="en-US" sz="1200" dirty="0"/>
              <a:t> </a:t>
            </a:r>
            <a:r>
              <a:rPr lang="en-US" sz="1200" dirty="0" err="1"/>
              <a:t>aislamiento</a:t>
            </a:r>
            <a:r>
              <a:rPr lang="en-US" sz="1200" dirty="0"/>
              <a:t> social- que </a:t>
            </a:r>
            <a:r>
              <a:rPr lang="en-US" sz="1200" dirty="0" err="1"/>
              <a:t>agravará</a:t>
            </a:r>
            <a:r>
              <a:rPr lang="en-US" sz="1200" dirty="0"/>
              <a:t> el </a:t>
            </a:r>
            <a:r>
              <a:rPr lang="en-US" sz="1200" dirty="0" err="1"/>
              <a:t>impacto</a:t>
            </a:r>
            <a:r>
              <a:rPr lang="en-US" sz="1200" dirty="0"/>
              <a:t>  en el </a:t>
            </a:r>
            <a:r>
              <a:rPr lang="en-US" sz="1200" dirty="0" err="1"/>
              <a:t>psique</a:t>
            </a:r>
            <a:r>
              <a:rPr lang="en-US" sz="1200" dirty="0"/>
              <a:t> general.  </a:t>
            </a:r>
            <a:r>
              <a:rPr lang="en-US" sz="1200" dirty="0" err="1"/>
              <a:t>Señalado</a:t>
            </a:r>
            <a:r>
              <a:rPr lang="en-US" sz="1200" dirty="0"/>
              <a:t>  </a:t>
            </a:r>
            <a:r>
              <a:rPr lang="en-US" sz="1200" dirty="0" err="1"/>
              <a:t>por</a:t>
            </a:r>
            <a:endParaRPr lang="en-US" sz="1200" dirty="0"/>
          </a:p>
          <a:p>
            <a:pPr algn="just"/>
            <a:r>
              <a:rPr lang="en-US" sz="1200" dirty="0"/>
              <a:t>el McKinsey Global Institute en </a:t>
            </a:r>
            <a:r>
              <a:rPr lang="en-US" sz="1200" dirty="0">
                <a:hlinkClick r:id="rId9"/>
              </a:rPr>
              <a:t>Safeguarding Lives and Livelihoods</a:t>
            </a:r>
            <a:r>
              <a:rPr lang="en-US" sz="1200" dirty="0"/>
              <a:t>, “</a:t>
            </a:r>
            <a:r>
              <a:rPr lang="en-US" sz="1200" dirty="0" err="1"/>
              <a:t>Noticias</a:t>
            </a:r>
            <a:r>
              <a:rPr lang="en-US" sz="1200" dirty="0"/>
              <a:t> </a:t>
            </a:r>
            <a:r>
              <a:rPr lang="en-US" sz="1200" dirty="0" err="1"/>
              <a:t>diarias</a:t>
            </a:r>
            <a:r>
              <a:rPr lang="en-US" sz="1200" dirty="0"/>
              <a:t> de </a:t>
            </a:r>
            <a:r>
              <a:rPr lang="en-US" sz="1200" dirty="0" err="1"/>
              <a:t>aumento</a:t>
            </a:r>
            <a:r>
              <a:rPr lang="en-US" sz="1200" dirty="0"/>
              <a:t> de </a:t>
            </a:r>
            <a:r>
              <a:rPr lang="en-US" sz="1200" dirty="0" err="1"/>
              <a:t>infecciones</a:t>
            </a:r>
            <a:r>
              <a:rPr lang="en-US" sz="1200" dirty="0"/>
              <a:t> y </a:t>
            </a:r>
            <a:r>
              <a:rPr lang="en-US" sz="1200" dirty="0" err="1"/>
              <a:t>muertos</a:t>
            </a:r>
            <a:r>
              <a:rPr lang="en-US" sz="1200" dirty="0"/>
              <a:t> en el </a:t>
            </a:r>
            <a:r>
              <a:rPr lang="en-US" sz="1200" dirty="0" err="1"/>
              <a:t>mundo</a:t>
            </a:r>
            <a:r>
              <a:rPr lang="en-US" sz="1200" dirty="0"/>
              <a:t> </a:t>
            </a:r>
            <a:r>
              <a:rPr lang="en-US" sz="1200" dirty="0" err="1"/>
              <a:t>eleva</a:t>
            </a:r>
            <a:r>
              <a:rPr lang="en-US" sz="1200" dirty="0"/>
              <a:t> </a:t>
            </a:r>
            <a:r>
              <a:rPr lang="en-US" sz="1200" dirty="0" err="1"/>
              <a:t>nuestra</a:t>
            </a:r>
            <a:r>
              <a:rPr lang="en-US" sz="1200" dirty="0"/>
              <a:t> </a:t>
            </a:r>
            <a:r>
              <a:rPr lang="en-US" sz="1200" dirty="0" err="1"/>
              <a:t>ansiedad</a:t>
            </a:r>
            <a:r>
              <a:rPr lang="en-US" sz="1200" dirty="0"/>
              <a:t> y, en </a:t>
            </a:r>
            <a:r>
              <a:rPr lang="en-US" sz="1200" dirty="0" err="1"/>
              <a:t>casos</a:t>
            </a:r>
            <a:r>
              <a:rPr lang="en-US" sz="1200" dirty="0"/>
              <a:t> de </a:t>
            </a:r>
            <a:r>
              <a:rPr lang="en-US" sz="1200" dirty="0" err="1"/>
              <a:t>pérdidas</a:t>
            </a:r>
            <a:r>
              <a:rPr lang="en-US" sz="1200" dirty="0"/>
              <a:t> </a:t>
            </a:r>
            <a:r>
              <a:rPr lang="en-US" sz="1200" dirty="0" err="1"/>
              <a:t>personales</a:t>
            </a:r>
            <a:r>
              <a:rPr lang="en-US" sz="1200" dirty="0"/>
              <a:t> </a:t>
            </a:r>
            <a:r>
              <a:rPr lang="en-US" sz="1200" dirty="0" err="1"/>
              <a:t>nos</a:t>
            </a:r>
            <a:r>
              <a:rPr lang="en-US" sz="1200" dirty="0"/>
              <a:t> </a:t>
            </a:r>
            <a:r>
              <a:rPr lang="en-US" sz="1200" dirty="0" err="1"/>
              <a:t>conecta</a:t>
            </a:r>
            <a:r>
              <a:rPr lang="en-US" sz="1200" dirty="0"/>
              <a:t> al dolor.” La </a:t>
            </a:r>
            <a:r>
              <a:rPr lang="en-US" sz="1200" dirty="0" err="1"/>
              <a:t>encuesta</a:t>
            </a:r>
            <a:r>
              <a:rPr lang="en-US" sz="1200" dirty="0"/>
              <a:t> </a:t>
            </a:r>
            <a:r>
              <a:rPr lang="en-US" sz="1200" dirty="0">
                <a:hlinkClick r:id="rId10"/>
              </a:rPr>
              <a:t>McKinsey national consumer survey</a:t>
            </a:r>
            <a:r>
              <a:rPr lang="en-US" sz="1200" dirty="0"/>
              <a:t> (</a:t>
            </a:r>
            <a:r>
              <a:rPr lang="en-US" sz="1200" dirty="0" err="1"/>
              <a:t>Marzo</a:t>
            </a:r>
            <a:r>
              <a:rPr lang="en-US" sz="1200" dirty="0"/>
              <a:t> 27–29) </a:t>
            </a:r>
            <a:r>
              <a:rPr lang="en-US" sz="1200" dirty="0" err="1"/>
              <a:t>ilustra</a:t>
            </a:r>
            <a:r>
              <a:rPr lang="en-US" sz="1200" dirty="0"/>
              <a:t> </a:t>
            </a:r>
            <a:r>
              <a:rPr lang="en-US" sz="1200" dirty="0" err="1"/>
              <a:t>esta</a:t>
            </a:r>
            <a:r>
              <a:rPr lang="en-US" sz="1200" dirty="0"/>
              <a:t> </a:t>
            </a:r>
            <a:r>
              <a:rPr lang="en-US" sz="1200" dirty="0" err="1"/>
              <a:t>angustia</a:t>
            </a:r>
            <a:r>
              <a:rPr lang="en-US" sz="1200" dirty="0"/>
              <a:t> </a:t>
            </a:r>
            <a:r>
              <a:rPr lang="en-US" sz="1200" dirty="0" err="1"/>
              <a:t>generalizada</a:t>
            </a:r>
            <a:r>
              <a:rPr lang="en-US" sz="1200" dirty="0"/>
              <a:t>, </a:t>
            </a:r>
            <a:r>
              <a:rPr lang="en-US" sz="1200" dirty="0" err="1"/>
              <a:t>exacerbada</a:t>
            </a:r>
            <a:r>
              <a:rPr lang="en-US" sz="1200" dirty="0"/>
              <a:t> </a:t>
            </a:r>
            <a:r>
              <a:rPr lang="en-US" sz="1200" dirty="0" err="1"/>
              <a:t>aún</a:t>
            </a:r>
            <a:r>
              <a:rPr lang="en-US" sz="1200" dirty="0"/>
              <a:t> </a:t>
            </a:r>
            <a:r>
              <a:rPr lang="en-US" sz="1200" dirty="0" err="1"/>
              <a:t>más</a:t>
            </a:r>
            <a:r>
              <a:rPr lang="en-US" sz="1200" dirty="0"/>
              <a:t> en </a:t>
            </a:r>
            <a:r>
              <a:rPr lang="en-US" sz="1200" dirty="0" err="1"/>
              <a:t>aquéllos</a:t>
            </a:r>
            <a:r>
              <a:rPr lang="en-US" sz="1200" dirty="0"/>
              <a:t> que </a:t>
            </a:r>
            <a:r>
              <a:rPr lang="en-US" sz="1200" dirty="0" err="1"/>
              <a:t>han</a:t>
            </a:r>
            <a:r>
              <a:rPr lang="en-US" sz="1200" dirty="0"/>
              <a:t> </a:t>
            </a:r>
            <a:r>
              <a:rPr lang="en-US" sz="1200" dirty="0" err="1"/>
              <a:t>visto</a:t>
            </a:r>
            <a:r>
              <a:rPr lang="en-US" sz="1200" dirty="0"/>
              <a:t> </a:t>
            </a:r>
            <a:r>
              <a:rPr lang="en-US" sz="1200" dirty="0" err="1"/>
              <a:t>su</a:t>
            </a:r>
            <a:r>
              <a:rPr lang="en-US" sz="1200" dirty="0"/>
              <a:t> </a:t>
            </a:r>
            <a:r>
              <a:rPr lang="en-US" sz="1200" dirty="0" err="1"/>
              <a:t>empleo</a:t>
            </a:r>
            <a:r>
              <a:rPr lang="en-US" sz="1200" dirty="0"/>
              <a:t>  </a:t>
            </a:r>
            <a:r>
              <a:rPr lang="en-US" sz="1200" dirty="0" err="1"/>
              <a:t>afectado</a:t>
            </a:r>
            <a:r>
              <a:rPr lang="en-US" sz="1200" dirty="0"/>
              <a:t> </a:t>
            </a:r>
            <a:r>
              <a:rPr lang="en-US" sz="1200" dirty="0" err="1"/>
              <a:t>negativamente</a:t>
            </a:r>
            <a:r>
              <a:rPr lang="en-US" sz="1200" dirty="0"/>
              <a:t> (</a:t>
            </a:r>
            <a:r>
              <a:rPr lang="en-US" sz="1200" dirty="0" err="1"/>
              <a:t>exposición</a:t>
            </a:r>
            <a:r>
              <a:rPr lang="en-US" sz="1200" dirty="0"/>
              <a:t>).  </a:t>
            </a:r>
            <a:r>
              <a:rPr lang="en-US" sz="1200" dirty="0" err="1"/>
              <a:t>Pérdidas</a:t>
            </a:r>
            <a:r>
              <a:rPr lang="en-US" sz="1200" dirty="0"/>
              <a:t> de </a:t>
            </a:r>
            <a:r>
              <a:rPr lang="en-US" sz="1200" dirty="0" err="1"/>
              <a:t>empleo</a:t>
            </a:r>
            <a:r>
              <a:rPr lang="en-US" sz="1200" dirty="0"/>
              <a:t> en </a:t>
            </a:r>
            <a:r>
              <a:rPr lang="en-US" sz="1200" dirty="0" err="1"/>
              <a:t>los</a:t>
            </a:r>
            <a:r>
              <a:rPr lang="en-US" sz="1200" dirty="0"/>
              <a:t> EUA </a:t>
            </a:r>
            <a:r>
              <a:rPr lang="en-US" sz="1200" dirty="0" err="1"/>
              <a:t>subieron</a:t>
            </a:r>
            <a:r>
              <a:rPr lang="en-US" sz="1200" dirty="0"/>
              <a:t> </a:t>
            </a:r>
            <a:r>
              <a:rPr lang="en-US" sz="1200" dirty="0" err="1"/>
              <a:t>por</a:t>
            </a:r>
            <a:r>
              <a:rPr lang="en-US" sz="1200" dirty="0"/>
              <a:t> </a:t>
            </a:r>
            <a:r>
              <a:rPr lang="en-US" sz="1200" dirty="0" err="1"/>
              <a:t>encima</a:t>
            </a:r>
            <a:r>
              <a:rPr lang="en-US" sz="1200" dirty="0"/>
              <a:t> de 40 </a:t>
            </a:r>
            <a:r>
              <a:rPr lang="en-US" sz="1200" dirty="0" err="1"/>
              <a:t>millones</a:t>
            </a:r>
            <a:r>
              <a:rPr lang="en-US" sz="1200" dirty="0"/>
              <a:t> en mayo 2020.</a:t>
            </a:r>
            <a:endParaRPr lang="de-DE" sz="1200" dirty="0"/>
          </a:p>
        </p:txBody>
      </p:sp>
      <p:graphicFrame>
        <p:nvGraphicFramePr>
          <p:cNvPr id="11" name="Chart 10">
            <a:extLst>
              <a:ext uri="{FF2B5EF4-FFF2-40B4-BE49-F238E27FC236}">
                <a16:creationId xmlns:a16="http://schemas.microsoft.com/office/drawing/2014/main" id="{E30FD52B-AAD8-440C-AE04-8E253FDA8DEA}"/>
              </a:ext>
            </a:extLst>
          </p:cNvPr>
          <p:cNvGraphicFramePr>
            <a:graphicFrameLocks/>
          </p:cNvGraphicFramePr>
          <p:nvPr/>
        </p:nvGraphicFramePr>
        <p:xfrm>
          <a:off x="0" y="7247428"/>
          <a:ext cx="3362325" cy="258237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3D8DF40-B5C2-47AB-96A7-DC92313DD82E}"/>
              </a:ext>
            </a:extLst>
          </p:cNvPr>
          <p:cNvGraphicFramePr>
            <a:graphicFrameLocks/>
          </p:cNvGraphicFramePr>
          <p:nvPr/>
        </p:nvGraphicFramePr>
        <p:xfrm>
          <a:off x="2808208" y="7255856"/>
          <a:ext cx="3862891" cy="2573944"/>
        </p:xfrm>
        <a:graphic>
          <a:graphicData uri="http://schemas.openxmlformats.org/drawingml/2006/chart">
            <c:chart xmlns:c="http://schemas.openxmlformats.org/drawingml/2006/chart" xmlns:r="http://schemas.openxmlformats.org/officeDocument/2006/relationships" r:id="rId12"/>
          </a:graphicData>
        </a:graphic>
      </p:graphicFrame>
      <p:pic>
        <p:nvPicPr>
          <p:cNvPr id="2050" name="Picture 2" descr="Global Impact of the World Health Organization's 2018 Digital ...">
            <a:extLst>
              <a:ext uri="{FF2B5EF4-FFF2-40B4-BE49-F238E27FC236}">
                <a16:creationId xmlns:a16="http://schemas.microsoft.com/office/drawing/2014/main" id="{CC3E1F83-86A9-4B38-A53A-4E6FB4BE2A9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67312" y="8328371"/>
            <a:ext cx="121920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783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ina National Flag - Sewn - Buy Online • Piggotts Flags">
            <a:extLst>
              <a:ext uri="{FF2B5EF4-FFF2-40B4-BE49-F238E27FC236}">
                <a16:creationId xmlns:a16="http://schemas.microsoft.com/office/drawing/2014/main" id="{C7DDFF41-8C2A-44E7-91F9-F34211AB0F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4172" y="568689"/>
            <a:ext cx="1581851" cy="98865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6F400EBD-CCD2-4498-853D-F49AB88FCDEB}"/>
              </a:ext>
            </a:extLst>
          </p:cNvPr>
          <p:cNvSpPr>
            <a:spLocks noGrp="1"/>
          </p:cNvSpPr>
          <p:nvPr>
            <p:ph sz="half" idx="2"/>
          </p:nvPr>
        </p:nvSpPr>
        <p:spPr>
          <a:xfrm>
            <a:off x="3712128" y="2894729"/>
            <a:ext cx="3035967" cy="6677895"/>
          </a:xfrm>
        </p:spPr>
        <p:txBody>
          <a:bodyPr vert="horz" lIns="91440" tIns="45720" rIns="91440" bIns="45720" rtlCol="0" anchor="t">
            <a:noAutofit/>
          </a:bodyPr>
          <a:lstStyle/>
          <a:p>
            <a:pPr marL="0" indent="0" algn="ctr">
              <a:buNone/>
            </a:pPr>
            <a:r>
              <a:rPr lang="en-US" sz="1400" dirty="0" err="1">
                <a:ea typeface="+mn-lt"/>
                <a:cs typeface="+mn-lt"/>
              </a:rPr>
              <a:t>Juzgando</a:t>
            </a:r>
            <a:r>
              <a:rPr lang="en-US" sz="1400" dirty="0">
                <a:ea typeface="+mn-lt"/>
                <a:cs typeface="+mn-lt"/>
              </a:rPr>
              <a:t> </a:t>
            </a:r>
            <a:r>
              <a:rPr lang="en-US" sz="1400" dirty="0" err="1">
                <a:ea typeface="+mn-lt"/>
                <a:cs typeface="+mn-lt"/>
              </a:rPr>
              <a:t>hacia</a:t>
            </a:r>
            <a:r>
              <a:rPr lang="en-US" sz="1400" dirty="0">
                <a:ea typeface="+mn-lt"/>
                <a:cs typeface="+mn-lt"/>
              </a:rPr>
              <a:t> el </a:t>
            </a:r>
            <a:r>
              <a:rPr lang="en-US" sz="1400" dirty="0" err="1">
                <a:ea typeface="+mn-lt"/>
                <a:cs typeface="+mn-lt"/>
              </a:rPr>
              <a:t>futuro</a:t>
            </a:r>
            <a:endParaRPr lang="en-US" sz="1400" dirty="0">
              <a:ea typeface="+mn-lt"/>
              <a:cs typeface="+mn-lt"/>
            </a:endParaRPr>
          </a:p>
          <a:p>
            <a:pPr marL="0" indent="0" algn="just">
              <a:buNone/>
            </a:pPr>
            <a:r>
              <a:rPr lang="en-US" sz="1200" dirty="0"/>
              <a:t>La </a:t>
            </a:r>
            <a:r>
              <a:rPr lang="en-US" sz="1200" dirty="0" err="1"/>
              <a:t>pandemia</a:t>
            </a:r>
            <a:r>
              <a:rPr lang="en-US" sz="1200" dirty="0"/>
              <a:t> COVID-19 </a:t>
            </a:r>
            <a:r>
              <a:rPr lang="en-US" sz="1200" dirty="0" err="1"/>
              <a:t>muestra</a:t>
            </a:r>
            <a:r>
              <a:rPr lang="en-US" sz="1200" dirty="0"/>
              <a:t> dos </a:t>
            </a:r>
            <a:r>
              <a:rPr lang="en-US" sz="1200" dirty="0" err="1"/>
              <a:t>principales</a:t>
            </a:r>
            <a:r>
              <a:rPr lang="en-US" sz="1200" dirty="0"/>
              <a:t> </a:t>
            </a:r>
            <a:r>
              <a:rPr lang="en-US" sz="1200" dirty="0" err="1"/>
              <a:t>modelos</a:t>
            </a:r>
            <a:r>
              <a:rPr lang="en-US" sz="1200" dirty="0"/>
              <a:t> </a:t>
            </a:r>
            <a:r>
              <a:rPr lang="en-US" sz="1200" dirty="0" err="1"/>
              <a:t>culturales</a:t>
            </a:r>
            <a:r>
              <a:rPr lang="en-US" sz="1200" dirty="0"/>
              <a:t> de </a:t>
            </a:r>
            <a:r>
              <a:rPr lang="en-US" sz="1200" dirty="0" err="1"/>
              <a:t>reacción</a:t>
            </a:r>
            <a:r>
              <a:rPr lang="en-US" sz="1200" dirty="0"/>
              <a:t>: </a:t>
            </a:r>
            <a:r>
              <a:rPr lang="en-US" sz="1200" dirty="0" err="1"/>
              <a:t>culturas</a:t>
            </a:r>
            <a:r>
              <a:rPr lang="en-US" sz="1200" dirty="0"/>
              <a:t> de </a:t>
            </a:r>
            <a:r>
              <a:rPr lang="en-US" sz="1200" dirty="0" err="1"/>
              <a:t>disciplina</a:t>
            </a:r>
            <a:r>
              <a:rPr lang="en-US" sz="1200" dirty="0"/>
              <a:t> y </a:t>
            </a:r>
            <a:r>
              <a:rPr lang="en-US" sz="1200" dirty="0" err="1"/>
              <a:t>culturas</a:t>
            </a:r>
            <a:r>
              <a:rPr lang="en-US" sz="1200" dirty="0"/>
              <a:t> de </a:t>
            </a:r>
            <a:r>
              <a:rPr lang="en-US" sz="1200" dirty="0" err="1"/>
              <a:t>libertad</a:t>
            </a:r>
            <a:r>
              <a:rPr lang="en-US" sz="1200" dirty="0"/>
              <a:t> . Si lo </a:t>
            </a:r>
            <a:r>
              <a:rPr lang="en-US" sz="1200" dirty="0" err="1"/>
              <a:t>simplificamos</a:t>
            </a:r>
            <a:r>
              <a:rPr lang="en-US" sz="1200" dirty="0"/>
              <a:t>: </a:t>
            </a:r>
            <a:r>
              <a:rPr lang="en-US" sz="1200" dirty="0" err="1"/>
              <a:t>países</a:t>
            </a:r>
            <a:r>
              <a:rPr lang="en-US" sz="1200" dirty="0"/>
              <a:t> </a:t>
            </a:r>
            <a:r>
              <a:rPr lang="en-US" sz="1200" dirty="0" err="1"/>
              <a:t>como</a:t>
            </a:r>
            <a:r>
              <a:rPr lang="en-US" sz="1200" dirty="0"/>
              <a:t> China, </a:t>
            </a:r>
            <a:r>
              <a:rPr lang="en-US" sz="1200" dirty="0" err="1"/>
              <a:t>Corea</a:t>
            </a:r>
            <a:r>
              <a:rPr lang="en-US" sz="1200" dirty="0"/>
              <a:t> del Sur y </a:t>
            </a:r>
            <a:r>
              <a:rPr lang="en-US" sz="1200" dirty="0" err="1"/>
              <a:t>Taiwán</a:t>
            </a:r>
            <a:r>
              <a:rPr lang="en-US" sz="1200" dirty="0"/>
              <a:t> con altos </a:t>
            </a:r>
            <a:r>
              <a:rPr lang="en-US" sz="1200" dirty="0" err="1"/>
              <a:t>niveles</a:t>
            </a:r>
            <a:r>
              <a:rPr lang="en-US" sz="1200" dirty="0"/>
              <a:t> de </a:t>
            </a:r>
            <a:r>
              <a:rPr lang="en-US" sz="1200" dirty="0" err="1"/>
              <a:t>disciplina</a:t>
            </a:r>
            <a:r>
              <a:rPr lang="en-US" sz="1200" dirty="0"/>
              <a:t> y </a:t>
            </a:r>
            <a:r>
              <a:rPr lang="en-US" sz="1200" dirty="0" err="1"/>
              <a:t>obediencia</a:t>
            </a:r>
            <a:r>
              <a:rPr lang="en-US" sz="1200" dirty="0"/>
              <a:t> a las </a:t>
            </a:r>
            <a:r>
              <a:rPr lang="en-US" sz="1200" dirty="0" err="1"/>
              <a:t>autoridades</a:t>
            </a:r>
            <a:r>
              <a:rPr lang="en-US" sz="1200" dirty="0"/>
              <a:t> </a:t>
            </a:r>
            <a:r>
              <a:rPr lang="en-US" sz="1200" dirty="0" err="1"/>
              <a:t>estatales</a:t>
            </a:r>
            <a:r>
              <a:rPr lang="en-US" sz="1200" dirty="0"/>
              <a:t> </a:t>
            </a:r>
            <a:r>
              <a:rPr lang="en-US" sz="1200" dirty="0" err="1"/>
              <a:t>cuentan</a:t>
            </a:r>
            <a:r>
              <a:rPr lang="en-US" sz="1200" dirty="0"/>
              <a:t> con </a:t>
            </a:r>
            <a:r>
              <a:rPr lang="en-US" sz="1200" dirty="0" err="1"/>
              <a:t>números</a:t>
            </a:r>
            <a:r>
              <a:rPr lang="en-US" sz="1200" dirty="0"/>
              <a:t> mucho </a:t>
            </a:r>
            <a:r>
              <a:rPr lang="en-US" sz="1200" dirty="0" err="1"/>
              <a:t>más</a:t>
            </a:r>
            <a:r>
              <a:rPr lang="en-US" sz="1200" dirty="0"/>
              <a:t> </a:t>
            </a:r>
            <a:r>
              <a:rPr lang="en-US" sz="1200" dirty="0" err="1"/>
              <a:t>bajos</a:t>
            </a:r>
            <a:r>
              <a:rPr lang="en-US" sz="1200" dirty="0"/>
              <a:t> de </a:t>
            </a:r>
            <a:r>
              <a:rPr lang="en-US" sz="1200" dirty="0" err="1"/>
              <a:t>infecciones</a:t>
            </a:r>
            <a:r>
              <a:rPr lang="en-US" sz="1200" dirty="0"/>
              <a:t> y </a:t>
            </a:r>
            <a:r>
              <a:rPr lang="en-US" sz="1200" dirty="0" err="1"/>
              <a:t>muertes</a:t>
            </a:r>
            <a:r>
              <a:rPr lang="en-US" sz="1200" dirty="0"/>
              <a:t> que en </a:t>
            </a:r>
            <a:r>
              <a:rPr lang="en-US" sz="1200" dirty="0" err="1"/>
              <a:t>países</a:t>
            </a:r>
            <a:r>
              <a:rPr lang="en-US" sz="1200" dirty="0"/>
              <a:t> con la </a:t>
            </a:r>
            <a:r>
              <a:rPr lang="en-US" sz="1200" dirty="0" err="1"/>
              <a:t>cultura</a:t>
            </a:r>
            <a:r>
              <a:rPr lang="en-US" sz="1200" dirty="0"/>
              <a:t> de </a:t>
            </a:r>
            <a:r>
              <a:rPr lang="en-US" sz="1200" dirty="0" err="1"/>
              <a:t>libertad</a:t>
            </a:r>
            <a:r>
              <a:rPr lang="en-US" sz="1200" dirty="0"/>
              <a:t> individual, </a:t>
            </a:r>
            <a:r>
              <a:rPr lang="en-US" sz="1200" dirty="0" err="1"/>
              <a:t>desconfianza</a:t>
            </a:r>
            <a:r>
              <a:rPr lang="en-US" sz="1200" dirty="0"/>
              <a:t> a </a:t>
            </a:r>
            <a:r>
              <a:rPr lang="en-US" sz="1200" dirty="0" err="1"/>
              <a:t>los</a:t>
            </a:r>
            <a:r>
              <a:rPr lang="en-US" sz="1200" dirty="0"/>
              <a:t> </a:t>
            </a:r>
            <a:r>
              <a:rPr lang="en-US" sz="1200" dirty="0" err="1"/>
              <a:t>gobernantes</a:t>
            </a:r>
            <a:r>
              <a:rPr lang="en-US" sz="1200" dirty="0"/>
              <a:t> y </a:t>
            </a:r>
            <a:r>
              <a:rPr lang="en-US" sz="1200" dirty="0" err="1"/>
              <a:t>gobiernos</a:t>
            </a:r>
            <a:r>
              <a:rPr lang="en-US" sz="1200" dirty="0"/>
              <a:t> </a:t>
            </a:r>
            <a:r>
              <a:rPr lang="en-US" sz="1200" dirty="0" err="1"/>
              <a:t>populistas</a:t>
            </a:r>
            <a:r>
              <a:rPr lang="en-US" sz="1200" dirty="0"/>
              <a:t>. </a:t>
            </a:r>
            <a:r>
              <a:rPr lang="en-US" sz="1200" dirty="0" err="1"/>
              <a:t>Éstos</a:t>
            </a:r>
            <a:r>
              <a:rPr lang="en-US" sz="1200" dirty="0"/>
              <a:t> </a:t>
            </a:r>
            <a:r>
              <a:rPr lang="en-US" sz="1200" dirty="0" err="1"/>
              <a:t>tienen</a:t>
            </a:r>
            <a:r>
              <a:rPr lang="en-US" sz="1200" dirty="0"/>
              <a:t> </a:t>
            </a:r>
            <a:r>
              <a:rPr lang="en-US" sz="1200" dirty="0" err="1"/>
              <a:t>casos</a:t>
            </a:r>
            <a:r>
              <a:rPr lang="en-US" sz="1200" dirty="0"/>
              <a:t> altos, </a:t>
            </a:r>
            <a:r>
              <a:rPr lang="en-US" sz="1200" dirty="0" err="1"/>
              <a:t>incluso</a:t>
            </a:r>
            <a:r>
              <a:rPr lang="en-US" sz="1200" dirty="0"/>
              <a:t> </a:t>
            </a:r>
            <a:r>
              <a:rPr lang="en-US" sz="1200" dirty="0" err="1"/>
              <a:t>explosivos</a:t>
            </a:r>
            <a:r>
              <a:rPr lang="en-US" sz="1200" dirty="0"/>
              <a:t> de </a:t>
            </a:r>
            <a:r>
              <a:rPr lang="en-US" sz="1200" dirty="0" err="1"/>
              <a:t>infecciones</a:t>
            </a:r>
            <a:r>
              <a:rPr lang="en-US" sz="1200" dirty="0"/>
              <a:t> y </a:t>
            </a:r>
            <a:r>
              <a:rPr lang="en-US" sz="1200" dirty="0" err="1"/>
              <a:t>muertes</a:t>
            </a:r>
            <a:r>
              <a:rPr lang="en-US" sz="1200" dirty="0"/>
              <a:t>. La </a:t>
            </a:r>
            <a:r>
              <a:rPr lang="en-US" sz="1200" dirty="0" err="1"/>
              <a:t>diferencia</a:t>
            </a:r>
            <a:r>
              <a:rPr lang="en-US" sz="1200" dirty="0"/>
              <a:t> no </a:t>
            </a:r>
            <a:r>
              <a:rPr lang="en-US" sz="1200" dirty="0" err="1"/>
              <a:t>depende</a:t>
            </a:r>
            <a:r>
              <a:rPr lang="en-US" sz="1200" dirty="0"/>
              <a:t> </a:t>
            </a:r>
            <a:r>
              <a:rPr lang="en-US" sz="1200" dirty="0" err="1"/>
              <a:t>tanto</a:t>
            </a:r>
            <a:r>
              <a:rPr lang="en-US" sz="1200" dirty="0"/>
              <a:t> del </a:t>
            </a:r>
            <a:r>
              <a:rPr lang="en-US" sz="1200" dirty="0" err="1"/>
              <a:t>tipo</a:t>
            </a:r>
            <a:r>
              <a:rPr lang="en-US" sz="1200" dirty="0"/>
              <a:t> de </a:t>
            </a:r>
            <a:r>
              <a:rPr lang="en-US" sz="1200" dirty="0" err="1"/>
              <a:t>estado</a:t>
            </a:r>
            <a:r>
              <a:rPr lang="en-US" sz="1200" dirty="0"/>
              <a:t> – </a:t>
            </a:r>
            <a:r>
              <a:rPr lang="en-US" sz="1200" dirty="0" err="1"/>
              <a:t>Corea</a:t>
            </a:r>
            <a:r>
              <a:rPr lang="en-US" sz="1200" dirty="0"/>
              <a:t> del Sur </a:t>
            </a:r>
            <a:r>
              <a:rPr lang="en-US" sz="1200" dirty="0" err="1"/>
              <a:t>es</a:t>
            </a:r>
            <a:r>
              <a:rPr lang="en-US" sz="1200" dirty="0"/>
              <a:t> </a:t>
            </a:r>
            <a:r>
              <a:rPr lang="en-US" sz="1200" dirty="0" err="1"/>
              <a:t>una</a:t>
            </a:r>
            <a:r>
              <a:rPr lang="en-US" sz="1200" dirty="0"/>
              <a:t> </a:t>
            </a:r>
            <a:r>
              <a:rPr lang="en-US" sz="1200" dirty="0" err="1"/>
              <a:t>democracia</a:t>
            </a:r>
            <a:r>
              <a:rPr lang="en-US" sz="1200" dirty="0"/>
              <a:t> </a:t>
            </a:r>
            <a:r>
              <a:rPr lang="en-US" sz="1200" dirty="0" err="1"/>
              <a:t>multipartidista</a:t>
            </a:r>
            <a:r>
              <a:rPr lang="en-US" sz="1200" dirty="0"/>
              <a:t>, China </a:t>
            </a:r>
            <a:r>
              <a:rPr lang="en-US" sz="1200" dirty="0" err="1"/>
              <a:t>una</a:t>
            </a:r>
            <a:r>
              <a:rPr lang="en-US" sz="1200" dirty="0"/>
              <a:t> </a:t>
            </a:r>
            <a:r>
              <a:rPr lang="en-US" sz="1200" dirty="0" err="1"/>
              <a:t>república</a:t>
            </a:r>
            <a:r>
              <a:rPr lang="en-US" sz="1200" dirty="0"/>
              <a:t> </a:t>
            </a:r>
            <a:r>
              <a:rPr lang="en-US" sz="1200" dirty="0" err="1"/>
              <a:t>unipartidista</a:t>
            </a:r>
            <a:r>
              <a:rPr lang="en-US" sz="1200" dirty="0"/>
              <a:t> –  </a:t>
            </a:r>
            <a:r>
              <a:rPr lang="en-US" sz="1200" dirty="0" err="1"/>
              <a:t>sinó</a:t>
            </a:r>
            <a:r>
              <a:rPr lang="en-US" sz="1200" dirty="0"/>
              <a:t> de la </a:t>
            </a:r>
            <a:r>
              <a:rPr lang="en-US" sz="1200" dirty="0" err="1"/>
              <a:t>estrategia</a:t>
            </a:r>
            <a:r>
              <a:rPr lang="en-US" sz="1200" dirty="0"/>
              <a:t> de </a:t>
            </a:r>
            <a:r>
              <a:rPr lang="en-US" sz="1200" dirty="0" err="1"/>
              <a:t>gobierno</a:t>
            </a:r>
            <a:r>
              <a:rPr lang="en-US" sz="1200" dirty="0"/>
              <a:t> y la </a:t>
            </a:r>
            <a:r>
              <a:rPr lang="en-US" sz="1200" dirty="0" err="1"/>
              <a:t>confianza</a:t>
            </a:r>
            <a:r>
              <a:rPr lang="en-US" sz="1200" dirty="0"/>
              <a:t> de la </a:t>
            </a:r>
            <a:r>
              <a:rPr lang="en-US" sz="1200" dirty="0" err="1"/>
              <a:t>población</a:t>
            </a:r>
            <a:r>
              <a:rPr lang="en-US" sz="1200" dirty="0"/>
              <a:t>.</a:t>
            </a:r>
          </a:p>
          <a:p>
            <a:pPr marL="0" indent="0" algn="just">
              <a:buNone/>
            </a:pPr>
            <a:r>
              <a:rPr lang="en-US" sz="1200" dirty="0" err="1"/>
              <a:t>Gobiernos</a:t>
            </a:r>
            <a:r>
              <a:rPr lang="en-US" sz="1200" dirty="0"/>
              <a:t> </a:t>
            </a:r>
            <a:r>
              <a:rPr lang="en-US" sz="1200" dirty="0" err="1"/>
              <a:t>populistas</a:t>
            </a:r>
            <a:r>
              <a:rPr lang="en-US" sz="1200" dirty="0"/>
              <a:t> </a:t>
            </a:r>
            <a:r>
              <a:rPr lang="en-US" sz="1200" dirty="0" err="1"/>
              <a:t>como</a:t>
            </a:r>
            <a:r>
              <a:rPr lang="en-US" sz="1200" dirty="0"/>
              <a:t> el de </a:t>
            </a:r>
            <a:r>
              <a:rPr lang="en-US" sz="1200" dirty="0" err="1"/>
              <a:t>los</a:t>
            </a:r>
            <a:r>
              <a:rPr lang="en-US" sz="1200" dirty="0"/>
              <a:t> </a:t>
            </a:r>
            <a:r>
              <a:rPr lang="en-US" sz="1200" dirty="0" err="1"/>
              <a:t>Estados</a:t>
            </a:r>
            <a:r>
              <a:rPr lang="en-US" sz="1200" dirty="0"/>
              <a:t> </a:t>
            </a:r>
            <a:r>
              <a:rPr lang="en-US" sz="1200" dirty="0" err="1"/>
              <a:t>Unidos</a:t>
            </a:r>
            <a:r>
              <a:rPr lang="en-US" sz="1200" dirty="0"/>
              <a:t> y Brazil son </a:t>
            </a:r>
            <a:r>
              <a:rPr lang="en-US" sz="1200" dirty="0" err="1"/>
              <a:t>los</a:t>
            </a:r>
            <a:r>
              <a:rPr lang="en-US" sz="1200" dirty="0"/>
              <a:t> </a:t>
            </a:r>
            <a:r>
              <a:rPr lang="en-US" sz="1200" dirty="0" err="1"/>
              <a:t>más</a:t>
            </a:r>
            <a:r>
              <a:rPr lang="en-US" sz="1200" dirty="0"/>
              <a:t> </a:t>
            </a:r>
            <a:r>
              <a:rPr lang="en-US" sz="1200" dirty="0" err="1"/>
              <a:t>catastróficos</a:t>
            </a:r>
            <a:r>
              <a:rPr lang="en-US" sz="1200" dirty="0"/>
              <a:t> y </a:t>
            </a:r>
            <a:r>
              <a:rPr lang="en-US" sz="1200" dirty="0" err="1"/>
              <a:t>tratan</a:t>
            </a:r>
            <a:r>
              <a:rPr lang="en-US" sz="1200" dirty="0"/>
              <a:t> la </a:t>
            </a:r>
            <a:r>
              <a:rPr lang="en-US" sz="1200" dirty="0" err="1"/>
              <a:t>pandemia</a:t>
            </a:r>
            <a:r>
              <a:rPr lang="en-US" sz="1200" dirty="0"/>
              <a:t> </a:t>
            </a:r>
            <a:r>
              <a:rPr lang="en-US" sz="1200" dirty="0" err="1"/>
              <a:t>como</a:t>
            </a:r>
            <a:r>
              <a:rPr lang="en-US" sz="1200" dirty="0"/>
              <a:t> </a:t>
            </a:r>
            <a:r>
              <a:rPr lang="en-US" sz="1200" dirty="0" err="1"/>
              <a:t>una</a:t>
            </a:r>
            <a:r>
              <a:rPr lang="en-US" sz="1200" dirty="0"/>
              <a:t> </a:t>
            </a:r>
            <a:r>
              <a:rPr lang="en-US" sz="1200" dirty="0" err="1"/>
              <a:t>plataforma</a:t>
            </a:r>
            <a:r>
              <a:rPr lang="en-US" sz="1200" dirty="0"/>
              <a:t> para </a:t>
            </a:r>
            <a:r>
              <a:rPr lang="en-US" sz="1200" dirty="0" err="1"/>
              <a:t>sus</a:t>
            </a:r>
            <a:r>
              <a:rPr lang="en-US" sz="1200" dirty="0"/>
              <a:t> </a:t>
            </a:r>
            <a:r>
              <a:rPr lang="en-US" sz="1200" dirty="0" err="1"/>
              <a:t>propios</a:t>
            </a:r>
            <a:r>
              <a:rPr lang="en-US" sz="1200" dirty="0"/>
              <a:t> </a:t>
            </a:r>
            <a:r>
              <a:rPr lang="en-US" sz="1200" dirty="0" err="1"/>
              <a:t>intereses</a:t>
            </a:r>
            <a:r>
              <a:rPr lang="en-US" sz="1200" dirty="0"/>
              <a:t> </a:t>
            </a:r>
            <a:r>
              <a:rPr lang="en-US" sz="1200" dirty="0" err="1"/>
              <a:t>políticos</a:t>
            </a:r>
            <a:r>
              <a:rPr lang="en-US" sz="1200" dirty="0"/>
              <a:t> (</a:t>
            </a:r>
            <a:r>
              <a:rPr lang="en-US" sz="1200" dirty="0" err="1"/>
              <a:t>elecciones</a:t>
            </a:r>
            <a:r>
              <a:rPr lang="en-US" sz="1200" dirty="0"/>
              <a:t> ) en </a:t>
            </a:r>
            <a:r>
              <a:rPr lang="en-US" sz="1200" dirty="0" err="1"/>
              <a:t>vez</a:t>
            </a:r>
            <a:r>
              <a:rPr lang="en-US" sz="1200" dirty="0"/>
              <a:t> de </a:t>
            </a:r>
            <a:r>
              <a:rPr lang="en-US" sz="1200" dirty="0" err="1"/>
              <a:t>poner</a:t>
            </a:r>
            <a:r>
              <a:rPr lang="en-US" sz="1200" dirty="0"/>
              <a:t> </a:t>
            </a:r>
            <a:r>
              <a:rPr lang="en-US" sz="1200" dirty="0" err="1"/>
              <a:t>toda</a:t>
            </a:r>
            <a:r>
              <a:rPr lang="en-US" sz="1200" dirty="0"/>
              <a:t> </a:t>
            </a:r>
            <a:r>
              <a:rPr lang="en-US" sz="1200" dirty="0" err="1"/>
              <a:t>su</a:t>
            </a:r>
            <a:r>
              <a:rPr lang="en-US" sz="1200" dirty="0"/>
              <a:t> </a:t>
            </a:r>
            <a:r>
              <a:rPr lang="en-US" sz="1200" dirty="0" err="1"/>
              <a:t>energía</a:t>
            </a:r>
            <a:r>
              <a:rPr lang="en-US" sz="1200" dirty="0"/>
              <a:t> en el </a:t>
            </a:r>
            <a:r>
              <a:rPr lang="en-US" sz="1200" dirty="0" err="1"/>
              <a:t>cuidado</a:t>
            </a:r>
            <a:r>
              <a:rPr lang="en-US" sz="1200" dirty="0"/>
              <a:t> de la </a:t>
            </a:r>
            <a:r>
              <a:rPr lang="en-US" sz="1200" dirty="0" err="1"/>
              <a:t>gente</a:t>
            </a:r>
            <a:r>
              <a:rPr lang="en-US" sz="1200" dirty="0"/>
              <a:t>. La </a:t>
            </a:r>
            <a:r>
              <a:rPr lang="en-US" sz="1200" dirty="0" err="1"/>
              <a:t>conclusión</a:t>
            </a:r>
            <a:r>
              <a:rPr lang="en-US" sz="1200" dirty="0"/>
              <a:t> </a:t>
            </a:r>
            <a:r>
              <a:rPr lang="en-US" sz="1200" dirty="0" err="1"/>
              <a:t>es</a:t>
            </a:r>
            <a:r>
              <a:rPr lang="en-US" sz="1200" dirty="0"/>
              <a:t> que </a:t>
            </a:r>
            <a:r>
              <a:rPr lang="en-US" sz="1200" dirty="0" err="1"/>
              <a:t>culturas</a:t>
            </a:r>
            <a:r>
              <a:rPr lang="en-US" sz="1200" dirty="0"/>
              <a:t> con </a:t>
            </a:r>
            <a:r>
              <a:rPr lang="en-US" sz="1200" dirty="0" err="1"/>
              <a:t>alta</a:t>
            </a:r>
            <a:r>
              <a:rPr lang="en-US" sz="1200" dirty="0"/>
              <a:t>  </a:t>
            </a:r>
            <a:r>
              <a:rPr lang="en-US" sz="1200" dirty="0" err="1"/>
              <a:t>libertad</a:t>
            </a:r>
            <a:r>
              <a:rPr lang="en-US" sz="1200" dirty="0"/>
              <a:t> </a:t>
            </a:r>
            <a:r>
              <a:rPr lang="en-US" sz="1200" dirty="0" err="1"/>
              <a:t>indiviual</a:t>
            </a:r>
            <a:r>
              <a:rPr lang="en-US" sz="1200" dirty="0"/>
              <a:t> </a:t>
            </a:r>
            <a:r>
              <a:rPr lang="en-US" sz="1200" dirty="0" err="1"/>
              <a:t>necesitan</a:t>
            </a:r>
            <a:r>
              <a:rPr lang="en-US" sz="1200" dirty="0"/>
              <a:t> </a:t>
            </a:r>
            <a:r>
              <a:rPr lang="en-US" sz="1200" dirty="0" err="1"/>
              <a:t>más</a:t>
            </a:r>
            <a:r>
              <a:rPr lang="en-US" sz="1200" dirty="0"/>
              <a:t> </a:t>
            </a:r>
            <a:r>
              <a:rPr lang="en-US" sz="1200" dirty="0" err="1"/>
              <a:t>disciplina</a:t>
            </a:r>
            <a:r>
              <a:rPr lang="en-US" sz="1200" dirty="0"/>
              <a:t>  y auto </a:t>
            </a:r>
            <a:r>
              <a:rPr lang="en-US" sz="1200" dirty="0" err="1"/>
              <a:t>liderazgo</a:t>
            </a:r>
            <a:r>
              <a:rPr lang="en-US" sz="1200" dirty="0"/>
              <a:t> en la </a:t>
            </a:r>
            <a:r>
              <a:rPr lang="en-US" sz="1200" dirty="0" err="1"/>
              <a:t>pandemia</a:t>
            </a:r>
            <a:r>
              <a:rPr lang="en-US" sz="1200" dirty="0"/>
              <a:t>. </a:t>
            </a:r>
            <a:r>
              <a:rPr lang="en-US" sz="1200" dirty="0" err="1"/>
              <a:t>Culturas</a:t>
            </a:r>
            <a:r>
              <a:rPr lang="en-US" sz="1200" dirty="0"/>
              <a:t> con altos </a:t>
            </a:r>
            <a:r>
              <a:rPr lang="en-US" sz="1200" dirty="0" err="1"/>
              <a:t>niveles</a:t>
            </a:r>
            <a:r>
              <a:rPr lang="en-US" sz="1200" dirty="0"/>
              <a:t> de </a:t>
            </a:r>
            <a:r>
              <a:rPr lang="en-US" sz="1200" dirty="0" err="1"/>
              <a:t>disciplina</a:t>
            </a:r>
            <a:r>
              <a:rPr lang="en-US" sz="1200" dirty="0"/>
              <a:t>  </a:t>
            </a:r>
            <a:r>
              <a:rPr lang="en-US" sz="1200" dirty="0" err="1"/>
              <a:t>pueden</a:t>
            </a:r>
            <a:r>
              <a:rPr lang="en-US" sz="1200" dirty="0"/>
              <a:t> </a:t>
            </a:r>
            <a:r>
              <a:rPr lang="en-US" sz="1200" dirty="0" err="1"/>
              <a:t>confiar</a:t>
            </a:r>
            <a:r>
              <a:rPr lang="en-US" sz="1200" dirty="0"/>
              <a:t>  en el </a:t>
            </a:r>
            <a:r>
              <a:rPr lang="en-US" sz="1200" dirty="0" err="1"/>
              <a:t>funcionamiento</a:t>
            </a:r>
            <a:r>
              <a:rPr lang="en-US" sz="1200" dirty="0"/>
              <a:t> de </a:t>
            </a:r>
            <a:r>
              <a:rPr lang="en-US" sz="1200" dirty="0" err="1"/>
              <a:t>una</a:t>
            </a:r>
            <a:r>
              <a:rPr lang="en-US" sz="1200" dirty="0"/>
              <a:t> </a:t>
            </a:r>
            <a:r>
              <a:rPr lang="en-US" sz="1200" dirty="0" err="1"/>
              <a:t>libertad</a:t>
            </a:r>
            <a:r>
              <a:rPr lang="en-US" sz="1200" dirty="0"/>
              <a:t> </a:t>
            </a:r>
            <a:r>
              <a:rPr lang="en-US" sz="1200" dirty="0" err="1"/>
              <a:t>guiada</a:t>
            </a:r>
            <a:r>
              <a:rPr lang="en-US" sz="1200" dirty="0"/>
              <a:t>. En </a:t>
            </a:r>
            <a:r>
              <a:rPr lang="en-US" sz="1200" dirty="0" err="1"/>
              <a:t>todo</a:t>
            </a:r>
            <a:r>
              <a:rPr lang="en-US" sz="1200" dirty="0"/>
              <a:t> </a:t>
            </a:r>
            <a:r>
              <a:rPr lang="en-US" sz="1200" dirty="0" err="1"/>
              <a:t>caso</a:t>
            </a:r>
            <a:r>
              <a:rPr lang="en-US" sz="1200" dirty="0"/>
              <a:t> </a:t>
            </a:r>
            <a:r>
              <a:rPr lang="en-US" sz="1200" dirty="0" err="1"/>
              <a:t>los</a:t>
            </a:r>
            <a:r>
              <a:rPr lang="en-US" sz="1200" dirty="0"/>
              <a:t> </a:t>
            </a:r>
            <a:r>
              <a:rPr lang="en-US" sz="1200" dirty="0" err="1"/>
              <a:t>gobiernos</a:t>
            </a:r>
            <a:r>
              <a:rPr lang="en-US" sz="1200" dirty="0"/>
              <a:t> </a:t>
            </a:r>
            <a:r>
              <a:rPr lang="en-US" sz="1200" dirty="0" err="1"/>
              <a:t>populistas</a:t>
            </a:r>
            <a:r>
              <a:rPr lang="en-US" sz="1200" dirty="0"/>
              <a:t> </a:t>
            </a:r>
            <a:r>
              <a:rPr lang="en-US" sz="1200" dirty="0" err="1"/>
              <a:t>mostraron</a:t>
            </a:r>
            <a:r>
              <a:rPr lang="en-US" sz="1200" dirty="0"/>
              <a:t> </a:t>
            </a:r>
            <a:r>
              <a:rPr lang="en-US" sz="1200" dirty="0" err="1"/>
              <a:t>su</a:t>
            </a:r>
            <a:r>
              <a:rPr lang="en-US" sz="1200" dirty="0"/>
              <a:t> </a:t>
            </a:r>
            <a:r>
              <a:rPr lang="en-US" sz="1200" dirty="0" err="1"/>
              <a:t>brutalidad</a:t>
            </a:r>
            <a:r>
              <a:rPr lang="en-US" sz="1200" dirty="0"/>
              <a:t>. No les </a:t>
            </a:r>
            <a:r>
              <a:rPr lang="en-US" sz="1200" dirty="0" err="1"/>
              <a:t>importa</a:t>
            </a:r>
            <a:r>
              <a:rPr lang="en-US" sz="1200" dirty="0"/>
              <a:t> el </a:t>
            </a:r>
            <a:r>
              <a:rPr lang="en-US" sz="1200" dirty="0" err="1"/>
              <a:t>bienestar</a:t>
            </a:r>
            <a:r>
              <a:rPr lang="en-US" sz="1200" dirty="0"/>
              <a:t> de </a:t>
            </a:r>
            <a:r>
              <a:rPr lang="en-US" sz="1200" dirty="0" err="1"/>
              <a:t>su</a:t>
            </a:r>
            <a:r>
              <a:rPr lang="en-US" sz="1200" dirty="0"/>
              <a:t> </a:t>
            </a:r>
            <a:r>
              <a:rPr lang="en-US" sz="1200" dirty="0" err="1"/>
              <a:t>gente</a:t>
            </a:r>
            <a:r>
              <a:rPr lang="en-US" sz="1200" dirty="0"/>
              <a:t> </a:t>
            </a:r>
            <a:r>
              <a:rPr lang="en-US" sz="1200" dirty="0" err="1"/>
              <a:t>como</a:t>
            </a:r>
            <a:r>
              <a:rPr lang="en-US" sz="1200" dirty="0"/>
              <a:t> </a:t>
            </a:r>
            <a:r>
              <a:rPr lang="en-US" sz="1200" dirty="0" err="1"/>
              <a:t>así</a:t>
            </a:r>
            <a:r>
              <a:rPr lang="en-US" sz="1200" dirty="0"/>
              <a:t> </a:t>
            </a:r>
            <a:r>
              <a:rPr lang="en-US" sz="1200" dirty="0" err="1"/>
              <a:t>reclaman</a:t>
            </a:r>
            <a:r>
              <a:rPr lang="en-US" sz="1200" dirty="0"/>
              <a:t> y </a:t>
            </a:r>
            <a:r>
              <a:rPr lang="en-US" sz="1200" dirty="0" err="1"/>
              <a:t>sacrifican</a:t>
            </a:r>
            <a:r>
              <a:rPr lang="en-US" sz="1200" dirty="0"/>
              <a:t>, en </a:t>
            </a:r>
            <a:r>
              <a:rPr lang="en-US" sz="1200" dirty="0" err="1"/>
              <a:t>vez</a:t>
            </a:r>
            <a:r>
              <a:rPr lang="en-US" sz="1200" dirty="0"/>
              <a:t>, </a:t>
            </a:r>
            <a:r>
              <a:rPr lang="en-US" sz="1200" dirty="0" err="1"/>
              <a:t>innecesariamente</a:t>
            </a:r>
            <a:r>
              <a:rPr lang="en-US" sz="1200" dirty="0"/>
              <a:t> las </a:t>
            </a:r>
            <a:r>
              <a:rPr lang="en-US" sz="1200" dirty="0" err="1"/>
              <a:t>vidas</a:t>
            </a:r>
            <a:r>
              <a:rPr lang="en-US" sz="1200" dirty="0"/>
              <a:t> de </a:t>
            </a:r>
            <a:r>
              <a:rPr lang="en-US" sz="1200" dirty="0" err="1"/>
              <a:t>su</a:t>
            </a:r>
            <a:r>
              <a:rPr lang="en-US" sz="1200" dirty="0"/>
              <a:t> </a:t>
            </a:r>
            <a:r>
              <a:rPr lang="en-US" sz="1200" dirty="0" err="1"/>
              <a:t>población</a:t>
            </a:r>
            <a:r>
              <a:rPr lang="en-US" sz="1200" dirty="0"/>
              <a:t> a </a:t>
            </a:r>
            <a:r>
              <a:rPr lang="en-US" sz="1200" dirty="0" err="1"/>
              <a:t>través</a:t>
            </a:r>
            <a:r>
              <a:rPr lang="en-US" sz="1200" dirty="0"/>
              <a:t>  de la </a:t>
            </a:r>
            <a:r>
              <a:rPr lang="en-US" sz="1200" dirty="0" err="1"/>
              <a:t>negligencia</a:t>
            </a:r>
            <a:r>
              <a:rPr lang="en-US" sz="1200" dirty="0"/>
              <a:t> y </a:t>
            </a:r>
            <a:r>
              <a:rPr lang="en-US" sz="1200" dirty="0" err="1"/>
              <a:t>politización</a:t>
            </a:r>
            <a:r>
              <a:rPr lang="en-US" sz="1200" dirty="0"/>
              <a:t> en </a:t>
            </a:r>
            <a:r>
              <a:rPr lang="en-US" sz="1200" dirty="0" err="1"/>
              <a:t>propio</a:t>
            </a:r>
            <a:r>
              <a:rPr lang="en-US" sz="1200" dirty="0"/>
              <a:t> </a:t>
            </a:r>
            <a:r>
              <a:rPr lang="en-US" sz="1200" dirty="0" err="1"/>
              <a:t>interés</a:t>
            </a:r>
            <a:r>
              <a:rPr lang="en-US" sz="1200" dirty="0"/>
              <a:t> de la </a:t>
            </a:r>
            <a:r>
              <a:rPr lang="en-US" sz="1200" dirty="0" err="1"/>
              <a:t>pandemia</a:t>
            </a:r>
            <a:r>
              <a:rPr lang="en-US" sz="1200" dirty="0"/>
              <a:t>. </a:t>
            </a:r>
            <a:r>
              <a:rPr lang="en-US" sz="1200" dirty="0" err="1"/>
              <a:t>Esto</a:t>
            </a:r>
            <a:r>
              <a:rPr lang="en-US" sz="1200" dirty="0"/>
              <a:t> </a:t>
            </a:r>
            <a:r>
              <a:rPr lang="en-US" sz="1200" dirty="0" err="1"/>
              <a:t>es</a:t>
            </a:r>
            <a:r>
              <a:rPr lang="en-US" sz="1200" dirty="0"/>
              <a:t> </a:t>
            </a:r>
            <a:r>
              <a:rPr lang="en-US" sz="1200" dirty="0" err="1"/>
              <a:t>étnicamente</a:t>
            </a:r>
            <a:r>
              <a:rPr lang="en-US" sz="1200" dirty="0"/>
              <a:t> </a:t>
            </a:r>
            <a:r>
              <a:rPr lang="en-US" sz="1200" dirty="0" err="1"/>
              <a:t>irresponsable</a:t>
            </a:r>
            <a:r>
              <a:rPr lang="en-US" sz="1200" dirty="0"/>
              <a:t>.</a:t>
            </a:r>
            <a:endParaRPr lang="de-DE" sz="1200" dirty="0"/>
          </a:p>
          <a:p>
            <a:pPr marL="0" indent="0" algn="just">
              <a:buNone/>
            </a:pPr>
            <a:r>
              <a:rPr lang="en-US" sz="1200" dirty="0"/>
              <a:t>Prof. Dr. Christoph Stückelberger, </a:t>
            </a:r>
            <a:r>
              <a:rPr lang="en-US" sz="1200" dirty="0" err="1"/>
              <a:t>Ginebra</a:t>
            </a:r>
            <a:endParaRPr lang="en-US" sz="1200" dirty="0"/>
          </a:p>
        </p:txBody>
      </p:sp>
      <p:sp>
        <p:nvSpPr>
          <p:cNvPr id="2" name="Textfeld 1">
            <a:extLst>
              <a:ext uri="{FF2B5EF4-FFF2-40B4-BE49-F238E27FC236}">
                <a16:creationId xmlns:a16="http://schemas.microsoft.com/office/drawing/2014/main" id="{00E9A3AE-07D1-4D8A-A5B0-44813885939C}"/>
              </a:ext>
            </a:extLst>
          </p:cNvPr>
          <p:cNvSpPr txBox="1"/>
          <p:nvPr/>
        </p:nvSpPr>
        <p:spPr>
          <a:xfrm>
            <a:off x="66675" y="487925"/>
            <a:ext cx="3176625" cy="2192908"/>
          </a:xfrm>
          <a:prstGeom prst="rect">
            <a:avLst/>
          </a:prstGeom>
          <a:noFill/>
        </p:spPr>
        <p:txBody>
          <a:bodyPr wrap="square" rtlCol="0" anchor="t">
            <a:spAutoFit/>
          </a:bodyPr>
          <a:lstStyle/>
          <a:p>
            <a:pPr algn="just"/>
            <a:r>
              <a:rPr lang="en-US" sz="1050" dirty="0" err="1">
                <a:solidFill>
                  <a:schemeClr val="bg2">
                    <a:lumMod val="50000"/>
                  </a:schemeClr>
                </a:solidFill>
              </a:rPr>
              <a:t>Pasaron</a:t>
            </a:r>
            <a:r>
              <a:rPr lang="en-US" sz="1050" dirty="0">
                <a:solidFill>
                  <a:schemeClr val="bg2">
                    <a:lumMod val="50000"/>
                  </a:schemeClr>
                </a:solidFill>
              </a:rPr>
              <a:t> </a:t>
            </a:r>
            <a:r>
              <a:rPr lang="en-US" sz="1050" dirty="0" err="1">
                <a:solidFill>
                  <a:schemeClr val="bg2">
                    <a:lumMod val="50000"/>
                  </a:schemeClr>
                </a:solidFill>
              </a:rPr>
              <a:t>semanas</a:t>
            </a:r>
            <a:r>
              <a:rPr lang="en-US" sz="1050" dirty="0">
                <a:solidFill>
                  <a:schemeClr val="bg2">
                    <a:lumMod val="50000"/>
                  </a:schemeClr>
                </a:solidFill>
              </a:rPr>
              <a:t> hasta que </a:t>
            </a:r>
            <a:r>
              <a:rPr lang="en-US" sz="1050" dirty="0" err="1">
                <a:solidFill>
                  <a:schemeClr val="bg2">
                    <a:lumMod val="50000"/>
                  </a:schemeClr>
                </a:solidFill>
              </a:rPr>
              <a:t>los</a:t>
            </a:r>
            <a:r>
              <a:rPr lang="en-US" sz="1050" dirty="0">
                <a:solidFill>
                  <a:schemeClr val="bg2">
                    <a:lumMod val="50000"/>
                  </a:schemeClr>
                </a:solidFill>
              </a:rPr>
              <a:t> </a:t>
            </a:r>
            <a:r>
              <a:rPr lang="en-US" sz="1050" dirty="0" err="1">
                <a:solidFill>
                  <a:schemeClr val="bg2">
                    <a:lumMod val="50000"/>
                  </a:schemeClr>
                </a:solidFill>
              </a:rPr>
              <a:t>medios</a:t>
            </a:r>
            <a:r>
              <a:rPr lang="en-US" sz="1050" dirty="0">
                <a:solidFill>
                  <a:schemeClr val="bg2">
                    <a:lumMod val="50000"/>
                  </a:schemeClr>
                </a:solidFill>
              </a:rPr>
              <a:t> </a:t>
            </a:r>
            <a:r>
              <a:rPr lang="en-US" sz="1050" dirty="0" err="1">
                <a:solidFill>
                  <a:schemeClr val="bg2">
                    <a:lumMod val="50000"/>
                  </a:schemeClr>
                </a:solidFill>
              </a:rPr>
              <a:t>estuvieron</a:t>
            </a:r>
            <a:r>
              <a:rPr lang="en-US" sz="1050" dirty="0">
                <a:solidFill>
                  <a:schemeClr val="bg2">
                    <a:lumMod val="50000"/>
                  </a:schemeClr>
                </a:solidFill>
              </a:rPr>
              <a:t> </a:t>
            </a:r>
            <a:r>
              <a:rPr lang="en-US" sz="1050" dirty="0" err="1">
                <a:solidFill>
                  <a:schemeClr val="bg2">
                    <a:lumMod val="50000"/>
                  </a:schemeClr>
                </a:solidFill>
              </a:rPr>
              <a:t>dispuestos</a:t>
            </a:r>
            <a:r>
              <a:rPr lang="en-US" sz="1050" dirty="0">
                <a:solidFill>
                  <a:schemeClr val="bg2">
                    <a:lumMod val="50000"/>
                  </a:schemeClr>
                </a:solidFill>
              </a:rPr>
              <a:t> a </a:t>
            </a:r>
            <a:r>
              <a:rPr lang="en-US" sz="1050" dirty="0" err="1">
                <a:solidFill>
                  <a:schemeClr val="bg2">
                    <a:lumMod val="50000"/>
                  </a:schemeClr>
                </a:solidFill>
              </a:rPr>
              <a:t>informar</a:t>
            </a:r>
            <a:r>
              <a:rPr lang="en-US" sz="1050" dirty="0">
                <a:solidFill>
                  <a:schemeClr val="bg2">
                    <a:lumMod val="50000"/>
                  </a:schemeClr>
                </a:solidFill>
              </a:rPr>
              <a:t> no </a:t>
            </a:r>
            <a:r>
              <a:rPr lang="en-US" sz="1050" dirty="0" err="1">
                <a:solidFill>
                  <a:schemeClr val="bg2">
                    <a:lumMod val="50000"/>
                  </a:schemeClr>
                </a:solidFill>
              </a:rPr>
              <a:t>sólo</a:t>
            </a:r>
            <a:r>
              <a:rPr lang="en-US" sz="1050" dirty="0">
                <a:solidFill>
                  <a:schemeClr val="bg2">
                    <a:lumMod val="50000"/>
                  </a:schemeClr>
                </a:solidFill>
              </a:rPr>
              <a:t> del </a:t>
            </a:r>
            <a:r>
              <a:rPr lang="en-US" sz="1050" dirty="0" err="1">
                <a:solidFill>
                  <a:schemeClr val="bg2">
                    <a:lumMod val="50000"/>
                  </a:schemeClr>
                </a:solidFill>
              </a:rPr>
              <a:t>número</a:t>
            </a:r>
            <a:r>
              <a:rPr lang="en-US" sz="1050" dirty="0">
                <a:solidFill>
                  <a:schemeClr val="bg2">
                    <a:lumMod val="50000"/>
                  </a:schemeClr>
                </a:solidFill>
              </a:rPr>
              <a:t> de </a:t>
            </a:r>
            <a:r>
              <a:rPr lang="en-US" sz="1050" dirty="0" err="1">
                <a:solidFill>
                  <a:schemeClr val="bg2">
                    <a:lumMod val="50000"/>
                  </a:schemeClr>
                </a:solidFill>
              </a:rPr>
              <a:t>enfermos</a:t>
            </a:r>
            <a:r>
              <a:rPr lang="en-US" sz="1050" dirty="0">
                <a:solidFill>
                  <a:schemeClr val="bg2">
                    <a:lumMod val="50000"/>
                  </a:schemeClr>
                </a:solidFill>
              </a:rPr>
              <a:t> del COVID-19, de las </a:t>
            </a:r>
            <a:r>
              <a:rPr lang="en-US" sz="1050" dirty="0" err="1">
                <a:solidFill>
                  <a:schemeClr val="bg2">
                    <a:lumMod val="50000"/>
                  </a:schemeClr>
                </a:solidFill>
              </a:rPr>
              <a:t>muertes</a:t>
            </a:r>
            <a:r>
              <a:rPr lang="en-US" sz="1050" dirty="0">
                <a:solidFill>
                  <a:schemeClr val="bg2">
                    <a:lumMod val="50000"/>
                  </a:schemeClr>
                </a:solidFill>
              </a:rPr>
              <a:t>, y de la gran </a:t>
            </a:r>
            <a:r>
              <a:rPr lang="en-US" sz="1050" dirty="0" err="1">
                <a:solidFill>
                  <a:schemeClr val="bg2">
                    <a:lumMod val="50000"/>
                  </a:schemeClr>
                </a:solidFill>
              </a:rPr>
              <a:t>mayoría</a:t>
            </a:r>
            <a:r>
              <a:rPr lang="en-US" sz="1050" dirty="0">
                <a:solidFill>
                  <a:schemeClr val="bg2">
                    <a:lumMod val="50000"/>
                  </a:schemeClr>
                </a:solidFill>
              </a:rPr>
              <a:t> de </a:t>
            </a:r>
            <a:r>
              <a:rPr lang="en-US" sz="1050" dirty="0" err="1">
                <a:solidFill>
                  <a:schemeClr val="bg2">
                    <a:lumMod val="50000"/>
                  </a:schemeClr>
                </a:solidFill>
              </a:rPr>
              <a:t>recuperaciones</a:t>
            </a:r>
            <a:r>
              <a:rPr lang="en-US" sz="1050" dirty="0">
                <a:solidFill>
                  <a:schemeClr val="bg2">
                    <a:lumMod val="50000"/>
                  </a:schemeClr>
                </a:solidFill>
              </a:rPr>
              <a:t> del </a:t>
            </a:r>
            <a:r>
              <a:rPr lang="en-US" sz="1050" dirty="0" err="1">
                <a:solidFill>
                  <a:schemeClr val="bg2">
                    <a:lumMod val="50000"/>
                  </a:schemeClr>
                </a:solidFill>
              </a:rPr>
              <a:t>nuevo</a:t>
            </a:r>
            <a:r>
              <a:rPr lang="en-US" sz="1050" dirty="0">
                <a:solidFill>
                  <a:schemeClr val="bg2">
                    <a:lumMod val="50000"/>
                  </a:schemeClr>
                </a:solidFill>
              </a:rPr>
              <a:t> virus.</a:t>
            </a:r>
          </a:p>
          <a:p>
            <a:pPr algn="just"/>
            <a:r>
              <a:rPr lang="en-US" sz="1050" dirty="0">
                <a:solidFill>
                  <a:schemeClr val="bg2">
                    <a:lumMod val="50000"/>
                  </a:schemeClr>
                </a:solidFill>
              </a:rPr>
              <a:t>Pero ¿</a:t>
            </a:r>
            <a:r>
              <a:rPr lang="en-US" sz="1050" dirty="0" err="1">
                <a:solidFill>
                  <a:schemeClr val="bg2">
                    <a:lumMod val="50000"/>
                  </a:schemeClr>
                </a:solidFill>
              </a:rPr>
              <a:t>éstos</a:t>
            </a:r>
            <a:r>
              <a:rPr lang="en-US" sz="1050" dirty="0">
                <a:solidFill>
                  <a:schemeClr val="bg2">
                    <a:lumMod val="50000"/>
                  </a:schemeClr>
                </a:solidFill>
              </a:rPr>
              <a:t> que </a:t>
            </a:r>
            <a:r>
              <a:rPr lang="en-US" sz="1050" dirty="0" err="1">
                <a:solidFill>
                  <a:schemeClr val="bg2">
                    <a:lumMod val="50000"/>
                  </a:schemeClr>
                </a:solidFill>
              </a:rPr>
              <a:t>aparecen</a:t>
            </a:r>
            <a:r>
              <a:rPr lang="en-US" sz="1050" dirty="0">
                <a:solidFill>
                  <a:schemeClr val="bg2">
                    <a:lumMod val="50000"/>
                  </a:schemeClr>
                </a:solidFill>
              </a:rPr>
              <a:t> de color </a:t>
            </a:r>
            <a:r>
              <a:rPr lang="en-US" sz="1050" dirty="0" err="1">
                <a:solidFill>
                  <a:schemeClr val="bg2">
                    <a:lumMod val="50000"/>
                  </a:schemeClr>
                </a:solidFill>
              </a:rPr>
              <a:t>verde</a:t>
            </a:r>
            <a:r>
              <a:rPr lang="en-US" sz="1050" dirty="0">
                <a:solidFill>
                  <a:schemeClr val="bg2">
                    <a:lumMod val="50000"/>
                  </a:schemeClr>
                </a:solidFill>
              </a:rPr>
              <a:t> </a:t>
            </a:r>
            <a:r>
              <a:rPr lang="en-US" sz="1050" dirty="0" err="1">
                <a:solidFill>
                  <a:schemeClr val="bg2">
                    <a:lumMod val="50000"/>
                  </a:schemeClr>
                </a:solidFill>
              </a:rPr>
              <a:t>ya</a:t>
            </a:r>
            <a:r>
              <a:rPr lang="en-US" sz="1050" dirty="0">
                <a:solidFill>
                  <a:schemeClr val="bg2">
                    <a:lumMod val="50000"/>
                  </a:schemeClr>
                </a:solidFill>
              </a:rPr>
              <a:t> </a:t>
            </a:r>
            <a:r>
              <a:rPr lang="en-US" sz="1050" dirty="0" err="1">
                <a:solidFill>
                  <a:schemeClr val="bg2">
                    <a:lumMod val="50000"/>
                  </a:schemeClr>
                </a:solidFill>
              </a:rPr>
              <a:t>sanos</a:t>
            </a:r>
            <a:r>
              <a:rPr lang="en-US" sz="1050" dirty="0">
                <a:solidFill>
                  <a:schemeClr val="bg2">
                    <a:lumMod val="50000"/>
                  </a:schemeClr>
                </a:solidFill>
              </a:rPr>
              <a:t> de </a:t>
            </a:r>
            <a:r>
              <a:rPr lang="en-US" sz="1050" dirty="0" err="1">
                <a:solidFill>
                  <a:schemeClr val="bg2">
                    <a:lumMod val="50000"/>
                  </a:schemeClr>
                </a:solidFill>
              </a:rPr>
              <a:t>nuevo</a:t>
            </a:r>
            <a:r>
              <a:rPr lang="en-US" sz="1050" dirty="0">
                <a:solidFill>
                  <a:schemeClr val="bg2">
                    <a:lumMod val="50000"/>
                  </a:schemeClr>
                </a:solidFill>
              </a:rPr>
              <a:t> </a:t>
            </a:r>
            <a:r>
              <a:rPr lang="en-US" sz="1050" dirty="0" err="1">
                <a:solidFill>
                  <a:schemeClr val="bg2">
                    <a:lumMod val="50000"/>
                  </a:schemeClr>
                </a:solidFill>
              </a:rPr>
              <a:t>están</a:t>
            </a:r>
            <a:r>
              <a:rPr lang="en-US" sz="1050" dirty="0">
                <a:solidFill>
                  <a:schemeClr val="bg2">
                    <a:lumMod val="50000"/>
                  </a:schemeClr>
                </a:solidFill>
              </a:rPr>
              <a:t> </a:t>
            </a:r>
            <a:r>
              <a:rPr lang="en-US" sz="1050" dirty="0" err="1">
                <a:solidFill>
                  <a:schemeClr val="bg2">
                    <a:lumMod val="50000"/>
                  </a:schemeClr>
                </a:solidFill>
              </a:rPr>
              <a:t>realmente</a:t>
            </a:r>
            <a:r>
              <a:rPr lang="en-US" sz="1050" dirty="0">
                <a:solidFill>
                  <a:schemeClr val="bg2">
                    <a:lumMod val="50000"/>
                  </a:schemeClr>
                </a:solidFill>
              </a:rPr>
              <a:t> </a:t>
            </a:r>
            <a:r>
              <a:rPr lang="en-US" sz="1050" dirty="0" err="1">
                <a:solidFill>
                  <a:schemeClr val="bg2">
                    <a:lumMod val="50000"/>
                  </a:schemeClr>
                </a:solidFill>
              </a:rPr>
              <a:t>disfrutando</a:t>
            </a:r>
            <a:r>
              <a:rPr lang="en-US" sz="1050" dirty="0">
                <a:solidFill>
                  <a:schemeClr val="bg2">
                    <a:lumMod val="50000"/>
                  </a:schemeClr>
                </a:solidFill>
              </a:rPr>
              <a:t> de </a:t>
            </a:r>
            <a:r>
              <a:rPr lang="en-US" sz="1050" dirty="0" err="1">
                <a:solidFill>
                  <a:schemeClr val="bg2">
                    <a:lumMod val="50000"/>
                  </a:schemeClr>
                </a:solidFill>
              </a:rPr>
              <a:t>sus</a:t>
            </a:r>
            <a:r>
              <a:rPr lang="en-US" sz="1050" dirty="0">
                <a:solidFill>
                  <a:schemeClr val="bg2">
                    <a:lumMod val="50000"/>
                  </a:schemeClr>
                </a:solidFill>
              </a:rPr>
              <a:t> </a:t>
            </a:r>
            <a:r>
              <a:rPr lang="en-US" sz="1050" dirty="0" err="1">
                <a:solidFill>
                  <a:schemeClr val="bg2">
                    <a:lumMod val="50000"/>
                  </a:schemeClr>
                </a:solidFill>
              </a:rPr>
              <a:t>vidas</a:t>
            </a:r>
            <a:r>
              <a:rPr lang="en-US" sz="1050" dirty="0">
                <a:solidFill>
                  <a:schemeClr val="bg2">
                    <a:lumMod val="50000"/>
                  </a:schemeClr>
                </a:solidFill>
              </a:rPr>
              <a:t>? El </a:t>
            </a:r>
            <a:r>
              <a:rPr lang="en-US" sz="1050" dirty="0" err="1">
                <a:solidFill>
                  <a:schemeClr val="bg2">
                    <a:lumMod val="50000"/>
                  </a:schemeClr>
                </a:solidFill>
              </a:rPr>
              <a:t>gráfico</a:t>
            </a:r>
            <a:r>
              <a:rPr lang="en-US" sz="1050" dirty="0">
                <a:solidFill>
                  <a:schemeClr val="bg2">
                    <a:lumMod val="50000"/>
                  </a:schemeClr>
                </a:solidFill>
              </a:rPr>
              <a:t> de la </a:t>
            </a:r>
            <a:r>
              <a:rPr lang="en-US" sz="1050" dirty="0" err="1">
                <a:solidFill>
                  <a:schemeClr val="bg2">
                    <a:lumMod val="50000"/>
                  </a:schemeClr>
                </a:solidFill>
              </a:rPr>
              <a:t>derecha</a:t>
            </a:r>
            <a:r>
              <a:rPr lang="en-US" sz="1050" dirty="0">
                <a:solidFill>
                  <a:schemeClr val="bg2">
                    <a:lumMod val="50000"/>
                  </a:schemeClr>
                </a:solidFill>
              </a:rPr>
              <a:t> </a:t>
            </a:r>
            <a:r>
              <a:rPr lang="en-US" sz="1050" dirty="0" err="1">
                <a:solidFill>
                  <a:schemeClr val="bg2">
                    <a:lumMod val="50000"/>
                  </a:schemeClr>
                </a:solidFill>
              </a:rPr>
              <a:t>muestra</a:t>
            </a:r>
            <a:r>
              <a:rPr lang="en-US" sz="1050" dirty="0">
                <a:solidFill>
                  <a:schemeClr val="bg2">
                    <a:lumMod val="50000"/>
                  </a:schemeClr>
                </a:solidFill>
              </a:rPr>
              <a:t> un primer </a:t>
            </a:r>
            <a:r>
              <a:rPr lang="en-US" sz="1050" dirty="0" err="1">
                <a:solidFill>
                  <a:schemeClr val="bg2">
                    <a:lumMod val="50000"/>
                  </a:schemeClr>
                </a:solidFill>
              </a:rPr>
              <a:t>indicador</a:t>
            </a:r>
            <a:r>
              <a:rPr lang="en-US" sz="1050" dirty="0">
                <a:solidFill>
                  <a:schemeClr val="bg2">
                    <a:lumMod val="50000"/>
                  </a:schemeClr>
                </a:solidFill>
              </a:rPr>
              <a:t> que “</a:t>
            </a:r>
            <a:r>
              <a:rPr lang="en-US" sz="1050" dirty="0" err="1">
                <a:solidFill>
                  <a:schemeClr val="bg2">
                    <a:lumMod val="50000"/>
                  </a:schemeClr>
                </a:solidFill>
              </a:rPr>
              <a:t>verde</a:t>
            </a:r>
            <a:r>
              <a:rPr lang="en-US" sz="1050" dirty="0">
                <a:solidFill>
                  <a:schemeClr val="bg2">
                    <a:lumMod val="50000"/>
                  </a:schemeClr>
                </a:solidFill>
              </a:rPr>
              <a:t>” no </a:t>
            </a:r>
            <a:r>
              <a:rPr lang="en-US" sz="1050" dirty="0" err="1">
                <a:solidFill>
                  <a:schemeClr val="bg2">
                    <a:lumMod val="50000"/>
                  </a:schemeClr>
                </a:solidFill>
              </a:rPr>
              <a:t>asegura</a:t>
            </a:r>
            <a:r>
              <a:rPr lang="en-US" sz="1050" dirty="0">
                <a:solidFill>
                  <a:schemeClr val="bg2">
                    <a:lumMod val="50000"/>
                  </a:schemeClr>
                </a:solidFill>
              </a:rPr>
              <a:t> </a:t>
            </a:r>
            <a:r>
              <a:rPr lang="en-US" sz="1050" dirty="0" err="1">
                <a:solidFill>
                  <a:schemeClr val="bg2">
                    <a:lumMod val="50000"/>
                  </a:schemeClr>
                </a:solidFill>
              </a:rPr>
              <a:t>automáticamente</a:t>
            </a:r>
            <a:r>
              <a:rPr lang="en-US" sz="1050" dirty="0">
                <a:solidFill>
                  <a:schemeClr val="bg2">
                    <a:lumMod val="50000"/>
                  </a:schemeClr>
                </a:solidFill>
              </a:rPr>
              <a:t> la </a:t>
            </a:r>
            <a:r>
              <a:rPr lang="en-US" sz="1050" dirty="0" err="1">
                <a:solidFill>
                  <a:schemeClr val="bg2">
                    <a:lumMod val="50000"/>
                  </a:schemeClr>
                </a:solidFill>
              </a:rPr>
              <a:t>calidad</a:t>
            </a:r>
            <a:r>
              <a:rPr lang="en-US" sz="1050" dirty="0">
                <a:solidFill>
                  <a:schemeClr val="bg2">
                    <a:lumMod val="50000"/>
                  </a:schemeClr>
                </a:solidFill>
              </a:rPr>
              <a:t> de </a:t>
            </a:r>
            <a:r>
              <a:rPr lang="en-US" sz="1050" dirty="0" err="1">
                <a:solidFill>
                  <a:schemeClr val="bg2">
                    <a:lumMod val="50000"/>
                  </a:schemeClr>
                </a:solidFill>
              </a:rPr>
              <a:t>vida</a:t>
            </a:r>
            <a:r>
              <a:rPr lang="en-US" sz="1050" dirty="0">
                <a:solidFill>
                  <a:schemeClr val="bg2">
                    <a:lumMod val="50000"/>
                  </a:schemeClr>
                </a:solidFill>
              </a:rPr>
              <a:t> anterior. Un 43% </a:t>
            </a:r>
            <a:r>
              <a:rPr lang="en-US" sz="1050" dirty="0" err="1">
                <a:solidFill>
                  <a:schemeClr val="bg2">
                    <a:lumMod val="50000"/>
                  </a:schemeClr>
                </a:solidFill>
              </a:rPr>
              <a:t>ya</a:t>
            </a:r>
            <a:r>
              <a:rPr lang="en-US" sz="1050" dirty="0">
                <a:solidFill>
                  <a:schemeClr val="bg2">
                    <a:lumMod val="50000"/>
                  </a:schemeClr>
                </a:solidFill>
              </a:rPr>
              <a:t> no </a:t>
            </a:r>
            <a:r>
              <a:rPr lang="en-US" sz="1050" dirty="0" err="1">
                <a:solidFill>
                  <a:schemeClr val="bg2">
                    <a:lumMod val="50000"/>
                  </a:schemeClr>
                </a:solidFill>
              </a:rPr>
              <a:t>está</a:t>
            </a:r>
            <a:r>
              <a:rPr lang="en-US" sz="1050" dirty="0">
                <a:solidFill>
                  <a:schemeClr val="bg2">
                    <a:lumMod val="50000"/>
                  </a:schemeClr>
                </a:solidFill>
              </a:rPr>
              <a:t> en </a:t>
            </a:r>
            <a:r>
              <a:rPr lang="en-US" sz="1050" dirty="0" err="1">
                <a:solidFill>
                  <a:schemeClr val="bg2">
                    <a:lumMod val="50000"/>
                  </a:schemeClr>
                </a:solidFill>
              </a:rPr>
              <a:t>hospitales</a:t>
            </a:r>
            <a:r>
              <a:rPr lang="en-US" sz="1050" dirty="0">
                <a:solidFill>
                  <a:schemeClr val="bg2">
                    <a:lumMod val="50000"/>
                  </a:schemeClr>
                </a:solidFill>
              </a:rPr>
              <a:t> </a:t>
            </a:r>
            <a:r>
              <a:rPr lang="en-US" sz="1050" dirty="0" err="1">
                <a:solidFill>
                  <a:schemeClr val="bg2">
                    <a:lumMod val="50000"/>
                  </a:schemeClr>
                </a:solidFill>
              </a:rPr>
              <a:t>pero</a:t>
            </a:r>
            <a:r>
              <a:rPr lang="en-US" sz="1050" dirty="0">
                <a:solidFill>
                  <a:schemeClr val="bg2">
                    <a:lumMod val="50000"/>
                  </a:schemeClr>
                </a:solidFill>
              </a:rPr>
              <a:t> </a:t>
            </a:r>
            <a:r>
              <a:rPr lang="en-US" sz="1050" dirty="0" err="1">
                <a:solidFill>
                  <a:schemeClr val="bg2">
                    <a:lumMod val="50000"/>
                  </a:schemeClr>
                </a:solidFill>
              </a:rPr>
              <a:t>todavía</a:t>
            </a:r>
            <a:r>
              <a:rPr lang="en-US" sz="1050" dirty="0">
                <a:solidFill>
                  <a:schemeClr val="bg2">
                    <a:lumMod val="50000"/>
                  </a:schemeClr>
                </a:solidFill>
              </a:rPr>
              <a:t> </a:t>
            </a:r>
            <a:r>
              <a:rPr lang="en-US" sz="1050" dirty="0" err="1">
                <a:solidFill>
                  <a:schemeClr val="bg2">
                    <a:lumMod val="50000"/>
                  </a:schemeClr>
                </a:solidFill>
              </a:rPr>
              <a:t>incapaz</a:t>
            </a:r>
            <a:r>
              <a:rPr lang="en-US" sz="1050" dirty="0">
                <a:solidFill>
                  <a:schemeClr val="bg2">
                    <a:lumMod val="50000"/>
                  </a:schemeClr>
                </a:solidFill>
              </a:rPr>
              <a:t> de </a:t>
            </a:r>
            <a:r>
              <a:rPr lang="en-US" sz="1050" dirty="0" err="1">
                <a:solidFill>
                  <a:schemeClr val="bg2">
                    <a:lumMod val="50000"/>
                  </a:schemeClr>
                </a:solidFill>
              </a:rPr>
              <a:t>volver</a:t>
            </a:r>
            <a:r>
              <a:rPr lang="en-US" sz="1050" dirty="0">
                <a:solidFill>
                  <a:schemeClr val="bg2">
                    <a:lumMod val="50000"/>
                  </a:schemeClr>
                </a:solidFill>
              </a:rPr>
              <a:t> al </a:t>
            </a:r>
            <a:r>
              <a:rPr lang="en-US" sz="1050" dirty="0" err="1">
                <a:solidFill>
                  <a:schemeClr val="bg2">
                    <a:lumMod val="50000"/>
                  </a:schemeClr>
                </a:solidFill>
              </a:rPr>
              <a:t>trabajo</a:t>
            </a:r>
            <a:r>
              <a:rPr lang="en-US" sz="1050" dirty="0">
                <a:solidFill>
                  <a:schemeClr val="bg2">
                    <a:lumMod val="50000"/>
                  </a:schemeClr>
                </a:solidFill>
              </a:rPr>
              <a:t>. Los </a:t>
            </a:r>
            <a:r>
              <a:rPr lang="en-US" sz="1050" dirty="0" err="1">
                <a:solidFill>
                  <a:schemeClr val="bg2">
                    <a:lumMod val="50000"/>
                  </a:schemeClr>
                </a:solidFill>
              </a:rPr>
              <a:t>medios</a:t>
            </a:r>
            <a:r>
              <a:rPr lang="en-US" sz="1050" dirty="0">
                <a:solidFill>
                  <a:schemeClr val="bg2">
                    <a:lumMod val="50000"/>
                  </a:schemeClr>
                </a:solidFill>
              </a:rPr>
              <a:t> se </a:t>
            </a:r>
            <a:r>
              <a:rPr lang="en-US" sz="1050" dirty="0" err="1">
                <a:solidFill>
                  <a:schemeClr val="bg2">
                    <a:lumMod val="50000"/>
                  </a:schemeClr>
                </a:solidFill>
              </a:rPr>
              <a:t>centran</a:t>
            </a:r>
            <a:r>
              <a:rPr lang="en-US" sz="1050" dirty="0">
                <a:solidFill>
                  <a:schemeClr val="bg2">
                    <a:lumMod val="50000"/>
                  </a:schemeClr>
                </a:solidFill>
              </a:rPr>
              <a:t> </a:t>
            </a:r>
            <a:r>
              <a:rPr lang="en-US" sz="1050" dirty="0" err="1">
                <a:solidFill>
                  <a:schemeClr val="bg2">
                    <a:lumMod val="50000"/>
                  </a:schemeClr>
                </a:solidFill>
              </a:rPr>
              <a:t>ahora</a:t>
            </a:r>
            <a:r>
              <a:rPr lang="en-US" sz="1050" dirty="0">
                <a:solidFill>
                  <a:schemeClr val="bg2">
                    <a:lumMod val="50000"/>
                  </a:schemeClr>
                </a:solidFill>
              </a:rPr>
              <a:t> en </a:t>
            </a:r>
            <a:r>
              <a:rPr lang="en-US" sz="1050" dirty="0" err="1">
                <a:solidFill>
                  <a:schemeClr val="bg2">
                    <a:lumMod val="50000"/>
                  </a:schemeClr>
                </a:solidFill>
              </a:rPr>
              <a:t>regiones</a:t>
            </a:r>
            <a:r>
              <a:rPr lang="en-US" sz="1050" dirty="0">
                <a:solidFill>
                  <a:schemeClr val="bg2">
                    <a:lumMod val="50000"/>
                  </a:schemeClr>
                </a:solidFill>
              </a:rPr>
              <a:t> </a:t>
            </a:r>
            <a:r>
              <a:rPr lang="en-US" sz="1050" dirty="0" err="1">
                <a:solidFill>
                  <a:schemeClr val="bg2">
                    <a:lumMod val="50000"/>
                  </a:schemeClr>
                </a:solidFill>
              </a:rPr>
              <a:t>como</a:t>
            </a:r>
            <a:r>
              <a:rPr lang="en-US" sz="1050" dirty="0">
                <a:solidFill>
                  <a:schemeClr val="bg2">
                    <a:lumMod val="50000"/>
                  </a:schemeClr>
                </a:solidFill>
              </a:rPr>
              <a:t> LATAM, EUA, o </a:t>
            </a:r>
            <a:r>
              <a:rPr lang="en-US" sz="1050" dirty="0" err="1">
                <a:solidFill>
                  <a:schemeClr val="bg2">
                    <a:lumMod val="50000"/>
                  </a:schemeClr>
                </a:solidFill>
              </a:rPr>
              <a:t>Rusia</a:t>
            </a:r>
            <a:r>
              <a:rPr lang="en-US" sz="1050" dirty="0">
                <a:solidFill>
                  <a:schemeClr val="bg2">
                    <a:lumMod val="50000"/>
                  </a:schemeClr>
                </a:solidFill>
              </a:rPr>
              <a:t> con un </a:t>
            </a:r>
            <a:r>
              <a:rPr lang="en-US" sz="1050" dirty="0" err="1">
                <a:solidFill>
                  <a:schemeClr val="bg2">
                    <a:lumMod val="50000"/>
                  </a:schemeClr>
                </a:solidFill>
              </a:rPr>
              <a:t>cuidado</a:t>
            </a:r>
            <a:r>
              <a:rPr lang="en-US" sz="1050" dirty="0">
                <a:solidFill>
                  <a:schemeClr val="bg2">
                    <a:lumMod val="50000"/>
                  </a:schemeClr>
                </a:solidFill>
              </a:rPr>
              <a:t> social </a:t>
            </a:r>
            <a:r>
              <a:rPr lang="en-US" sz="1050" dirty="0" err="1">
                <a:solidFill>
                  <a:schemeClr val="bg2">
                    <a:lumMod val="50000"/>
                  </a:schemeClr>
                </a:solidFill>
              </a:rPr>
              <a:t>menos</a:t>
            </a:r>
            <a:r>
              <a:rPr lang="en-US" sz="1050" dirty="0">
                <a:solidFill>
                  <a:schemeClr val="bg2">
                    <a:lumMod val="50000"/>
                  </a:schemeClr>
                </a:solidFill>
              </a:rPr>
              <a:t> </a:t>
            </a:r>
            <a:r>
              <a:rPr lang="en-US" sz="1050" dirty="0" err="1">
                <a:solidFill>
                  <a:schemeClr val="bg2">
                    <a:lumMod val="50000"/>
                  </a:schemeClr>
                </a:solidFill>
              </a:rPr>
              <a:t>sólido</a:t>
            </a:r>
            <a:r>
              <a:rPr lang="en-US" sz="1050" dirty="0">
                <a:solidFill>
                  <a:schemeClr val="bg2">
                    <a:lumMod val="50000"/>
                  </a:schemeClr>
                </a:solidFill>
              </a:rPr>
              <a:t> y </a:t>
            </a:r>
            <a:r>
              <a:rPr lang="en-US" sz="1050" dirty="0" err="1">
                <a:solidFill>
                  <a:schemeClr val="bg2">
                    <a:lumMod val="50000"/>
                  </a:schemeClr>
                </a:solidFill>
              </a:rPr>
              <a:t>dejando</a:t>
            </a:r>
            <a:r>
              <a:rPr lang="en-US" sz="1050" dirty="0">
                <a:solidFill>
                  <a:schemeClr val="bg2">
                    <a:lumMod val="50000"/>
                  </a:schemeClr>
                </a:solidFill>
              </a:rPr>
              <a:t> </a:t>
            </a:r>
            <a:r>
              <a:rPr lang="en-US" sz="1050" dirty="0" err="1">
                <a:solidFill>
                  <a:schemeClr val="bg2">
                    <a:lumMod val="50000"/>
                  </a:schemeClr>
                </a:solidFill>
              </a:rPr>
              <a:t>claro</a:t>
            </a:r>
            <a:r>
              <a:rPr lang="en-US" sz="1050" dirty="0">
                <a:solidFill>
                  <a:schemeClr val="bg2">
                    <a:lumMod val="50000"/>
                  </a:schemeClr>
                </a:solidFill>
              </a:rPr>
              <a:t> el </a:t>
            </a:r>
            <a:r>
              <a:rPr lang="en-US" sz="1050" dirty="0" err="1">
                <a:solidFill>
                  <a:schemeClr val="bg2">
                    <a:lumMod val="50000"/>
                  </a:schemeClr>
                </a:solidFill>
              </a:rPr>
              <a:t>precio</a:t>
            </a:r>
            <a:r>
              <a:rPr lang="en-US" sz="1050" dirty="0">
                <a:solidFill>
                  <a:schemeClr val="bg2">
                    <a:lumMod val="50000"/>
                  </a:schemeClr>
                </a:solidFill>
              </a:rPr>
              <a:t> </a:t>
            </a:r>
            <a:r>
              <a:rPr lang="en-US" sz="1050" dirty="0" err="1">
                <a:solidFill>
                  <a:schemeClr val="bg2">
                    <a:lumMod val="50000"/>
                  </a:schemeClr>
                </a:solidFill>
              </a:rPr>
              <a:t>pagado</a:t>
            </a:r>
            <a:r>
              <a:rPr lang="en-US" sz="1050" dirty="0">
                <a:solidFill>
                  <a:schemeClr val="bg2">
                    <a:lumMod val="50000"/>
                  </a:schemeClr>
                </a:solidFill>
              </a:rPr>
              <a:t> </a:t>
            </a:r>
            <a:r>
              <a:rPr lang="en-US" sz="1050" dirty="0" err="1">
                <a:solidFill>
                  <a:schemeClr val="bg2">
                    <a:lumMod val="50000"/>
                  </a:schemeClr>
                </a:solidFill>
              </a:rPr>
              <a:t>por</a:t>
            </a:r>
            <a:r>
              <a:rPr lang="en-US" sz="1050" dirty="0">
                <a:solidFill>
                  <a:schemeClr val="bg2">
                    <a:lumMod val="50000"/>
                  </a:schemeClr>
                </a:solidFill>
              </a:rPr>
              <a:t> las </a:t>
            </a:r>
            <a:r>
              <a:rPr lang="en-US" sz="1050" dirty="0" err="1">
                <a:solidFill>
                  <a:schemeClr val="bg2">
                    <a:lumMod val="50000"/>
                  </a:schemeClr>
                </a:solidFill>
              </a:rPr>
              <a:t>víctimas</a:t>
            </a:r>
            <a:r>
              <a:rPr lang="en-US" sz="1050" dirty="0">
                <a:solidFill>
                  <a:schemeClr val="bg2">
                    <a:lumMod val="50000"/>
                  </a:schemeClr>
                </a:solidFill>
              </a:rPr>
              <a:t> COVID.</a:t>
            </a:r>
          </a:p>
        </p:txBody>
      </p:sp>
      <p:sp>
        <p:nvSpPr>
          <p:cNvPr id="11" name="Content Placeholder 3">
            <a:extLst>
              <a:ext uri="{FF2B5EF4-FFF2-40B4-BE49-F238E27FC236}">
                <a16:creationId xmlns:a16="http://schemas.microsoft.com/office/drawing/2014/main" id="{0915B496-406C-441D-9A0A-C2D071438C59}"/>
              </a:ext>
            </a:extLst>
          </p:cNvPr>
          <p:cNvSpPr txBox="1">
            <a:spLocks/>
          </p:cNvSpPr>
          <p:nvPr/>
        </p:nvSpPr>
        <p:spPr>
          <a:xfrm>
            <a:off x="252664" y="2895451"/>
            <a:ext cx="3280410" cy="6905774"/>
          </a:xfrm>
          <a:prstGeom prst="rect">
            <a:avLst/>
          </a:prstGeom>
        </p:spPr>
        <p:txBody>
          <a:bodyPr vert="horz" lIns="91440" tIns="45720" rIns="91440" bIns="45720" rtlCol="0" anchor="t">
            <a:no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en-US" sz="1400" dirty="0" err="1"/>
              <a:t>Juzgando</a:t>
            </a:r>
            <a:r>
              <a:rPr lang="en-US" sz="1400" dirty="0"/>
              <a:t> des del </a:t>
            </a:r>
            <a:r>
              <a:rPr lang="en-US" sz="1400" dirty="0" err="1"/>
              <a:t>pasado</a:t>
            </a:r>
            <a:r>
              <a:rPr lang="en-US" sz="1400" dirty="0"/>
              <a:t> </a:t>
            </a:r>
          </a:p>
          <a:p>
            <a:pPr marL="0" indent="0" algn="just">
              <a:buNone/>
            </a:pPr>
            <a:r>
              <a:rPr lang="en-GB" sz="1200" dirty="0" err="1"/>
              <a:t>Mientras</a:t>
            </a:r>
            <a:r>
              <a:rPr lang="en-GB" sz="1200" dirty="0"/>
              <a:t> las </a:t>
            </a:r>
            <a:r>
              <a:rPr lang="en-GB" sz="1200" dirty="0" err="1"/>
              <a:t>aerolíneas</a:t>
            </a:r>
            <a:r>
              <a:rPr lang="en-GB" sz="1200" dirty="0"/>
              <a:t> </a:t>
            </a:r>
            <a:r>
              <a:rPr lang="en-GB" sz="1200" dirty="0" err="1"/>
              <a:t>aparecen</a:t>
            </a:r>
            <a:r>
              <a:rPr lang="en-GB" sz="1200" dirty="0"/>
              <a:t> en </a:t>
            </a:r>
            <a:r>
              <a:rPr lang="en-GB" sz="1200" dirty="0" err="1"/>
              <a:t>los</a:t>
            </a:r>
            <a:r>
              <a:rPr lang="en-GB" sz="1200" dirty="0"/>
              <a:t> </a:t>
            </a:r>
            <a:r>
              <a:rPr lang="en-GB" sz="1200" dirty="0" err="1"/>
              <a:t>titulares</a:t>
            </a:r>
            <a:r>
              <a:rPr lang="en-GB" sz="1200" dirty="0"/>
              <a:t> y </a:t>
            </a:r>
            <a:r>
              <a:rPr lang="en-GB" sz="1200" dirty="0" err="1"/>
              <a:t>los</a:t>
            </a:r>
            <a:r>
              <a:rPr lang="en-GB" sz="1200" dirty="0"/>
              <a:t> </a:t>
            </a:r>
            <a:r>
              <a:rPr lang="en-GB" sz="1200" dirty="0" err="1"/>
              <a:t>gobiernos</a:t>
            </a:r>
            <a:r>
              <a:rPr lang="en-GB" sz="1200" dirty="0"/>
              <a:t>  (con </a:t>
            </a:r>
            <a:r>
              <a:rPr lang="en-GB" sz="1200" dirty="0" err="1"/>
              <a:t>grandes</a:t>
            </a:r>
            <a:r>
              <a:rPr lang="en-GB" sz="1200" dirty="0"/>
              <a:t> </a:t>
            </a:r>
            <a:r>
              <a:rPr lang="en-GB" sz="1200" dirty="0" err="1"/>
              <a:t>cantidades</a:t>
            </a:r>
            <a:r>
              <a:rPr lang="en-GB" sz="1200" dirty="0"/>
              <a:t> de </a:t>
            </a:r>
            <a:r>
              <a:rPr lang="en-GB" sz="1200" dirty="0" err="1"/>
              <a:t>dinero</a:t>
            </a:r>
            <a:r>
              <a:rPr lang="en-GB" sz="1200" dirty="0"/>
              <a:t> del </a:t>
            </a:r>
            <a:r>
              <a:rPr lang="en-GB" sz="1200" dirty="0" err="1"/>
              <a:t>contribuyente</a:t>
            </a:r>
            <a:r>
              <a:rPr lang="en-GB" sz="1200" dirty="0"/>
              <a:t>)  se </a:t>
            </a:r>
            <a:r>
              <a:rPr lang="en-GB" sz="1200" dirty="0" err="1"/>
              <a:t>esfuerzan</a:t>
            </a:r>
            <a:r>
              <a:rPr lang="en-GB" sz="1200" dirty="0"/>
              <a:t> para </a:t>
            </a:r>
            <a:r>
              <a:rPr lang="en-GB" sz="1200" dirty="0" err="1"/>
              <a:t>asegurarse</a:t>
            </a:r>
            <a:r>
              <a:rPr lang="en-GB" sz="1200" dirty="0"/>
              <a:t> que el </a:t>
            </a:r>
            <a:r>
              <a:rPr lang="en-GB" sz="1200" dirty="0" err="1"/>
              <a:t>daño</a:t>
            </a:r>
            <a:r>
              <a:rPr lang="en-GB" sz="1200" dirty="0"/>
              <a:t> </a:t>
            </a:r>
            <a:r>
              <a:rPr lang="en-GB" sz="1200" dirty="0" err="1"/>
              <a:t>causado</a:t>
            </a:r>
            <a:r>
              <a:rPr lang="en-GB" sz="1200" dirty="0"/>
              <a:t> </a:t>
            </a:r>
            <a:r>
              <a:rPr lang="en-GB" sz="1200" dirty="0" err="1"/>
              <a:t>por</a:t>
            </a:r>
            <a:r>
              <a:rPr lang="en-GB" sz="1200" dirty="0"/>
              <a:t> el </a:t>
            </a:r>
            <a:r>
              <a:rPr lang="en-GB" sz="1200" dirty="0" err="1"/>
              <a:t>confinamiento</a:t>
            </a:r>
            <a:r>
              <a:rPr lang="en-GB" sz="1200" dirty="0"/>
              <a:t> no </a:t>
            </a:r>
            <a:r>
              <a:rPr lang="en-GB" sz="1200" dirty="0" err="1"/>
              <a:t>acabará</a:t>
            </a:r>
            <a:r>
              <a:rPr lang="en-GB" sz="1200" dirty="0"/>
              <a:t> en la </a:t>
            </a:r>
            <a:r>
              <a:rPr lang="en-GB" sz="1200" dirty="0" err="1"/>
              <a:t>insolvencia</a:t>
            </a:r>
            <a:r>
              <a:rPr lang="en-GB" sz="1200" dirty="0"/>
              <a:t> de </a:t>
            </a:r>
            <a:r>
              <a:rPr lang="en-GB" sz="1200" dirty="0" err="1"/>
              <a:t>dichas</a:t>
            </a:r>
            <a:r>
              <a:rPr lang="en-GB" sz="1200" dirty="0"/>
              <a:t> </a:t>
            </a:r>
            <a:r>
              <a:rPr lang="en-GB" sz="1200" dirty="0" err="1"/>
              <a:t>compañías</a:t>
            </a:r>
            <a:r>
              <a:rPr lang="en-GB" sz="1200" dirty="0"/>
              <a:t> de </a:t>
            </a:r>
            <a:r>
              <a:rPr lang="en-GB" sz="1200" dirty="0" err="1"/>
              <a:t>bolsa</a:t>
            </a:r>
            <a:r>
              <a:rPr lang="en-GB" sz="1200" dirty="0"/>
              <a:t>, miles de </a:t>
            </a:r>
            <a:r>
              <a:rPr lang="en-GB" sz="1200" dirty="0" err="1"/>
              <a:t>empresarios</a:t>
            </a:r>
            <a:r>
              <a:rPr lang="en-GB" sz="1200" dirty="0"/>
              <a:t> </a:t>
            </a:r>
            <a:r>
              <a:rPr lang="en-GB" sz="1200" dirty="0" err="1"/>
              <a:t>sociales</a:t>
            </a:r>
            <a:r>
              <a:rPr lang="en-GB" sz="1200" dirty="0"/>
              <a:t>, con </a:t>
            </a:r>
            <a:r>
              <a:rPr lang="en-GB" sz="1200" dirty="0" err="1"/>
              <a:t>operaciones</a:t>
            </a:r>
            <a:r>
              <a:rPr lang="en-GB" sz="1200" dirty="0"/>
              <a:t> de </a:t>
            </a:r>
            <a:r>
              <a:rPr lang="en-GB" sz="1200" dirty="0" err="1"/>
              <a:t>albergues</a:t>
            </a:r>
            <a:r>
              <a:rPr lang="en-GB" sz="1200" dirty="0"/>
              <a:t> juveniles, </a:t>
            </a:r>
            <a:r>
              <a:rPr lang="en-GB" sz="1200" dirty="0" err="1"/>
              <a:t>cooperaciones</a:t>
            </a:r>
            <a:r>
              <a:rPr lang="en-GB" sz="1200" dirty="0"/>
              <a:t>  </a:t>
            </a:r>
            <a:r>
              <a:rPr lang="en-GB" sz="1200" dirty="0" err="1"/>
              <a:t>público-privadas</a:t>
            </a:r>
            <a:r>
              <a:rPr lang="en-GB" sz="1200" dirty="0"/>
              <a:t>, y </a:t>
            </a:r>
            <a:r>
              <a:rPr lang="en-GB" sz="1200" dirty="0" err="1"/>
              <a:t>fundaciones</a:t>
            </a:r>
            <a:r>
              <a:rPr lang="en-GB" sz="1200" dirty="0"/>
              <a:t> se </a:t>
            </a:r>
            <a:r>
              <a:rPr lang="en-GB" sz="1200" dirty="0" err="1"/>
              <a:t>declaran</a:t>
            </a:r>
            <a:r>
              <a:rPr lang="en-GB" sz="1200" dirty="0"/>
              <a:t> en </a:t>
            </a:r>
            <a:r>
              <a:rPr lang="en-GB" sz="1200" dirty="0" err="1"/>
              <a:t>bancarrota</a:t>
            </a:r>
            <a:r>
              <a:rPr lang="en-GB" sz="1200" dirty="0"/>
              <a:t>, no </a:t>
            </a:r>
            <a:r>
              <a:rPr lang="en-GB" sz="1200" dirty="0" err="1"/>
              <a:t>cuentan</a:t>
            </a:r>
            <a:r>
              <a:rPr lang="en-GB" sz="1200" dirty="0"/>
              <a:t> con </a:t>
            </a:r>
            <a:r>
              <a:rPr lang="en-GB" sz="1200" dirty="0" err="1"/>
              <a:t>nadie</a:t>
            </a:r>
            <a:r>
              <a:rPr lang="en-GB" sz="1200" dirty="0"/>
              <a:t> para </a:t>
            </a:r>
            <a:r>
              <a:rPr lang="en-GB" sz="1200" dirty="0" err="1"/>
              <a:t>hacer</a:t>
            </a:r>
            <a:r>
              <a:rPr lang="en-GB" sz="1200" dirty="0"/>
              <a:t> </a:t>
            </a:r>
            <a:r>
              <a:rPr lang="en-GB" sz="1200" dirty="0" err="1"/>
              <a:t>oir</a:t>
            </a:r>
            <a:r>
              <a:rPr lang="en-GB" sz="1200" dirty="0"/>
              <a:t> </a:t>
            </a:r>
            <a:r>
              <a:rPr lang="en-GB" sz="1200" dirty="0" err="1"/>
              <a:t>su</a:t>
            </a:r>
            <a:r>
              <a:rPr lang="en-GB" sz="1200" dirty="0"/>
              <a:t> </a:t>
            </a:r>
            <a:r>
              <a:rPr lang="en-GB" sz="1200" dirty="0" err="1"/>
              <a:t>voz</a:t>
            </a:r>
            <a:r>
              <a:rPr lang="en-GB" sz="1200" dirty="0"/>
              <a:t>. </a:t>
            </a:r>
          </a:p>
          <a:p>
            <a:pPr marL="0" indent="0" algn="just">
              <a:buNone/>
            </a:pPr>
            <a:r>
              <a:rPr lang="en-US" sz="1200" dirty="0"/>
              <a:t>“</a:t>
            </a:r>
            <a:r>
              <a:rPr lang="en-US" sz="1200" dirty="0" err="1"/>
              <a:t>Cuando</a:t>
            </a:r>
            <a:r>
              <a:rPr lang="en-US" sz="1200" dirty="0"/>
              <a:t> </a:t>
            </a:r>
            <a:r>
              <a:rPr lang="en-US" sz="1200" dirty="0" err="1"/>
              <a:t>ocurren</a:t>
            </a:r>
            <a:r>
              <a:rPr lang="en-US" sz="1200" dirty="0"/>
              <a:t> </a:t>
            </a:r>
            <a:r>
              <a:rPr lang="en-US" sz="1200" dirty="0" err="1"/>
              <a:t>distorsiones</a:t>
            </a:r>
            <a:r>
              <a:rPr lang="en-US" sz="1200" dirty="0"/>
              <a:t> del </a:t>
            </a:r>
            <a:r>
              <a:rPr lang="en-US" sz="1200" dirty="0" err="1"/>
              <a:t>mercado</a:t>
            </a:r>
            <a:r>
              <a:rPr lang="en-US" sz="1200" dirty="0"/>
              <a:t>, </a:t>
            </a:r>
            <a:r>
              <a:rPr lang="en-US" sz="1200" dirty="0" err="1"/>
              <a:t>caemos</a:t>
            </a:r>
            <a:r>
              <a:rPr lang="en-US" sz="1200" dirty="0"/>
              <a:t> en las </a:t>
            </a:r>
            <a:r>
              <a:rPr lang="en-US" sz="1200" dirty="0" err="1"/>
              <a:t>grietas</a:t>
            </a:r>
            <a:r>
              <a:rPr lang="en-US" sz="1200" dirty="0"/>
              <a:t>. El corona </a:t>
            </a:r>
            <a:r>
              <a:rPr lang="en-US" sz="1200" dirty="0" err="1"/>
              <a:t>nos</a:t>
            </a:r>
            <a:r>
              <a:rPr lang="en-US" sz="1200" dirty="0"/>
              <a:t> </a:t>
            </a:r>
            <a:r>
              <a:rPr lang="en-US" sz="1200" dirty="0" err="1"/>
              <a:t>provee</a:t>
            </a:r>
            <a:r>
              <a:rPr lang="en-US" sz="1200" dirty="0"/>
              <a:t> </a:t>
            </a:r>
            <a:r>
              <a:rPr lang="en-US" sz="1200" dirty="0" err="1"/>
              <a:t>una</a:t>
            </a:r>
            <a:r>
              <a:rPr lang="en-US" sz="1200" dirty="0"/>
              <a:t> cruel </a:t>
            </a:r>
            <a:r>
              <a:rPr lang="en-US" sz="1200" dirty="0" err="1"/>
              <a:t>evidencia</a:t>
            </a:r>
            <a:r>
              <a:rPr lang="en-US" sz="1200" dirty="0"/>
              <a:t>: no </a:t>
            </a:r>
            <a:r>
              <a:rPr lang="en-US" sz="1200" dirty="0" err="1"/>
              <a:t>podremos</a:t>
            </a:r>
            <a:r>
              <a:rPr lang="en-US" sz="1200" dirty="0"/>
              <a:t> </a:t>
            </a:r>
            <a:r>
              <a:rPr lang="en-US" sz="1200" dirty="0" err="1"/>
              <a:t>ser</a:t>
            </a:r>
            <a:r>
              <a:rPr lang="en-US" sz="1200" dirty="0"/>
              <a:t> </a:t>
            </a:r>
            <a:r>
              <a:rPr lang="en-US" sz="1200" dirty="0" err="1"/>
              <a:t>sociales</a:t>
            </a:r>
            <a:r>
              <a:rPr lang="en-US" sz="1200" dirty="0"/>
              <a:t> </a:t>
            </a:r>
            <a:r>
              <a:rPr lang="en-US" sz="1200" dirty="0" err="1"/>
              <a:t>ya</a:t>
            </a:r>
            <a:r>
              <a:rPr lang="en-US" sz="1200" dirty="0"/>
              <a:t> que </a:t>
            </a:r>
            <a:r>
              <a:rPr lang="en-US" sz="1200" dirty="0" err="1"/>
              <a:t>endremos</a:t>
            </a:r>
            <a:r>
              <a:rPr lang="en-US" sz="1200" dirty="0"/>
              <a:t> que </a:t>
            </a:r>
            <a:r>
              <a:rPr lang="en-US" sz="1200" dirty="0" err="1"/>
              <a:t>despedir</a:t>
            </a:r>
            <a:r>
              <a:rPr lang="en-US" sz="1200" dirty="0"/>
              <a:t> a </a:t>
            </a:r>
            <a:r>
              <a:rPr lang="en-US" sz="1200" dirty="0" err="1"/>
              <a:t>nuestros</a:t>
            </a:r>
            <a:r>
              <a:rPr lang="en-US" sz="1200" dirty="0"/>
              <a:t> </a:t>
            </a:r>
            <a:r>
              <a:rPr lang="en-US" sz="1200" dirty="0" err="1"/>
              <a:t>trabajadores</a:t>
            </a:r>
            <a:r>
              <a:rPr lang="en-US" sz="1200" dirty="0"/>
              <a:t> y no </a:t>
            </a:r>
            <a:r>
              <a:rPr lang="en-US" sz="1200" dirty="0" err="1"/>
              <a:t>podremos</a:t>
            </a:r>
            <a:r>
              <a:rPr lang="en-US" sz="1200" dirty="0"/>
              <a:t> </a:t>
            </a:r>
            <a:r>
              <a:rPr lang="en-US" sz="1200" dirty="0" err="1"/>
              <a:t>continuar</a:t>
            </a:r>
            <a:r>
              <a:rPr lang="en-US" sz="1200" dirty="0"/>
              <a:t> </a:t>
            </a:r>
            <a:r>
              <a:rPr lang="en-US" sz="1200" dirty="0" err="1"/>
              <a:t>nuestro</a:t>
            </a:r>
            <a:r>
              <a:rPr lang="en-US" sz="1200" dirty="0"/>
              <a:t> </a:t>
            </a:r>
            <a:r>
              <a:rPr lang="en-US" sz="1200" dirty="0" err="1"/>
              <a:t>mandato</a:t>
            </a:r>
            <a:r>
              <a:rPr lang="en-US" sz="1200" dirty="0"/>
              <a:t> </a:t>
            </a:r>
            <a:r>
              <a:rPr lang="en-US" sz="1200" dirty="0" err="1"/>
              <a:t>educacional</a:t>
            </a:r>
            <a:r>
              <a:rPr lang="en-US" sz="1200" dirty="0"/>
              <a:t>. </a:t>
            </a:r>
            <a:r>
              <a:rPr lang="en-US" sz="1200" dirty="0" err="1"/>
              <a:t>Tampoco</a:t>
            </a:r>
            <a:r>
              <a:rPr lang="en-US" sz="1200" dirty="0"/>
              <a:t> no </a:t>
            </a:r>
            <a:r>
              <a:rPr lang="en-US" sz="1200" dirty="0" err="1"/>
              <a:t>podremos</a:t>
            </a:r>
            <a:r>
              <a:rPr lang="en-US" sz="1200" dirty="0"/>
              <a:t> </a:t>
            </a:r>
            <a:r>
              <a:rPr lang="en-US" sz="1200" dirty="0" err="1"/>
              <a:t>continuar</a:t>
            </a:r>
            <a:r>
              <a:rPr lang="en-US" sz="1200" dirty="0"/>
              <a:t> </a:t>
            </a:r>
            <a:r>
              <a:rPr lang="en-US" sz="1200" dirty="0" err="1"/>
              <a:t>como</a:t>
            </a:r>
            <a:r>
              <a:rPr lang="en-US" sz="1200" dirty="0"/>
              <a:t> </a:t>
            </a:r>
            <a:r>
              <a:rPr lang="en-US" sz="1200" dirty="0" err="1"/>
              <a:t>empresarios</a:t>
            </a:r>
            <a:r>
              <a:rPr lang="en-US" sz="1200" dirty="0"/>
              <a:t>, </a:t>
            </a:r>
            <a:r>
              <a:rPr lang="en-US" sz="1200" dirty="0" err="1"/>
              <a:t>si</a:t>
            </a:r>
            <a:r>
              <a:rPr lang="en-US" sz="1200" dirty="0"/>
              <a:t> </a:t>
            </a:r>
            <a:r>
              <a:rPr lang="en-US" sz="1200" dirty="0" err="1"/>
              <a:t>ya</a:t>
            </a:r>
            <a:r>
              <a:rPr lang="en-US" sz="1200" dirty="0"/>
              <a:t> era un </a:t>
            </a:r>
            <a:r>
              <a:rPr lang="en-US" sz="1200" dirty="0" err="1"/>
              <a:t>desafío</a:t>
            </a:r>
            <a:r>
              <a:rPr lang="en-US" sz="1200" dirty="0"/>
              <a:t> </a:t>
            </a:r>
            <a:r>
              <a:rPr lang="en-US" sz="1200" dirty="0" err="1"/>
              <a:t>enorme</a:t>
            </a:r>
            <a:r>
              <a:rPr lang="en-US" sz="1200" dirty="0"/>
              <a:t> </a:t>
            </a:r>
            <a:r>
              <a:rPr lang="en-US" sz="1200" dirty="0" err="1"/>
              <a:t>permanecer</a:t>
            </a:r>
            <a:r>
              <a:rPr lang="en-US" sz="1200" dirty="0"/>
              <a:t> el en </a:t>
            </a:r>
            <a:r>
              <a:rPr lang="en-US" sz="1200" dirty="0" err="1"/>
              <a:t>mercado</a:t>
            </a:r>
            <a:r>
              <a:rPr lang="en-US" sz="1200" dirty="0"/>
              <a:t> en </a:t>
            </a:r>
            <a:r>
              <a:rPr lang="en-US" sz="1200" dirty="0" err="1"/>
              <a:t>circunstancias</a:t>
            </a:r>
            <a:r>
              <a:rPr lang="en-US" sz="1200" dirty="0"/>
              <a:t> </a:t>
            </a:r>
            <a:r>
              <a:rPr lang="en-US" sz="1200" dirty="0" err="1"/>
              <a:t>normales</a:t>
            </a:r>
            <a:r>
              <a:rPr lang="en-US" sz="1200" dirty="0"/>
              <a:t>. </a:t>
            </a:r>
            <a:r>
              <a:rPr lang="en-US" sz="1200" dirty="0" err="1"/>
              <a:t>Reservas</a:t>
            </a:r>
            <a:r>
              <a:rPr lang="en-US" sz="1200" dirty="0"/>
              <a:t> y capital social  son </a:t>
            </a:r>
            <a:r>
              <a:rPr lang="en-US" sz="1200" dirty="0" err="1"/>
              <a:t>una</a:t>
            </a:r>
            <a:r>
              <a:rPr lang="en-US" sz="1200" dirty="0"/>
              <a:t> </a:t>
            </a:r>
            <a:r>
              <a:rPr lang="en-US" sz="1200" dirty="0" err="1"/>
              <a:t>esperanza</a:t>
            </a:r>
            <a:r>
              <a:rPr lang="en-US" sz="1200" dirty="0"/>
              <a:t> </a:t>
            </a:r>
            <a:r>
              <a:rPr lang="en-US" sz="1200" dirty="0" err="1"/>
              <a:t>piadosa</a:t>
            </a:r>
            <a:r>
              <a:rPr lang="en-US" sz="1200" dirty="0"/>
              <a:t>, la </a:t>
            </a:r>
            <a:r>
              <a:rPr lang="en-US" sz="1200" dirty="0" err="1"/>
              <a:t>cual</a:t>
            </a:r>
            <a:r>
              <a:rPr lang="en-US" sz="1200" dirty="0"/>
              <a:t> no </a:t>
            </a:r>
            <a:r>
              <a:rPr lang="en-US" sz="1200" dirty="0" err="1"/>
              <a:t>puede</a:t>
            </a:r>
            <a:r>
              <a:rPr lang="en-US" sz="1200" dirty="0"/>
              <a:t> </a:t>
            </a:r>
            <a:r>
              <a:rPr lang="en-US" sz="1200" dirty="0" err="1"/>
              <a:t>ni</a:t>
            </a:r>
            <a:r>
              <a:rPr lang="en-US" sz="1200" dirty="0"/>
              <a:t> </a:t>
            </a:r>
            <a:r>
              <a:rPr lang="en-US" sz="1200" dirty="0" err="1"/>
              <a:t>realizarse</a:t>
            </a:r>
            <a:r>
              <a:rPr lang="en-US" sz="1200" dirty="0"/>
              <a:t> </a:t>
            </a:r>
            <a:r>
              <a:rPr lang="en-US" sz="1200" dirty="0" err="1"/>
              <a:t>después</a:t>
            </a:r>
            <a:r>
              <a:rPr lang="en-US" sz="1200" dirty="0"/>
              <a:t> de </a:t>
            </a:r>
            <a:r>
              <a:rPr lang="en-US" sz="1200" dirty="0" err="1"/>
              <a:t>años</a:t>
            </a:r>
            <a:r>
              <a:rPr lang="en-US" sz="1200" dirty="0"/>
              <a:t> de </a:t>
            </a:r>
            <a:r>
              <a:rPr lang="en-US" sz="1200" dirty="0" err="1"/>
              <a:t>operaciones</a:t>
            </a:r>
            <a:r>
              <a:rPr lang="en-US" sz="1200" dirty="0"/>
              <a:t> </a:t>
            </a:r>
            <a:r>
              <a:rPr lang="en-US" sz="1200" dirty="0" err="1"/>
              <a:t>exitosas</a:t>
            </a:r>
            <a:r>
              <a:rPr lang="en-US" sz="1200" dirty="0"/>
              <a:t>. De lo que </a:t>
            </a:r>
            <a:r>
              <a:rPr lang="en-US" sz="1200" dirty="0" err="1"/>
              <a:t>nos</a:t>
            </a:r>
            <a:r>
              <a:rPr lang="en-US" sz="1200" dirty="0"/>
              <a:t> </a:t>
            </a:r>
            <a:r>
              <a:rPr lang="en-US" sz="1200" dirty="0" err="1"/>
              <a:t>sentíamos</a:t>
            </a:r>
            <a:r>
              <a:rPr lang="en-US" sz="1200" dirty="0"/>
              <a:t> </a:t>
            </a:r>
            <a:r>
              <a:rPr lang="en-US" sz="1200" dirty="0" err="1"/>
              <a:t>orgullosos</a:t>
            </a:r>
            <a:r>
              <a:rPr lang="en-US" sz="1200" dirty="0"/>
              <a:t> – </a:t>
            </a:r>
            <a:r>
              <a:rPr lang="en-US" sz="1200" dirty="0" err="1"/>
              <a:t>cumplir</a:t>
            </a:r>
            <a:r>
              <a:rPr lang="en-US" sz="1200" dirty="0"/>
              <a:t> </a:t>
            </a:r>
            <a:r>
              <a:rPr lang="en-US" sz="1200" dirty="0" err="1"/>
              <a:t>una</a:t>
            </a:r>
            <a:r>
              <a:rPr lang="en-US" sz="1200" dirty="0"/>
              <a:t> </a:t>
            </a:r>
            <a:r>
              <a:rPr lang="en-US" sz="1200" dirty="0" err="1"/>
              <a:t>misión</a:t>
            </a:r>
            <a:r>
              <a:rPr lang="en-US" sz="1200" dirty="0"/>
              <a:t> social </a:t>
            </a:r>
            <a:r>
              <a:rPr lang="en-US" sz="1200" dirty="0" err="1"/>
              <a:t>importante</a:t>
            </a:r>
            <a:r>
              <a:rPr lang="en-US" sz="1200" dirty="0"/>
              <a:t> en </a:t>
            </a:r>
            <a:r>
              <a:rPr lang="en-US" sz="1200" dirty="0" err="1"/>
              <a:t>Alemania</a:t>
            </a:r>
            <a:r>
              <a:rPr lang="en-US" sz="1200" dirty="0"/>
              <a:t> y en el </a:t>
            </a:r>
            <a:r>
              <a:rPr lang="en-US" sz="1200" dirty="0" err="1"/>
              <a:t>mundo</a:t>
            </a:r>
            <a:r>
              <a:rPr lang="en-US" sz="1200" dirty="0"/>
              <a:t> sin </a:t>
            </a:r>
            <a:r>
              <a:rPr lang="en-US" sz="1200" dirty="0" err="1"/>
              <a:t>ayuda</a:t>
            </a:r>
            <a:r>
              <a:rPr lang="en-US" sz="1200" dirty="0"/>
              <a:t> externa -  </a:t>
            </a:r>
            <a:r>
              <a:rPr lang="en-US" sz="1200" dirty="0" err="1"/>
              <a:t>ahora</a:t>
            </a:r>
            <a:r>
              <a:rPr lang="en-US" sz="1200" dirty="0"/>
              <a:t> se </a:t>
            </a:r>
            <a:r>
              <a:rPr lang="en-US" sz="1200" dirty="0" err="1"/>
              <a:t>está</a:t>
            </a:r>
            <a:r>
              <a:rPr lang="en-US" sz="1200" dirty="0"/>
              <a:t> </a:t>
            </a:r>
            <a:r>
              <a:rPr lang="en-US" sz="1200" dirty="0" err="1"/>
              <a:t>desmoronando</a:t>
            </a:r>
            <a:r>
              <a:rPr lang="en-US" sz="1200" dirty="0"/>
              <a:t>. La </a:t>
            </a:r>
            <a:r>
              <a:rPr lang="en-US" sz="1200" dirty="0" err="1"/>
              <a:t>brecha</a:t>
            </a:r>
            <a:r>
              <a:rPr lang="en-US" sz="1200" dirty="0"/>
              <a:t> que </a:t>
            </a:r>
            <a:r>
              <a:rPr lang="en-US" sz="1200" dirty="0" err="1"/>
              <a:t>habíamos</a:t>
            </a:r>
            <a:r>
              <a:rPr lang="en-US" sz="1200" dirty="0"/>
              <a:t>  </a:t>
            </a:r>
            <a:r>
              <a:rPr lang="en-US" sz="1200" dirty="0" err="1"/>
              <a:t>conseguido</a:t>
            </a:r>
            <a:r>
              <a:rPr lang="en-US" sz="1200" dirty="0"/>
              <a:t> </a:t>
            </a:r>
            <a:r>
              <a:rPr lang="en-US" sz="1200" dirty="0" err="1"/>
              <a:t>cerrar</a:t>
            </a:r>
            <a:r>
              <a:rPr lang="en-US" sz="1200" dirty="0"/>
              <a:t> se </a:t>
            </a:r>
            <a:r>
              <a:rPr lang="en-US" sz="1200" dirty="0" err="1"/>
              <a:t>está</a:t>
            </a:r>
            <a:r>
              <a:rPr lang="en-US" sz="1200" dirty="0"/>
              <a:t> </a:t>
            </a:r>
            <a:r>
              <a:rPr lang="en-US" sz="1200" dirty="0" err="1"/>
              <a:t>abriendo</a:t>
            </a:r>
            <a:r>
              <a:rPr lang="en-US" sz="1200" dirty="0"/>
              <a:t> en un gran </a:t>
            </a:r>
            <a:r>
              <a:rPr lang="en-US" sz="1200" dirty="0" err="1"/>
              <a:t>abismo</a:t>
            </a:r>
            <a:r>
              <a:rPr lang="en-US" sz="1200" dirty="0"/>
              <a:t>. </a:t>
            </a:r>
            <a:r>
              <a:rPr lang="en-US" sz="1200" dirty="0" err="1"/>
              <a:t>Estamos</a:t>
            </a:r>
            <a:r>
              <a:rPr lang="en-US" sz="1200" dirty="0"/>
              <a:t> </a:t>
            </a:r>
            <a:r>
              <a:rPr lang="en-US" sz="1200" dirty="0" err="1"/>
              <a:t>cayendo</a:t>
            </a:r>
            <a:r>
              <a:rPr lang="en-US" sz="1200" dirty="0"/>
              <a:t> en el </a:t>
            </a:r>
            <a:r>
              <a:rPr lang="en-US" sz="1200" dirty="0" err="1"/>
              <a:t>abismo</a:t>
            </a:r>
            <a:r>
              <a:rPr lang="en-US" sz="1200" dirty="0"/>
              <a:t>.” https://twentythirty.com/social-entrepreneurs-are-sea-lions-andreas-heinecke-dialogue-dark/</a:t>
            </a:r>
          </a:p>
          <a:p>
            <a:pPr marL="0" indent="0" algn="just">
              <a:buNone/>
            </a:pPr>
            <a:r>
              <a:rPr lang="en-GB" sz="1200" dirty="0"/>
              <a:t>Prof. Andreas Heinecke, Ashoka fellow, and serial social entrepreneur</a:t>
            </a:r>
          </a:p>
          <a:p>
            <a:pPr marL="0" indent="0" algn="just">
              <a:buNone/>
            </a:pPr>
            <a:r>
              <a:rPr lang="en-GB" sz="1200" dirty="0" err="1"/>
              <a:t>Pequeños</a:t>
            </a:r>
            <a:r>
              <a:rPr lang="en-GB" sz="1200" dirty="0"/>
              <a:t> y </a:t>
            </a:r>
            <a:r>
              <a:rPr lang="en-GB" sz="1200" dirty="0" err="1"/>
              <a:t>medio</a:t>
            </a:r>
            <a:r>
              <a:rPr lang="en-GB" sz="1200" dirty="0"/>
              <a:t> </a:t>
            </a:r>
            <a:r>
              <a:rPr lang="en-GB" sz="1200" dirty="0" err="1"/>
              <a:t>empresarios</a:t>
            </a:r>
            <a:r>
              <a:rPr lang="en-GB" sz="1200" dirty="0"/>
              <a:t> </a:t>
            </a:r>
            <a:r>
              <a:rPr lang="en-GB" sz="1200" dirty="0" err="1"/>
              <a:t>sienten</a:t>
            </a:r>
            <a:r>
              <a:rPr lang="en-GB" sz="1200" dirty="0"/>
              <a:t> lo </a:t>
            </a:r>
            <a:r>
              <a:rPr lang="en-GB" sz="1200" dirty="0" err="1"/>
              <a:t>mismo</a:t>
            </a:r>
            <a:r>
              <a:rPr lang="en-GB" sz="1200" dirty="0"/>
              <a:t>. </a:t>
            </a:r>
            <a:r>
              <a:rPr lang="en-GB" sz="1200" dirty="0" err="1"/>
              <a:t>Mientras</a:t>
            </a:r>
            <a:r>
              <a:rPr lang="en-GB" sz="1200" dirty="0"/>
              <a:t> </a:t>
            </a:r>
            <a:r>
              <a:rPr lang="en-GB" sz="1200" dirty="0" err="1"/>
              <a:t>gobiernos</a:t>
            </a:r>
            <a:r>
              <a:rPr lang="en-GB" sz="1200" dirty="0"/>
              <a:t> </a:t>
            </a:r>
            <a:r>
              <a:rPr lang="en-GB" sz="1200" dirty="0" err="1"/>
              <a:t>europeos</a:t>
            </a:r>
            <a:r>
              <a:rPr lang="en-GB" sz="1200" dirty="0"/>
              <a:t> </a:t>
            </a:r>
            <a:r>
              <a:rPr lang="en-GB" sz="1200" dirty="0" err="1"/>
              <a:t>como</a:t>
            </a:r>
            <a:r>
              <a:rPr lang="en-GB" sz="1200" dirty="0"/>
              <a:t> el </a:t>
            </a:r>
            <a:r>
              <a:rPr lang="en-GB" sz="1200" dirty="0" err="1"/>
              <a:t>italiano</a:t>
            </a:r>
            <a:r>
              <a:rPr lang="en-GB" sz="1200" dirty="0"/>
              <a:t> o </a:t>
            </a:r>
            <a:r>
              <a:rPr lang="en-GB" sz="1200" dirty="0" err="1"/>
              <a:t>austríaco</a:t>
            </a:r>
            <a:r>
              <a:rPr lang="en-GB" sz="1200" dirty="0"/>
              <a:t> </a:t>
            </a:r>
            <a:r>
              <a:rPr lang="en-GB" sz="1200" dirty="0" err="1"/>
              <a:t>anunciaron</a:t>
            </a:r>
            <a:r>
              <a:rPr lang="en-GB" sz="1200" dirty="0"/>
              <a:t> tan </a:t>
            </a:r>
            <a:r>
              <a:rPr lang="en-GB" sz="1200" dirty="0" err="1"/>
              <a:t>buen</a:t>
            </a:r>
            <a:r>
              <a:rPr lang="en-GB" sz="1200" dirty="0"/>
              <a:t> </a:t>
            </a:r>
            <a:r>
              <a:rPr lang="en-GB" sz="1200" dirty="0" err="1"/>
              <a:t>punto</a:t>
            </a:r>
            <a:r>
              <a:rPr lang="en-GB" sz="1200" dirty="0"/>
              <a:t> </a:t>
            </a:r>
            <a:r>
              <a:rPr lang="en-GB" sz="1200" dirty="0" err="1"/>
              <a:t>declararon</a:t>
            </a:r>
            <a:r>
              <a:rPr lang="en-GB" sz="1200" dirty="0"/>
              <a:t> el </a:t>
            </a:r>
            <a:r>
              <a:rPr lang="en-GB" sz="1200" dirty="0" err="1"/>
              <a:t>confinamiento</a:t>
            </a:r>
            <a:r>
              <a:rPr lang="en-GB" sz="1200" dirty="0"/>
              <a:t> que “</a:t>
            </a:r>
            <a:r>
              <a:rPr lang="en-GB" sz="1200" dirty="0" err="1"/>
              <a:t>apoyarían</a:t>
            </a:r>
            <a:r>
              <a:rPr lang="en-GB" sz="1200" dirty="0"/>
              <a:t>” las </a:t>
            </a:r>
            <a:r>
              <a:rPr lang="en-GB" sz="1200" dirty="0" err="1"/>
              <a:t>pequeñas</a:t>
            </a:r>
            <a:r>
              <a:rPr lang="en-GB" sz="1200" dirty="0"/>
              <a:t> y </a:t>
            </a:r>
            <a:r>
              <a:rPr lang="en-GB" sz="1200" dirty="0" err="1"/>
              <a:t>medianas</a:t>
            </a:r>
            <a:r>
              <a:rPr lang="en-GB" sz="1200" dirty="0"/>
              <a:t> </a:t>
            </a:r>
            <a:r>
              <a:rPr lang="en-GB" sz="1200" dirty="0" err="1"/>
              <a:t>empresas</a:t>
            </a:r>
            <a:r>
              <a:rPr lang="en-GB" sz="1200" dirty="0"/>
              <a:t>, </a:t>
            </a:r>
            <a:r>
              <a:rPr lang="en-GB" sz="1200" dirty="0" err="1"/>
              <a:t>éstas</a:t>
            </a:r>
            <a:r>
              <a:rPr lang="en-GB" sz="1200" dirty="0"/>
              <a:t> </a:t>
            </a:r>
            <a:r>
              <a:rPr lang="en-GB" sz="1200" dirty="0" err="1"/>
              <a:t>esperan</a:t>
            </a:r>
            <a:r>
              <a:rPr lang="en-GB" sz="1200" dirty="0"/>
              <a:t> </a:t>
            </a:r>
            <a:r>
              <a:rPr lang="en-GB" sz="1200" dirty="0" err="1"/>
              <a:t>recibir</a:t>
            </a:r>
            <a:r>
              <a:rPr lang="en-GB" sz="1200" dirty="0"/>
              <a:t> </a:t>
            </a:r>
            <a:r>
              <a:rPr lang="en-GB" sz="1200" dirty="0" err="1"/>
              <a:t>los</a:t>
            </a:r>
            <a:r>
              <a:rPr lang="en-GB" sz="1200" dirty="0"/>
              <a:t> </a:t>
            </a:r>
            <a:r>
              <a:rPr lang="en-GB" sz="1200" dirty="0" err="1"/>
              <a:t>primeros</a:t>
            </a:r>
            <a:r>
              <a:rPr lang="en-GB" sz="1200" dirty="0"/>
              <a:t> </a:t>
            </a:r>
            <a:r>
              <a:rPr lang="en-GB" sz="1200" dirty="0" err="1"/>
              <a:t>fondos</a:t>
            </a:r>
            <a:r>
              <a:rPr lang="en-GB" sz="1200" dirty="0"/>
              <a:t> que </a:t>
            </a:r>
            <a:r>
              <a:rPr lang="en-GB" sz="1200" dirty="0" err="1"/>
              <a:t>incrementan</a:t>
            </a:r>
            <a:r>
              <a:rPr lang="en-GB" sz="1200" dirty="0"/>
              <a:t> </a:t>
            </a:r>
            <a:r>
              <a:rPr lang="en-GB" sz="1200" dirty="0" err="1"/>
              <a:t>cada</a:t>
            </a:r>
            <a:r>
              <a:rPr lang="en-GB" sz="1200" dirty="0"/>
              <a:t> </a:t>
            </a:r>
            <a:r>
              <a:rPr lang="en-GB" sz="1200" dirty="0" err="1"/>
              <a:t>semana</a:t>
            </a:r>
            <a:r>
              <a:rPr lang="en-GB" sz="1200" dirty="0"/>
              <a:t>.</a:t>
            </a:r>
          </a:p>
          <a:p>
            <a:pPr marL="0" indent="0" algn="just">
              <a:buNone/>
            </a:pPr>
            <a:endParaRPr lang="en-GB" sz="1200" dirty="0"/>
          </a:p>
          <a:p>
            <a:pPr marL="0" indent="0" algn="just">
              <a:buNone/>
            </a:pPr>
            <a:endParaRPr lang="en-GB" sz="1200" dirty="0"/>
          </a:p>
          <a:p>
            <a:pPr marL="0" indent="0">
              <a:buNone/>
            </a:pPr>
            <a:endParaRPr lang="en-GB" sz="1200" dirty="0"/>
          </a:p>
          <a:p>
            <a:pPr algn="just"/>
            <a:endParaRPr lang="de-DE" sz="1200" dirty="0"/>
          </a:p>
        </p:txBody>
      </p:sp>
      <p:sp>
        <p:nvSpPr>
          <p:cNvPr id="5" name="Text Placeholder 2">
            <a:extLst>
              <a:ext uri="{FF2B5EF4-FFF2-40B4-BE49-F238E27FC236}">
                <a16:creationId xmlns:a16="http://schemas.microsoft.com/office/drawing/2014/main" id="{C94C4418-832A-4A8F-9E93-23E804EA131C}"/>
              </a:ext>
            </a:extLst>
          </p:cNvPr>
          <p:cNvSpPr txBox="1">
            <a:spLocks/>
          </p:cNvSpPr>
          <p:nvPr/>
        </p:nvSpPr>
        <p:spPr>
          <a:xfrm>
            <a:off x="471487" y="227934"/>
            <a:ext cx="5915025" cy="340755"/>
          </a:xfrm>
          <a:prstGeom prst="rect">
            <a:avLst/>
          </a:prstGeom>
        </p:spPr>
        <p:txBody>
          <a:bodyPr vert="horz" lIns="91440" tIns="45720" rIns="91440" bIns="45720" rtlCol="0">
            <a:norm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de-DE" b="1" dirty="0">
                <a:solidFill>
                  <a:schemeClr val="bg2">
                    <a:lumMod val="50000"/>
                  </a:schemeClr>
                </a:solidFill>
              </a:rPr>
              <a:t>¿Cómo juzgar?</a:t>
            </a:r>
            <a:endParaRPr lang="de-DE" dirty="0"/>
          </a:p>
        </p:txBody>
      </p:sp>
      <p:graphicFrame>
        <p:nvGraphicFramePr>
          <p:cNvPr id="7" name="Chart 6">
            <a:extLst>
              <a:ext uri="{FF2B5EF4-FFF2-40B4-BE49-F238E27FC236}">
                <a16:creationId xmlns:a16="http://schemas.microsoft.com/office/drawing/2014/main" id="{E00AE9D8-6B62-418F-A232-E83D31BC38C2}"/>
              </a:ext>
            </a:extLst>
          </p:cNvPr>
          <p:cNvGraphicFramePr>
            <a:graphicFrameLocks/>
          </p:cNvGraphicFramePr>
          <p:nvPr/>
        </p:nvGraphicFramePr>
        <p:xfrm>
          <a:off x="3793857" y="487925"/>
          <a:ext cx="3064143" cy="21108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5570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9">
            <a:extLst>
              <a:ext uri="{FF2B5EF4-FFF2-40B4-BE49-F238E27FC236}">
                <a16:creationId xmlns:a16="http://schemas.microsoft.com/office/drawing/2014/main" id="{4BE44136-EB92-8147-ACC0-91AA9DCE62A9}"/>
              </a:ext>
            </a:extLst>
          </p:cNvPr>
          <p:cNvSpPr txBox="1"/>
          <p:nvPr/>
        </p:nvSpPr>
        <p:spPr>
          <a:xfrm>
            <a:off x="225461" y="197260"/>
            <a:ext cx="6632539" cy="346249"/>
          </a:xfrm>
          <a:prstGeom prst="rect">
            <a:avLst/>
          </a:prstGeom>
          <a:noFill/>
        </p:spPr>
        <p:txBody>
          <a:bodyPr wrap="square" rtlCol="0">
            <a:spAutoFit/>
          </a:bodyPr>
          <a:lstStyle/>
          <a:p>
            <a:pPr algn="ctr"/>
            <a:r>
              <a:rPr lang="en-US" sz="1650" b="1" dirty="0">
                <a:solidFill>
                  <a:schemeClr val="tx2">
                    <a:lumMod val="50000"/>
                  </a:schemeClr>
                </a:solidFill>
              </a:rPr>
              <a:t>¿</a:t>
            </a:r>
            <a:r>
              <a:rPr lang="en-US" sz="1650" b="1" dirty="0" err="1">
                <a:solidFill>
                  <a:schemeClr val="tx2">
                    <a:lumMod val="50000"/>
                  </a:schemeClr>
                </a:solidFill>
              </a:rPr>
              <a:t>Qué</a:t>
            </a:r>
            <a:r>
              <a:rPr lang="en-US" sz="1650" b="1" dirty="0">
                <a:solidFill>
                  <a:schemeClr val="tx2">
                    <a:lumMod val="50000"/>
                  </a:schemeClr>
                </a:solidFill>
              </a:rPr>
              <a:t> </a:t>
            </a:r>
            <a:r>
              <a:rPr lang="en-US" sz="1650" b="1" dirty="0" err="1">
                <a:solidFill>
                  <a:schemeClr val="tx2">
                    <a:lumMod val="50000"/>
                  </a:schemeClr>
                </a:solidFill>
              </a:rPr>
              <a:t>podemos</a:t>
            </a:r>
            <a:r>
              <a:rPr lang="en-US" sz="1650" b="1" dirty="0">
                <a:solidFill>
                  <a:schemeClr val="tx2">
                    <a:lumMod val="50000"/>
                  </a:schemeClr>
                </a:solidFill>
              </a:rPr>
              <a:t> </a:t>
            </a:r>
            <a:r>
              <a:rPr lang="en-US" sz="1650" b="1" dirty="0" err="1">
                <a:solidFill>
                  <a:schemeClr val="tx2">
                    <a:lumMod val="50000"/>
                  </a:schemeClr>
                </a:solidFill>
              </a:rPr>
              <a:t>hacer</a:t>
            </a:r>
            <a:r>
              <a:rPr lang="en-US" sz="1650" b="1" dirty="0">
                <a:solidFill>
                  <a:schemeClr val="tx2">
                    <a:lumMod val="50000"/>
                  </a:schemeClr>
                </a:solidFill>
              </a:rPr>
              <a:t> </a:t>
            </a:r>
            <a:r>
              <a:rPr lang="en-US" sz="1650" b="1" dirty="0" err="1">
                <a:solidFill>
                  <a:schemeClr val="tx2">
                    <a:lumMod val="50000"/>
                  </a:schemeClr>
                </a:solidFill>
              </a:rPr>
              <a:t>esta</a:t>
            </a:r>
            <a:r>
              <a:rPr lang="en-US" sz="1650" b="1" dirty="0">
                <a:solidFill>
                  <a:schemeClr val="tx2">
                    <a:lumMod val="50000"/>
                  </a:schemeClr>
                </a:solidFill>
              </a:rPr>
              <a:t> </a:t>
            </a:r>
            <a:r>
              <a:rPr lang="en-US" sz="1650" b="1" dirty="0" err="1">
                <a:solidFill>
                  <a:schemeClr val="tx2">
                    <a:lumMod val="50000"/>
                  </a:schemeClr>
                </a:solidFill>
              </a:rPr>
              <a:t>semana</a:t>
            </a:r>
            <a:r>
              <a:rPr lang="en-US" sz="1650" b="1" dirty="0">
                <a:solidFill>
                  <a:schemeClr val="tx2">
                    <a:lumMod val="50000"/>
                  </a:schemeClr>
                </a:solidFill>
              </a:rPr>
              <a:t>? 3 </a:t>
            </a:r>
            <a:r>
              <a:rPr lang="en-US" sz="1650" b="1" dirty="0" err="1">
                <a:solidFill>
                  <a:schemeClr val="tx2">
                    <a:lumMod val="50000"/>
                  </a:schemeClr>
                </a:solidFill>
              </a:rPr>
              <a:t>Sugerencias</a:t>
            </a:r>
            <a:endParaRPr lang="en-US" sz="1650" b="1" dirty="0">
              <a:solidFill>
                <a:schemeClr val="tx2">
                  <a:lumMod val="50000"/>
                </a:schemeClr>
              </a:solidFill>
            </a:endParaRPr>
          </a:p>
        </p:txBody>
      </p:sp>
      <p:sp>
        <p:nvSpPr>
          <p:cNvPr id="117" name="TextBox 7">
            <a:extLst>
              <a:ext uri="{FF2B5EF4-FFF2-40B4-BE49-F238E27FC236}">
                <a16:creationId xmlns:a16="http://schemas.microsoft.com/office/drawing/2014/main" id="{64C4BA68-5A8A-F948-A373-B772FCC8DDD6}"/>
              </a:ext>
            </a:extLst>
          </p:cNvPr>
          <p:cNvSpPr txBox="1"/>
          <p:nvPr/>
        </p:nvSpPr>
        <p:spPr>
          <a:xfrm>
            <a:off x="-86264" y="2935935"/>
            <a:ext cx="4267739" cy="274690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50" dirty="0" err="1">
                <a:solidFill>
                  <a:schemeClr val="bg1"/>
                </a:solidFill>
              </a:rPr>
              <a:t>Juntos</a:t>
            </a:r>
            <a:r>
              <a:rPr lang="en-US" sz="1150" dirty="0">
                <a:solidFill>
                  <a:schemeClr val="bg1"/>
                </a:solidFill>
              </a:rPr>
              <a:t> </a:t>
            </a:r>
            <a:r>
              <a:rPr lang="en-US" sz="1150" dirty="0" err="1">
                <a:solidFill>
                  <a:schemeClr val="bg1"/>
                </a:solidFill>
              </a:rPr>
              <a:t>podemos</a:t>
            </a:r>
            <a:r>
              <a:rPr lang="en-US" sz="1150" dirty="0">
                <a:solidFill>
                  <a:schemeClr val="bg1"/>
                </a:solidFill>
              </a:rPr>
              <a:t> </a:t>
            </a:r>
            <a:r>
              <a:rPr lang="en-US" sz="1150" dirty="0" err="1">
                <a:solidFill>
                  <a:schemeClr val="bg1"/>
                </a:solidFill>
              </a:rPr>
              <a:t>establecer</a:t>
            </a:r>
            <a:r>
              <a:rPr lang="en-US" sz="1150" dirty="0">
                <a:solidFill>
                  <a:schemeClr val="bg1"/>
                </a:solidFill>
              </a:rPr>
              <a:t> </a:t>
            </a:r>
            <a:r>
              <a:rPr lang="en-US" sz="1150" dirty="0" err="1">
                <a:solidFill>
                  <a:schemeClr val="bg1"/>
                </a:solidFill>
              </a:rPr>
              <a:t>señales</a:t>
            </a:r>
            <a:r>
              <a:rPr lang="en-US" sz="1150" dirty="0">
                <a:solidFill>
                  <a:schemeClr val="bg1"/>
                </a:solidFill>
              </a:rPr>
              <a:t> </a:t>
            </a:r>
            <a:r>
              <a:rPr lang="en-US" sz="1150" dirty="0" err="1">
                <a:solidFill>
                  <a:schemeClr val="bg1"/>
                </a:solidFill>
              </a:rPr>
              <a:t>fuertes</a:t>
            </a:r>
            <a:r>
              <a:rPr lang="en-US" sz="1150" dirty="0">
                <a:solidFill>
                  <a:schemeClr val="bg1"/>
                </a:solidFill>
              </a:rPr>
              <a:t> para las </a:t>
            </a:r>
            <a:r>
              <a:rPr lang="en-US" sz="1150" dirty="0" err="1">
                <a:solidFill>
                  <a:schemeClr val="bg1"/>
                </a:solidFill>
              </a:rPr>
              <a:t>perspectivas</a:t>
            </a:r>
            <a:r>
              <a:rPr lang="en-US" sz="1150" dirty="0">
                <a:solidFill>
                  <a:schemeClr val="bg1"/>
                </a:solidFill>
              </a:rPr>
              <a:t>. En </a:t>
            </a:r>
            <a:r>
              <a:rPr lang="en-US" sz="1150" dirty="0" err="1">
                <a:solidFill>
                  <a:schemeClr val="bg1"/>
                </a:solidFill>
              </a:rPr>
              <a:t>nuestra</a:t>
            </a:r>
            <a:r>
              <a:rPr lang="en-US" sz="1150" dirty="0">
                <a:solidFill>
                  <a:schemeClr val="bg1"/>
                </a:solidFill>
              </a:rPr>
              <a:t> </a:t>
            </a:r>
            <a:r>
              <a:rPr lang="en-US" sz="1150" dirty="0" err="1">
                <a:solidFill>
                  <a:schemeClr val="bg1"/>
                </a:solidFill>
              </a:rPr>
              <a:t>población</a:t>
            </a:r>
            <a:r>
              <a:rPr lang="en-US" sz="1150" dirty="0">
                <a:solidFill>
                  <a:schemeClr val="bg1"/>
                </a:solidFill>
              </a:rPr>
              <a:t> </a:t>
            </a:r>
            <a:r>
              <a:rPr lang="en-US" sz="1150" dirty="0" err="1">
                <a:solidFill>
                  <a:schemeClr val="bg1"/>
                </a:solidFill>
              </a:rPr>
              <a:t>mundial</a:t>
            </a:r>
            <a:r>
              <a:rPr lang="en-US" sz="1150" dirty="0">
                <a:solidFill>
                  <a:schemeClr val="bg1"/>
                </a:solidFill>
              </a:rPr>
              <a:t> tan </a:t>
            </a:r>
            <a:r>
              <a:rPr lang="en-US" sz="1150" dirty="0" err="1">
                <a:solidFill>
                  <a:schemeClr val="bg1"/>
                </a:solidFill>
              </a:rPr>
              <a:t>diversa</a:t>
            </a:r>
            <a:r>
              <a:rPr lang="en-US" sz="1150" dirty="0">
                <a:solidFill>
                  <a:schemeClr val="bg1"/>
                </a:solidFill>
              </a:rPr>
              <a:t>, </a:t>
            </a:r>
            <a:r>
              <a:rPr lang="en-US" sz="1150" dirty="0" err="1">
                <a:solidFill>
                  <a:schemeClr val="bg1"/>
                </a:solidFill>
              </a:rPr>
              <a:t>podemos</a:t>
            </a:r>
            <a:r>
              <a:rPr lang="en-US" sz="1150" dirty="0">
                <a:solidFill>
                  <a:schemeClr val="bg1"/>
                </a:solidFill>
              </a:rPr>
              <a:t> </a:t>
            </a:r>
            <a:r>
              <a:rPr lang="en-US" sz="1150" dirty="0" err="1">
                <a:solidFill>
                  <a:schemeClr val="bg1"/>
                </a:solidFill>
              </a:rPr>
              <a:t>instaurar</a:t>
            </a:r>
            <a:r>
              <a:rPr lang="en-US" sz="1150" dirty="0">
                <a:solidFill>
                  <a:schemeClr val="bg1"/>
                </a:solidFill>
              </a:rPr>
              <a:t> el </a:t>
            </a:r>
            <a:r>
              <a:rPr lang="en-US" sz="1150" dirty="0" err="1">
                <a:solidFill>
                  <a:schemeClr val="bg1"/>
                </a:solidFill>
              </a:rPr>
              <a:t>rumbo</a:t>
            </a:r>
            <a:r>
              <a:rPr lang="en-US" sz="1150" dirty="0">
                <a:solidFill>
                  <a:schemeClr val="bg1"/>
                </a:solidFill>
              </a:rPr>
              <a:t> para mayor </a:t>
            </a:r>
            <a:r>
              <a:rPr lang="en-US" sz="1150" dirty="0" err="1">
                <a:solidFill>
                  <a:schemeClr val="bg1"/>
                </a:solidFill>
              </a:rPr>
              <a:t>creatividad</a:t>
            </a:r>
            <a:r>
              <a:rPr lang="en-US" sz="1150" dirty="0">
                <a:solidFill>
                  <a:schemeClr val="bg1"/>
                </a:solidFill>
              </a:rPr>
              <a:t>, </a:t>
            </a:r>
            <a:r>
              <a:rPr lang="en-US" sz="1150" dirty="0" err="1">
                <a:solidFill>
                  <a:schemeClr val="bg1"/>
                </a:solidFill>
              </a:rPr>
              <a:t>colaboración</a:t>
            </a:r>
            <a:r>
              <a:rPr lang="en-US" sz="1150" dirty="0">
                <a:solidFill>
                  <a:schemeClr val="bg1"/>
                </a:solidFill>
              </a:rPr>
              <a:t>, </a:t>
            </a:r>
            <a:r>
              <a:rPr lang="en-US" sz="1150" dirty="0" err="1">
                <a:solidFill>
                  <a:schemeClr val="bg1"/>
                </a:solidFill>
              </a:rPr>
              <a:t>historias</a:t>
            </a:r>
            <a:r>
              <a:rPr lang="en-US" sz="1150" dirty="0">
                <a:solidFill>
                  <a:schemeClr val="bg1"/>
                </a:solidFill>
              </a:rPr>
              <a:t> </a:t>
            </a:r>
            <a:r>
              <a:rPr lang="en-US" sz="1150" dirty="0" err="1">
                <a:solidFill>
                  <a:schemeClr val="bg1"/>
                </a:solidFill>
              </a:rPr>
              <a:t>compartidas</a:t>
            </a:r>
            <a:r>
              <a:rPr lang="en-US" sz="1150" dirty="0">
                <a:solidFill>
                  <a:schemeClr val="bg1"/>
                </a:solidFill>
              </a:rPr>
              <a:t> y </a:t>
            </a:r>
            <a:r>
              <a:rPr lang="en-US" sz="1150" dirty="0" err="1">
                <a:solidFill>
                  <a:schemeClr val="bg1"/>
                </a:solidFill>
              </a:rPr>
              <a:t>así</a:t>
            </a:r>
            <a:r>
              <a:rPr lang="en-US" sz="1150" dirty="0">
                <a:solidFill>
                  <a:schemeClr val="bg1"/>
                </a:solidFill>
              </a:rPr>
              <a:t> </a:t>
            </a:r>
            <a:r>
              <a:rPr lang="en-US" sz="1150" dirty="0" err="1">
                <a:solidFill>
                  <a:schemeClr val="bg1"/>
                </a:solidFill>
              </a:rPr>
              <a:t>una</a:t>
            </a:r>
            <a:r>
              <a:rPr lang="en-US" sz="1150" dirty="0">
                <a:solidFill>
                  <a:schemeClr val="bg1"/>
                </a:solidFill>
              </a:rPr>
              <a:t> </a:t>
            </a:r>
            <a:r>
              <a:rPr lang="en-US" sz="1150" dirty="0" err="1">
                <a:solidFill>
                  <a:schemeClr val="bg1"/>
                </a:solidFill>
              </a:rPr>
              <a:t>resiliencia</a:t>
            </a:r>
            <a:r>
              <a:rPr lang="en-US" sz="1150" dirty="0">
                <a:solidFill>
                  <a:schemeClr val="bg1"/>
                </a:solidFill>
              </a:rPr>
              <a:t> </a:t>
            </a:r>
            <a:r>
              <a:rPr lang="en-US" sz="1150" dirty="0" err="1">
                <a:solidFill>
                  <a:schemeClr val="bg1"/>
                </a:solidFill>
              </a:rPr>
              <a:t>sostenible</a:t>
            </a:r>
            <a:r>
              <a:rPr lang="en-US" sz="1150" dirty="0">
                <a:solidFill>
                  <a:schemeClr val="bg1"/>
                </a:solidFill>
              </a:rPr>
              <a:t>. Una </a:t>
            </a:r>
            <a:r>
              <a:rPr lang="en-US" sz="1150" dirty="0" err="1">
                <a:solidFill>
                  <a:schemeClr val="bg1"/>
                </a:solidFill>
              </a:rPr>
              <a:t>manera</a:t>
            </a:r>
            <a:r>
              <a:rPr lang="en-US" sz="1150" dirty="0">
                <a:solidFill>
                  <a:schemeClr val="bg1"/>
                </a:solidFill>
              </a:rPr>
              <a:t> de </a:t>
            </a:r>
            <a:r>
              <a:rPr lang="en-US" sz="1150" dirty="0" err="1">
                <a:solidFill>
                  <a:schemeClr val="bg1"/>
                </a:solidFill>
              </a:rPr>
              <a:t>conseguirlo</a:t>
            </a:r>
            <a:r>
              <a:rPr lang="en-US" sz="1150" dirty="0">
                <a:solidFill>
                  <a:schemeClr val="bg1"/>
                </a:solidFill>
              </a:rPr>
              <a:t> </a:t>
            </a:r>
            <a:r>
              <a:rPr lang="en-US" sz="1150" dirty="0" err="1">
                <a:solidFill>
                  <a:schemeClr val="bg1"/>
                </a:solidFill>
              </a:rPr>
              <a:t>es</a:t>
            </a:r>
            <a:r>
              <a:rPr lang="en-US" sz="1150" dirty="0">
                <a:solidFill>
                  <a:schemeClr val="bg1"/>
                </a:solidFill>
              </a:rPr>
              <a:t> </a:t>
            </a:r>
            <a:r>
              <a:rPr lang="en-US" sz="1150" dirty="0" err="1">
                <a:solidFill>
                  <a:schemeClr val="bg1"/>
                </a:solidFill>
              </a:rPr>
              <a:t>mediante</a:t>
            </a:r>
            <a:r>
              <a:rPr lang="en-US" sz="1150" dirty="0">
                <a:solidFill>
                  <a:schemeClr val="bg1"/>
                </a:solidFill>
              </a:rPr>
              <a:t> el </a:t>
            </a:r>
            <a:r>
              <a:rPr lang="en-US" sz="1150" dirty="0" err="1">
                <a:solidFill>
                  <a:schemeClr val="bg1"/>
                </a:solidFill>
              </a:rPr>
              <a:t>apoyo</a:t>
            </a:r>
            <a:r>
              <a:rPr lang="en-US" sz="1150" dirty="0">
                <a:solidFill>
                  <a:schemeClr val="bg1"/>
                </a:solidFill>
              </a:rPr>
              <a:t> </a:t>
            </a:r>
            <a:r>
              <a:rPr lang="en-US" sz="1150" dirty="0" err="1">
                <a:solidFill>
                  <a:schemeClr val="bg1"/>
                </a:solidFill>
              </a:rPr>
              <a:t>interdisciplinario</a:t>
            </a:r>
            <a:r>
              <a:rPr lang="en-US" sz="1150" dirty="0">
                <a:solidFill>
                  <a:schemeClr val="bg1"/>
                </a:solidFill>
              </a:rPr>
              <a:t> a </a:t>
            </a:r>
            <a:r>
              <a:rPr lang="en-US" sz="1150" dirty="0" err="1">
                <a:solidFill>
                  <a:schemeClr val="bg1"/>
                </a:solidFill>
              </a:rPr>
              <a:t>través</a:t>
            </a:r>
            <a:r>
              <a:rPr lang="en-US" sz="1150" dirty="0">
                <a:solidFill>
                  <a:schemeClr val="bg1"/>
                </a:solidFill>
              </a:rPr>
              <a:t> de la </a:t>
            </a:r>
            <a:r>
              <a:rPr lang="en-US" sz="1150" dirty="0" err="1">
                <a:solidFill>
                  <a:schemeClr val="bg1"/>
                </a:solidFill>
              </a:rPr>
              <a:t>educación</a:t>
            </a:r>
            <a:r>
              <a:rPr lang="en-US" sz="1150" dirty="0">
                <a:solidFill>
                  <a:schemeClr val="bg1"/>
                </a:solidFill>
              </a:rPr>
              <a:t> STEAM (Science, Technology, Engineering, Arts, Math, or even: Music and Math). </a:t>
            </a:r>
            <a:r>
              <a:rPr lang="en-US" sz="1150" dirty="0" err="1">
                <a:solidFill>
                  <a:schemeClr val="bg1"/>
                </a:solidFill>
              </a:rPr>
              <a:t>Extendamos</a:t>
            </a:r>
            <a:r>
              <a:rPr lang="en-US" sz="1150" dirty="0">
                <a:solidFill>
                  <a:schemeClr val="bg1"/>
                </a:solidFill>
              </a:rPr>
              <a:t> </a:t>
            </a:r>
            <a:r>
              <a:rPr lang="en-US" sz="1150" dirty="0" err="1">
                <a:solidFill>
                  <a:schemeClr val="bg1"/>
                </a:solidFill>
              </a:rPr>
              <a:t>este</a:t>
            </a:r>
            <a:r>
              <a:rPr lang="en-US" sz="1150" dirty="0">
                <a:solidFill>
                  <a:schemeClr val="bg1"/>
                </a:solidFill>
              </a:rPr>
              <a:t> </a:t>
            </a:r>
            <a:r>
              <a:rPr lang="en-US" sz="1150" dirty="0" err="1">
                <a:solidFill>
                  <a:schemeClr val="bg1"/>
                </a:solidFill>
              </a:rPr>
              <a:t>concepto</a:t>
            </a:r>
            <a:r>
              <a:rPr lang="en-US" sz="1150" dirty="0">
                <a:solidFill>
                  <a:schemeClr val="bg1"/>
                </a:solidFill>
              </a:rPr>
              <a:t> </a:t>
            </a:r>
            <a:r>
              <a:rPr lang="en-US" sz="1150" dirty="0" err="1">
                <a:solidFill>
                  <a:schemeClr val="bg1"/>
                </a:solidFill>
              </a:rPr>
              <a:t>más</a:t>
            </a:r>
            <a:r>
              <a:rPr lang="en-US" sz="1150" dirty="0">
                <a:solidFill>
                  <a:schemeClr val="bg1"/>
                </a:solidFill>
              </a:rPr>
              <a:t> a menudo en </a:t>
            </a:r>
            <a:r>
              <a:rPr lang="en-US" sz="1150" dirty="0" err="1">
                <a:solidFill>
                  <a:schemeClr val="bg1"/>
                </a:solidFill>
              </a:rPr>
              <a:t>nuestras</a:t>
            </a:r>
            <a:r>
              <a:rPr lang="en-US" sz="1150" dirty="0">
                <a:solidFill>
                  <a:schemeClr val="bg1"/>
                </a:solidFill>
              </a:rPr>
              <a:t> </a:t>
            </a:r>
            <a:r>
              <a:rPr lang="en-US" sz="1150" dirty="0" err="1">
                <a:solidFill>
                  <a:schemeClr val="bg1"/>
                </a:solidFill>
              </a:rPr>
              <a:t>vidas</a:t>
            </a:r>
            <a:r>
              <a:rPr lang="en-US" sz="1150" dirty="0">
                <a:solidFill>
                  <a:schemeClr val="bg1"/>
                </a:solidFill>
              </a:rPr>
              <a:t> </a:t>
            </a:r>
            <a:r>
              <a:rPr lang="en-US" sz="1150" dirty="0" err="1">
                <a:solidFill>
                  <a:schemeClr val="bg1"/>
                </a:solidFill>
              </a:rPr>
              <a:t>profesionales</a:t>
            </a:r>
            <a:r>
              <a:rPr lang="en-US" sz="1150" dirty="0">
                <a:solidFill>
                  <a:schemeClr val="bg1"/>
                </a:solidFill>
              </a:rPr>
              <a:t> para </a:t>
            </a:r>
            <a:r>
              <a:rPr lang="en-US" sz="1150" dirty="0" err="1">
                <a:solidFill>
                  <a:schemeClr val="bg1"/>
                </a:solidFill>
              </a:rPr>
              <a:t>llamarlo</a:t>
            </a:r>
            <a:r>
              <a:rPr lang="en-US" sz="1150" dirty="0">
                <a:solidFill>
                  <a:schemeClr val="bg1"/>
                </a:solidFill>
              </a:rPr>
              <a:t> TEAMS (</a:t>
            </a:r>
            <a:r>
              <a:rPr lang="en-US" sz="1150" dirty="0" err="1">
                <a:solidFill>
                  <a:schemeClr val="bg1"/>
                </a:solidFill>
              </a:rPr>
              <a:t>equipos</a:t>
            </a:r>
            <a:r>
              <a:rPr lang="en-US" sz="1150" dirty="0">
                <a:solidFill>
                  <a:schemeClr val="bg1"/>
                </a:solidFill>
              </a:rPr>
              <a:t>). </a:t>
            </a:r>
            <a:r>
              <a:rPr lang="en-US" sz="1150" dirty="0" err="1">
                <a:solidFill>
                  <a:schemeClr val="bg1"/>
                </a:solidFill>
              </a:rPr>
              <a:t>Estamos</a:t>
            </a:r>
            <a:r>
              <a:rPr lang="en-US" sz="1150" dirty="0">
                <a:solidFill>
                  <a:schemeClr val="bg1"/>
                </a:solidFill>
              </a:rPr>
              <a:t> </a:t>
            </a:r>
            <a:r>
              <a:rPr lang="en-US" sz="1150" dirty="0" err="1">
                <a:solidFill>
                  <a:schemeClr val="bg1"/>
                </a:solidFill>
              </a:rPr>
              <a:t>ya</a:t>
            </a:r>
            <a:r>
              <a:rPr lang="en-US" sz="1150" dirty="0">
                <a:solidFill>
                  <a:schemeClr val="bg1"/>
                </a:solidFill>
              </a:rPr>
              <a:t> </a:t>
            </a:r>
            <a:r>
              <a:rPr lang="en-US" sz="1150" dirty="0" err="1">
                <a:solidFill>
                  <a:schemeClr val="bg1"/>
                </a:solidFill>
              </a:rPr>
              <a:t>viendo</a:t>
            </a:r>
            <a:r>
              <a:rPr lang="en-US" sz="1150" dirty="0">
                <a:solidFill>
                  <a:schemeClr val="bg1"/>
                </a:solidFill>
              </a:rPr>
              <a:t> un </a:t>
            </a:r>
            <a:r>
              <a:rPr lang="en-US" sz="1150" dirty="0" err="1">
                <a:solidFill>
                  <a:schemeClr val="bg1"/>
                </a:solidFill>
              </a:rPr>
              <a:t>aumento</a:t>
            </a:r>
            <a:r>
              <a:rPr lang="en-US" sz="1150" dirty="0">
                <a:solidFill>
                  <a:schemeClr val="bg1"/>
                </a:solidFill>
              </a:rPr>
              <a:t> sin </a:t>
            </a:r>
            <a:r>
              <a:rPr lang="en-US" sz="1150" dirty="0" err="1">
                <a:solidFill>
                  <a:schemeClr val="bg1"/>
                </a:solidFill>
              </a:rPr>
              <a:t>precedentes</a:t>
            </a:r>
            <a:r>
              <a:rPr lang="en-US" sz="1150" dirty="0">
                <a:solidFill>
                  <a:schemeClr val="bg1"/>
                </a:solidFill>
              </a:rPr>
              <a:t> de las </a:t>
            </a:r>
            <a:r>
              <a:rPr lang="en-US" sz="1150" dirty="0" err="1">
                <a:solidFill>
                  <a:schemeClr val="bg1"/>
                </a:solidFill>
              </a:rPr>
              <a:t>habilidades</a:t>
            </a:r>
            <a:r>
              <a:rPr lang="en-US" sz="1150" dirty="0">
                <a:solidFill>
                  <a:schemeClr val="bg1"/>
                </a:solidFill>
              </a:rPr>
              <a:t> para resolver </a:t>
            </a:r>
            <a:r>
              <a:rPr lang="en-US" sz="1150" dirty="0" err="1">
                <a:solidFill>
                  <a:schemeClr val="bg1"/>
                </a:solidFill>
              </a:rPr>
              <a:t>problemas</a:t>
            </a:r>
            <a:r>
              <a:rPr lang="en-US" sz="1150" dirty="0">
                <a:solidFill>
                  <a:schemeClr val="bg1"/>
                </a:solidFill>
              </a:rPr>
              <a:t> a </a:t>
            </a:r>
            <a:r>
              <a:rPr lang="en-US" sz="1150" dirty="0" err="1">
                <a:solidFill>
                  <a:schemeClr val="bg1"/>
                </a:solidFill>
              </a:rPr>
              <a:t>través</a:t>
            </a:r>
            <a:r>
              <a:rPr lang="en-US" sz="1150" dirty="0">
                <a:solidFill>
                  <a:schemeClr val="bg1"/>
                </a:solidFill>
              </a:rPr>
              <a:t> de </a:t>
            </a:r>
            <a:r>
              <a:rPr lang="en-US" sz="1150" dirty="0" err="1">
                <a:solidFill>
                  <a:schemeClr val="bg1"/>
                </a:solidFill>
              </a:rPr>
              <a:t>generaciones</a:t>
            </a:r>
            <a:r>
              <a:rPr lang="en-US" sz="1150" dirty="0">
                <a:solidFill>
                  <a:schemeClr val="bg1"/>
                </a:solidFill>
              </a:rPr>
              <a:t>, </a:t>
            </a:r>
            <a:r>
              <a:rPr lang="en-US" sz="1150" dirty="0" err="1">
                <a:solidFill>
                  <a:schemeClr val="bg1"/>
                </a:solidFill>
              </a:rPr>
              <a:t>sistemas</a:t>
            </a:r>
            <a:r>
              <a:rPr lang="en-US" sz="1150" dirty="0">
                <a:solidFill>
                  <a:schemeClr val="bg1"/>
                </a:solidFill>
              </a:rPr>
              <a:t>, </a:t>
            </a:r>
            <a:r>
              <a:rPr lang="en-US" sz="1150" dirty="0" err="1">
                <a:solidFill>
                  <a:schemeClr val="bg1"/>
                </a:solidFill>
              </a:rPr>
              <a:t>países</a:t>
            </a:r>
            <a:r>
              <a:rPr lang="en-US" sz="1150" dirty="0">
                <a:solidFill>
                  <a:schemeClr val="bg1"/>
                </a:solidFill>
              </a:rPr>
              <a:t> y </a:t>
            </a:r>
            <a:r>
              <a:rPr lang="en-US" sz="1150" dirty="0" err="1">
                <a:solidFill>
                  <a:schemeClr val="bg1"/>
                </a:solidFill>
              </a:rPr>
              <a:t>continentes</a:t>
            </a:r>
            <a:r>
              <a:rPr lang="en-US" sz="1150" dirty="0">
                <a:solidFill>
                  <a:schemeClr val="bg1"/>
                </a:solidFill>
              </a:rPr>
              <a:t> </a:t>
            </a:r>
            <a:r>
              <a:rPr lang="en-US" sz="1150" dirty="0" err="1">
                <a:solidFill>
                  <a:schemeClr val="bg1"/>
                </a:solidFill>
              </a:rPr>
              <a:t>mediante</a:t>
            </a:r>
            <a:r>
              <a:rPr lang="en-US" sz="1150" dirty="0">
                <a:solidFill>
                  <a:schemeClr val="bg1"/>
                </a:solidFill>
              </a:rPr>
              <a:t> </a:t>
            </a:r>
            <a:r>
              <a:rPr lang="en-US" sz="1150" dirty="0" err="1">
                <a:solidFill>
                  <a:schemeClr val="bg1"/>
                </a:solidFill>
              </a:rPr>
              <a:t>nuestra</a:t>
            </a:r>
            <a:r>
              <a:rPr lang="en-US" sz="1150" dirty="0">
                <a:solidFill>
                  <a:schemeClr val="bg1"/>
                </a:solidFill>
              </a:rPr>
              <a:t> actual </a:t>
            </a:r>
            <a:r>
              <a:rPr lang="en-US" sz="1150" dirty="0" err="1">
                <a:solidFill>
                  <a:schemeClr val="bg1"/>
                </a:solidFill>
              </a:rPr>
              <a:t>experiencia</a:t>
            </a:r>
            <a:r>
              <a:rPr lang="en-US" sz="1150" dirty="0">
                <a:solidFill>
                  <a:schemeClr val="bg1"/>
                </a:solidFill>
              </a:rPr>
              <a:t> </a:t>
            </a:r>
            <a:r>
              <a:rPr lang="en-US" sz="1150" dirty="0" err="1">
                <a:solidFill>
                  <a:schemeClr val="bg1"/>
                </a:solidFill>
              </a:rPr>
              <a:t>colectiva</a:t>
            </a:r>
            <a:r>
              <a:rPr lang="en-US" sz="1150" dirty="0">
                <a:solidFill>
                  <a:schemeClr val="bg1"/>
                </a:solidFill>
              </a:rPr>
              <a:t> de coronavirus. </a:t>
            </a:r>
            <a:r>
              <a:rPr lang="en-US" sz="1150" dirty="0" err="1">
                <a:solidFill>
                  <a:schemeClr val="bg1"/>
                </a:solidFill>
              </a:rPr>
              <a:t>Es</a:t>
            </a:r>
            <a:r>
              <a:rPr lang="en-US" sz="1150" dirty="0">
                <a:solidFill>
                  <a:schemeClr val="bg1"/>
                </a:solidFill>
              </a:rPr>
              <a:t> </a:t>
            </a:r>
            <a:r>
              <a:rPr lang="en-US" sz="1150" dirty="0" err="1">
                <a:solidFill>
                  <a:schemeClr val="bg1"/>
                </a:solidFill>
              </a:rPr>
              <a:t>una</a:t>
            </a:r>
            <a:r>
              <a:rPr lang="en-US" sz="1150" dirty="0">
                <a:solidFill>
                  <a:schemeClr val="bg1"/>
                </a:solidFill>
              </a:rPr>
              <a:t> </a:t>
            </a:r>
            <a:r>
              <a:rPr lang="en-US" sz="1150" dirty="0" err="1">
                <a:solidFill>
                  <a:schemeClr val="bg1"/>
                </a:solidFill>
              </a:rPr>
              <a:t>historia</a:t>
            </a:r>
            <a:r>
              <a:rPr lang="en-US" sz="1150" dirty="0">
                <a:solidFill>
                  <a:schemeClr val="bg1"/>
                </a:solidFill>
              </a:rPr>
              <a:t> </a:t>
            </a:r>
            <a:r>
              <a:rPr lang="en-US" sz="1150" dirty="0" err="1">
                <a:solidFill>
                  <a:schemeClr val="bg1"/>
                </a:solidFill>
              </a:rPr>
              <a:t>compartida</a:t>
            </a:r>
            <a:r>
              <a:rPr lang="en-US" sz="1150" dirty="0">
                <a:solidFill>
                  <a:schemeClr val="bg1"/>
                </a:solidFill>
              </a:rPr>
              <a:t> en la que </a:t>
            </a:r>
            <a:r>
              <a:rPr lang="en-US" sz="1150" dirty="0" err="1">
                <a:solidFill>
                  <a:schemeClr val="bg1"/>
                </a:solidFill>
              </a:rPr>
              <a:t>trabajamos</a:t>
            </a:r>
            <a:r>
              <a:rPr lang="en-US" sz="1150" dirty="0">
                <a:solidFill>
                  <a:schemeClr val="bg1"/>
                </a:solidFill>
              </a:rPr>
              <a:t> para </a:t>
            </a:r>
            <a:r>
              <a:rPr lang="en-US" sz="1150" dirty="0" err="1">
                <a:solidFill>
                  <a:schemeClr val="bg1"/>
                </a:solidFill>
              </a:rPr>
              <a:t>resuctiar</a:t>
            </a:r>
            <a:r>
              <a:rPr lang="en-US" sz="1150" dirty="0">
                <a:solidFill>
                  <a:schemeClr val="bg1"/>
                </a:solidFill>
              </a:rPr>
              <a:t> de las </a:t>
            </a:r>
            <a:r>
              <a:rPr lang="en-US" sz="1150" dirty="0" err="1">
                <a:solidFill>
                  <a:schemeClr val="bg1"/>
                </a:solidFill>
              </a:rPr>
              <a:t>cenizas</a:t>
            </a:r>
            <a:r>
              <a:rPr lang="en-US" sz="1150" dirty="0">
                <a:solidFill>
                  <a:schemeClr val="bg1"/>
                </a:solidFill>
              </a:rPr>
              <a:t> </a:t>
            </a:r>
            <a:r>
              <a:rPr lang="en-US" sz="1150" dirty="0" err="1">
                <a:solidFill>
                  <a:schemeClr val="bg1"/>
                </a:solidFill>
              </a:rPr>
              <a:t>como</a:t>
            </a:r>
            <a:r>
              <a:rPr lang="en-US" sz="1150" dirty="0">
                <a:solidFill>
                  <a:schemeClr val="bg1"/>
                </a:solidFill>
              </a:rPr>
              <a:t> el </a:t>
            </a:r>
            <a:r>
              <a:rPr lang="en-US" sz="1150" dirty="0" err="1">
                <a:solidFill>
                  <a:schemeClr val="bg1"/>
                </a:solidFill>
              </a:rPr>
              <a:t>fénix</a:t>
            </a:r>
            <a:r>
              <a:rPr lang="en-US" sz="1150" dirty="0">
                <a:solidFill>
                  <a:schemeClr val="bg1"/>
                </a:solidFill>
              </a:rPr>
              <a:t>. </a:t>
            </a:r>
            <a:r>
              <a:rPr lang="en-US" sz="1150" dirty="0" err="1">
                <a:solidFill>
                  <a:schemeClr val="bg1"/>
                </a:solidFill>
              </a:rPr>
              <a:t>Visionarios</a:t>
            </a:r>
            <a:r>
              <a:rPr lang="en-US" sz="1150" dirty="0">
                <a:solidFill>
                  <a:schemeClr val="bg1"/>
                </a:solidFill>
              </a:rPr>
              <a:t>, </a:t>
            </a:r>
            <a:r>
              <a:rPr lang="en-US" sz="1150" dirty="0" err="1">
                <a:solidFill>
                  <a:schemeClr val="bg1"/>
                </a:solidFill>
              </a:rPr>
              <a:t>pensadores</a:t>
            </a:r>
            <a:r>
              <a:rPr lang="en-US" sz="1150" dirty="0">
                <a:solidFill>
                  <a:schemeClr val="bg1"/>
                </a:solidFill>
              </a:rPr>
              <a:t>, </a:t>
            </a:r>
            <a:r>
              <a:rPr lang="en-US" sz="1150" dirty="0" err="1">
                <a:solidFill>
                  <a:schemeClr val="bg1"/>
                </a:solidFill>
              </a:rPr>
              <a:t>futuros</a:t>
            </a:r>
            <a:r>
              <a:rPr lang="en-US" sz="1150" dirty="0">
                <a:solidFill>
                  <a:schemeClr val="bg1"/>
                </a:solidFill>
              </a:rPr>
              <a:t> </a:t>
            </a:r>
            <a:r>
              <a:rPr lang="en-US" sz="1150" dirty="0" err="1">
                <a:solidFill>
                  <a:schemeClr val="bg1"/>
                </a:solidFill>
              </a:rPr>
              <a:t>formadores</a:t>
            </a:r>
            <a:r>
              <a:rPr lang="en-US" sz="1150" dirty="0">
                <a:solidFill>
                  <a:schemeClr val="bg1"/>
                </a:solidFill>
              </a:rPr>
              <a:t> – ¿no </a:t>
            </a:r>
            <a:r>
              <a:rPr lang="en-US" sz="1150" dirty="0" err="1">
                <a:solidFill>
                  <a:schemeClr val="bg1"/>
                </a:solidFill>
              </a:rPr>
              <a:t>es</a:t>
            </a:r>
            <a:r>
              <a:rPr lang="en-US" sz="1150" dirty="0">
                <a:solidFill>
                  <a:schemeClr val="bg1"/>
                </a:solidFill>
              </a:rPr>
              <a:t> </a:t>
            </a:r>
            <a:r>
              <a:rPr lang="en-US" sz="1150" dirty="0" err="1">
                <a:solidFill>
                  <a:schemeClr val="bg1"/>
                </a:solidFill>
              </a:rPr>
              <a:t>asombroso</a:t>
            </a:r>
            <a:r>
              <a:rPr lang="en-US" sz="1150" dirty="0">
                <a:solidFill>
                  <a:schemeClr val="bg1"/>
                </a:solidFill>
              </a:rPr>
              <a:t> </a:t>
            </a:r>
            <a:r>
              <a:rPr lang="en-US" sz="1150" dirty="0" err="1">
                <a:solidFill>
                  <a:schemeClr val="bg1"/>
                </a:solidFill>
              </a:rPr>
              <a:t>como</a:t>
            </a:r>
            <a:r>
              <a:rPr lang="en-US" sz="1150" dirty="0">
                <a:solidFill>
                  <a:schemeClr val="bg1"/>
                </a:solidFill>
              </a:rPr>
              <a:t> </a:t>
            </a:r>
            <a:r>
              <a:rPr lang="en-US" sz="1150" dirty="0" err="1">
                <a:solidFill>
                  <a:schemeClr val="bg1"/>
                </a:solidFill>
              </a:rPr>
              <a:t>podemos</a:t>
            </a:r>
            <a:r>
              <a:rPr lang="en-US" sz="1150" dirty="0">
                <a:solidFill>
                  <a:schemeClr val="bg1"/>
                </a:solidFill>
              </a:rPr>
              <a:t> </a:t>
            </a:r>
            <a:r>
              <a:rPr lang="en-US" sz="1150" dirty="0" err="1">
                <a:solidFill>
                  <a:schemeClr val="bg1"/>
                </a:solidFill>
              </a:rPr>
              <a:t>cambiar</a:t>
            </a:r>
            <a:r>
              <a:rPr lang="en-US" sz="1150" dirty="0">
                <a:solidFill>
                  <a:schemeClr val="bg1"/>
                </a:solidFill>
              </a:rPr>
              <a:t> el </a:t>
            </a:r>
            <a:r>
              <a:rPr lang="en-US" sz="1150" dirty="0" err="1">
                <a:solidFill>
                  <a:schemeClr val="bg1"/>
                </a:solidFill>
              </a:rPr>
              <a:t>mundo</a:t>
            </a:r>
            <a:r>
              <a:rPr lang="en-US" sz="1150" dirty="0">
                <a:solidFill>
                  <a:schemeClr val="bg1"/>
                </a:solidFill>
              </a:rPr>
              <a:t> </a:t>
            </a:r>
            <a:r>
              <a:rPr lang="en-US" sz="1150" dirty="0" err="1">
                <a:solidFill>
                  <a:schemeClr val="bg1"/>
                </a:solidFill>
              </a:rPr>
              <a:t>si</a:t>
            </a:r>
            <a:r>
              <a:rPr lang="en-US" sz="1150" dirty="0">
                <a:solidFill>
                  <a:schemeClr val="bg1"/>
                </a:solidFill>
              </a:rPr>
              <a:t> </a:t>
            </a:r>
            <a:r>
              <a:rPr lang="en-US" sz="1150" dirty="0" err="1">
                <a:solidFill>
                  <a:schemeClr val="bg1"/>
                </a:solidFill>
              </a:rPr>
              <a:t>juntamos</a:t>
            </a:r>
            <a:r>
              <a:rPr lang="en-US" sz="1150" dirty="0">
                <a:solidFill>
                  <a:schemeClr val="bg1"/>
                </a:solidFill>
              </a:rPr>
              <a:t> </a:t>
            </a:r>
            <a:r>
              <a:rPr lang="en-US" sz="1150" dirty="0" err="1">
                <a:solidFill>
                  <a:schemeClr val="bg1"/>
                </a:solidFill>
              </a:rPr>
              <a:t>fuerzas</a:t>
            </a:r>
            <a:r>
              <a:rPr lang="en-US" sz="1150" dirty="0">
                <a:solidFill>
                  <a:schemeClr val="bg1"/>
                </a:solidFill>
              </a:rPr>
              <a:t>?</a:t>
            </a:r>
          </a:p>
          <a:p>
            <a:pPr algn="just"/>
            <a:r>
              <a:rPr lang="en-US" sz="1150" dirty="0">
                <a:solidFill>
                  <a:schemeClr val="bg1"/>
                </a:solidFill>
              </a:rPr>
              <a:t>Miriam Burger, MD, Cert GHD</a:t>
            </a:r>
            <a:endParaRPr lang="de-DE" sz="1150" dirty="0">
              <a:solidFill>
                <a:schemeClr val="bg1"/>
              </a:solidFill>
            </a:endParaRPr>
          </a:p>
        </p:txBody>
      </p:sp>
      <p:sp>
        <p:nvSpPr>
          <p:cNvPr id="59" name="TextBox 7">
            <a:extLst>
              <a:ext uri="{FF2B5EF4-FFF2-40B4-BE49-F238E27FC236}">
                <a16:creationId xmlns:a16="http://schemas.microsoft.com/office/drawing/2014/main" id="{8F957DB2-37AD-824E-8113-0D5D48141F89}"/>
              </a:ext>
            </a:extLst>
          </p:cNvPr>
          <p:cNvSpPr txBox="1"/>
          <p:nvPr/>
        </p:nvSpPr>
        <p:spPr>
          <a:xfrm>
            <a:off x="1" y="5727299"/>
            <a:ext cx="6857999" cy="4555093"/>
          </a:xfrm>
          <a:prstGeom prst="rect">
            <a:avLst/>
          </a:prstGeom>
          <a:solidFill>
            <a:schemeClr val="tx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2">
                    <a:lumMod val="50000"/>
                  </a:schemeClr>
                </a:solidFill>
              </a:rPr>
              <a:t>¿</a:t>
            </a:r>
            <a:r>
              <a:rPr lang="en-US" sz="1400" b="1" dirty="0" err="1">
                <a:solidFill>
                  <a:schemeClr val="tx2">
                    <a:lumMod val="50000"/>
                  </a:schemeClr>
                </a:solidFill>
              </a:rPr>
              <a:t>Por</a:t>
            </a:r>
            <a:r>
              <a:rPr lang="en-US" sz="1400" b="1" dirty="0">
                <a:solidFill>
                  <a:schemeClr val="tx2">
                    <a:lumMod val="50000"/>
                  </a:schemeClr>
                </a:solidFill>
              </a:rPr>
              <a:t> </a:t>
            </a:r>
            <a:r>
              <a:rPr lang="en-US" sz="1400" b="1" dirty="0" err="1">
                <a:solidFill>
                  <a:schemeClr val="tx2">
                    <a:lumMod val="50000"/>
                  </a:schemeClr>
                </a:solidFill>
              </a:rPr>
              <a:t>qué</a:t>
            </a:r>
            <a:r>
              <a:rPr lang="en-US" sz="1400" b="1" dirty="0">
                <a:solidFill>
                  <a:schemeClr val="tx2">
                    <a:lumMod val="50000"/>
                  </a:schemeClr>
                </a:solidFill>
              </a:rPr>
              <a:t> </a:t>
            </a:r>
            <a:r>
              <a:rPr lang="en-US" sz="1400" b="1" dirty="0" err="1">
                <a:solidFill>
                  <a:schemeClr val="tx2">
                    <a:lumMod val="50000"/>
                  </a:schemeClr>
                </a:solidFill>
              </a:rPr>
              <a:t>centrarse</a:t>
            </a:r>
            <a:r>
              <a:rPr lang="en-US" sz="1400" b="1" dirty="0">
                <a:solidFill>
                  <a:schemeClr val="tx2">
                    <a:lumMod val="50000"/>
                  </a:schemeClr>
                </a:solidFill>
              </a:rPr>
              <a:t> </a:t>
            </a:r>
            <a:r>
              <a:rPr lang="en-US" sz="1400" b="1" dirty="0" err="1">
                <a:solidFill>
                  <a:schemeClr val="tx2">
                    <a:lumMod val="50000"/>
                  </a:schemeClr>
                </a:solidFill>
              </a:rPr>
              <a:t>sólo</a:t>
            </a:r>
            <a:r>
              <a:rPr lang="en-US" sz="1400" b="1" dirty="0">
                <a:solidFill>
                  <a:schemeClr val="tx2">
                    <a:lumMod val="50000"/>
                  </a:schemeClr>
                </a:solidFill>
              </a:rPr>
              <a:t> en </a:t>
            </a:r>
            <a:r>
              <a:rPr lang="en-US" sz="1400" b="1" dirty="0" err="1">
                <a:solidFill>
                  <a:schemeClr val="tx2">
                    <a:lumMod val="50000"/>
                  </a:schemeClr>
                </a:solidFill>
              </a:rPr>
              <a:t>vacunas</a:t>
            </a:r>
            <a:r>
              <a:rPr lang="en-US" sz="1400" b="1" dirty="0">
                <a:solidFill>
                  <a:schemeClr val="tx2">
                    <a:lumMod val="50000"/>
                  </a:schemeClr>
                </a:solidFill>
              </a:rPr>
              <a:t>? </a:t>
            </a:r>
          </a:p>
          <a:p>
            <a:pPr algn="just"/>
            <a:r>
              <a:rPr lang="en-US" sz="1200" dirty="0" err="1"/>
              <a:t>Mucha</a:t>
            </a:r>
            <a:r>
              <a:rPr lang="en-US" sz="1200" dirty="0"/>
              <a:t> </a:t>
            </a:r>
            <a:r>
              <a:rPr lang="en-US" sz="1200" dirty="0" err="1"/>
              <a:t>gente</a:t>
            </a:r>
            <a:r>
              <a:rPr lang="en-US" sz="1200" dirty="0"/>
              <a:t> </a:t>
            </a:r>
            <a:r>
              <a:rPr lang="en-US" sz="1200" dirty="0" err="1"/>
              <a:t>puede</a:t>
            </a:r>
            <a:r>
              <a:rPr lang="en-US" sz="1200" dirty="0"/>
              <a:t> </a:t>
            </a:r>
            <a:r>
              <a:rPr lang="en-US" sz="1200" dirty="0" err="1"/>
              <a:t>tratar</a:t>
            </a:r>
            <a:r>
              <a:rPr lang="en-US" sz="1200" dirty="0"/>
              <a:t> con </a:t>
            </a:r>
            <a:r>
              <a:rPr lang="en-US" sz="1200" dirty="0" err="1"/>
              <a:t>los</a:t>
            </a:r>
            <a:r>
              <a:rPr lang="en-US" sz="1200" dirty="0"/>
              <a:t> virus de forma natural; </a:t>
            </a:r>
            <a:r>
              <a:rPr lang="en-US" sz="1200" dirty="0" err="1"/>
              <a:t>los</a:t>
            </a:r>
            <a:r>
              <a:rPr lang="en-US" sz="1200" dirty="0"/>
              <a:t> </a:t>
            </a:r>
            <a:r>
              <a:rPr lang="en-US" sz="1200" dirty="0" err="1"/>
              <a:t>jubilados</a:t>
            </a:r>
            <a:r>
              <a:rPr lang="en-US" sz="1200" dirty="0"/>
              <a:t>  </a:t>
            </a:r>
            <a:r>
              <a:rPr lang="en-US" sz="1200" dirty="0" err="1"/>
              <a:t>tienen</a:t>
            </a:r>
            <a:r>
              <a:rPr lang="en-US" sz="1200" dirty="0"/>
              <a:t> mayor </a:t>
            </a:r>
            <a:r>
              <a:rPr lang="en-US" sz="1200" dirty="0" err="1"/>
              <a:t>riesgo</a:t>
            </a:r>
            <a:r>
              <a:rPr lang="en-US" sz="1200" dirty="0"/>
              <a:t>. </a:t>
            </a:r>
            <a:r>
              <a:rPr lang="en-US" sz="1200" dirty="0" err="1"/>
              <a:t>Infectólogos</a:t>
            </a:r>
            <a:r>
              <a:rPr lang="en-US" sz="1200" dirty="0"/>
              <a:t> </a:t>
            </a:r>
            <a:r>
              <a:rPr lang="en-US" sz="1200" dirty="0" err="1"/>
              <a:t>distinguen</a:t>
            </a:r>
            <a:r>
              <a:rPr lang="en-US" sz="1200" dirty="0"/>
              <a:t> entre </a:t>
            </a:r>
            <a:r>
              <a:rPr lang="en-US" sz="1200" dirty="0" err="1"/>
              <a:t>infección</a:t>
            </a:r>
            <a:r>
              <a:rPr lang="en-US" sz="1200" dirty="0"/>
              <a:t> y </a:t>
            </a:r>
            <a:r>
              <a:rPr lang="en-US" sz="1200" dirty="0" err="1"/>
              <a:t>enfermedad</a:t>
            </a:r>
            <a:r>
              <a:rPr lang="en-US" sz="1200" dirty="0"/>
              <a:t>. </a:t>
            </a:r>
            <a:r>
              <a:rPr lang="en-US" sz="1200" dirty="0" err="1"/>
              <a:t>Numerosos</a:t>
            </a:r>
            <a:r>
              <a:rPr lang="en-US" sz="1200" dirty="0"/>
              <a:t> </a:t>
            </a:r>
            <a:r>
              <a:rPr lang="en-US" sz="1200" dirty="0" err="1"/>
              <a:t>experimentos</a:t>
            </a:r>
            <a:r>
              <a:rPr lang="en-US" sz="1200" dirty="0"/>
              <a:t> </a:t>
            </a:r>
            <a:r>
              <a:rPr lang="en-US" sz="1200" dirty="0" err="1"/>
              <a:t>muestran</a:t>
            </a:r>
            <a:r>
              <a:rPr lang="en-US" sz="1200" dirty="0"/>
              <a:t> que la </a:t>
            </a:r>
            <a:r>
              <a:rPr lang="en-US" sz="1200" dirty="0" err="1"/>
              <a:t>mayoría</a:t>
            </a:r>
            <a:r>
              <a:rPr lang="en-US" sz="1200" dirty="0"/>
              <a:t> de </a:t>
            </a:r>
            <a:r>
              <a:rPr lang="en-US" sz="1200" dirty="0" err="1"/>
              <a:t>gente</a:t>
            </a:r>
            <a:r>
              <a:rPr lang="en-US" sz="1200" dirty="0"/>
              <a:t> no </a:t>
            </a:r>
            <a:r>
              <a:rPr lang="en-US" sz="1200" dirty="0" err="1"/>
              <a:t>enferma</a:t>
            </a:r>
            <a:r>
              <a:rPr lang="en-US" sz="1200" dirty="0"/>
              <a:t> de virus. Un </a:t>
            </a:r>
            <a:r>
              <a:rPr lang="en-US" sz="1200" dirty="0" err="1"/>
              <a:t>sistema</a:t>
            </a:r>
            <a:r>
              <a:rPr lang="en-US" sz="1200" dirty="0"/>
              <a:t> </a:t>
            </a:r>
            <a:r>
              <a:rPr lang="en-US" sz="1200" dirty="0" err="1"/>
              <a:t>inmune</a:t>
            </a:r>
            <a:r>
              <a:rPr lang="en-US" sz="1200" dirty="0"/>
              <a:t> </a:t>
            </a:r>
            <a:r>
              <a:rPr lang="en-US" sz="1200" dirty="0" err="1"/>
              <a:t>saludable</a:t>
            </a:r>
            <a:r>
              <a:rPr lang="en-US" sz="1200" dirty="0"/>
              <a:t> </a:t>
            </a:r>
            <a:r>
              <a:rPr lang="en-US" sz="1200" dirty="0" err="1"/>
              <a:t>rechaza</a:t>
            </a:r>
            <a:r>
              <a:rPr lang="en-US" sz="1200" dirty="0"/>
              <a:t> el virus </a:t>
            </a:r>
            <a:r>
              <a:rPr lang="en-US" sz="1200" dirty="0" err="1"/>
              <a:t>incluso</a:t>
            </a:r>
            <a:r>
              <a:rPr lang="en-US" sz="1200" dirty="0"/>
              <a:t> antes de que </a:t>
            </a:r>
            <a:r>
              <a:rPr lang="en-US" sz="1200" dirty="0" err="1"/>
              <a:t>éste</a:t>
            </a:r>
            <a:r>
              <a:rPr lang="en-US" sz="1200" dirty="0"/>
              <a:t> entre al </a:t>
            </a:r>
            <a:r>
              <a:rPr lang="en-US" sz="1200" dirty="0" err="1"/>
              <a:t>cuerpo</a:t>
            </a:r>
            <a:r>
              <a:rPr lang="en-US" sz="1200" dirty="0"/>
              <a:t> y no </a:t>
            </a:r>
            <a:r>
              <a:rPr lang="en-US" sz="1200" dirty="0" err="1"/>
              <a:t>presente</a:t>
            </a:r>
            <a:r>
              <a:rPr lang="en-US" sz="1200" dirty="0"/>
              <a:t> </a:t>
            </a:r>
            <a:r>
              <a:rPr lang="en-US" sz="1200" dirty="0" err="1"/>
              <a:t>síntomas</a:t>
            </a:r>
            <a:r>
              <a:rPr lang="en-US" sz="1200" dirty="0"/>
              <a:t> de </a:t>
            </a:r>
            <a:r>
              <a:rPr lang="en-US" sz="1200" dirty="0" err="1"/>
              <a:t>enfermedad</a:t>
            </a:r>
            <a:r>
              <a:rPr lang="en-US" sz="1200" dirty="0"/>
              <a:t>. En </a:t>
            </a:r>
            <a:r>
              <a:rPr lang="en-US" sz="1200" dirty="0" err="1"/>
              <a:t>muchos</a:t>
            </a:r>
            <a:r>
              <a:rPr lang="en-US" sz="1200" dirty="0"/>
              <a:t> </a:t>
            </a:r>
            <a:r>
              <a:rPr lang="en-US" sz="1200" dirty="0" err="1"/>
              <a:t>casos</a:t>
            </a:r>
            <a:r>
              <a:rPr lang="en-US" sz="1200" dirty="0"/>
              <a:t> no </a:t>
            </a:r>
            <a:r>
              <a:rPr lang="en-US" sz="1200" dirty="0" err="1"/>
              <a:t>es</a:t>
            </a:r>
            <a:r>
              <a:rPr lang="en-US" sz="1200" dirty="0"/>
              <a:t> </a:t>
            </a:r>
            <a:r>
              <a:rPr lang="en-US" sz="1200" dirty="0" err="1"/>
              <a:t>necesario</a:t>
            </a:r>
            <a:r>
              <a:rPr lang="en-US" sz="1200" dirty="0"/>
              <a:t> la </a:t>
            </a:r>
            <a:r>
              <a:rPr lang="en-US" sz="1200" dirty="0" err="1"/>
              <a:t>formación</a:t>
            </a:r>
            <a:r>
              <a:rPr lang="en-US" sz="1200" dirty="0"/>
              <a:t> de </a:t>
            </a:r>
            <a:r>
              <a:rPr lang="en-US" sz="1200" dirty="0" err="1"/>
              <a:t>anticuerpos</a:t>
            </a:r>
            <a:r>
              <a:rPr lang="en-US" sz="1200" dirty="0"/>
              <a:t>. </a:t>
            </a:r>
            <a:r>
              <a:rPr lang="en-US" sz="1200" dirty="0" err="1"/>
              <a:t>Cada</a:t>
            </a:r>
            <a:r>
              <a:rPr lang="en-US" sz="1200" dirty="0"/>
              <a:t> </a:t>
            </a:r>
            <a:r>
              <a:rPr lang="en-US" sz="1200" dirty="0" err="1"/>
              <a:t>organismo</a:t>
            </a:r>
            <a:r>
              <a:rPr lang="en-US" sz="1200" dirty="0"/>
              <a:t> </a:t>
            </a:r>
            <a:r>
              <a:rPr lang="en-US" sz="1200" dirty="0" err="1"/>
              <a:t>es</a:t>
            </a:r>
            <a:r>
              <a:rPr lang="en-US" sz="1200" dirty="0"/>
              <a:t> </a:t>
            </a:r>
            <a:r>
              <a:rPr lang="en-US" sz="1200" dirty="0" err="1"/>
              <a:t>único</a:t>
            </a:r>
            <a:r>
              <a:rPr lang="en-US" sz="1200" dirty="0"/>
              <a:t> y </a:t>
            </a:r>
            <a:r>
              <a:rPr lang="en-US" sz="1200" dirty="0" err="1"/>
              <a:t>reacciona</a:t>
            </a:r>
            <a:r>
              <a:rPr lang="en-US" sz="1200" dirty="0"/>
              <a:t> de </a:t>
            </a:r>
            <a:r>
              <a:rPr lang="en-US" sz="1200" dirty="0" err="1"/>
              <a:t>manera</a:t>
            </a:r>
            <a:r>
              <a:rPr lang="en-US" sz="1200" dirty="0"/>
              <a:t> </a:t>
            </a:r>
            <a:r>
              <a:rPr lang="en-US" sz="1200" dirty="0" err="1"/>
              <a:t>diferente</a:t>
            </a:r>
            <a:r>
              <a:rPr lang="en-US" sz="1200" dirty="0"/>
              <a:t>. </a:t>
            </a:r>
            <a:r>
              <a:rPr lang="en-US" sz="1200" dirty="0" err="1"/>
              <a:t>Es</a:t>
            </a:r>
            <a:r>
              <a:rPr lang="en-US" sz="1200" dirty="0"/>
              <a:t> </a:t>
            </a:r>
            <a:r>
              <a:rPr lang="en-US" sz="1200" dirty="0" err="1"/>
              <a:t>cuestionable</a:t>
            </a:r>
            <a:r>
              <a:rPr lang="en-US" sz="1200" dirty="0"/>
              <a:t> </a:t>
            </a:r>
            <a:r>
              <a:rPr lang="en-US" sz="1200" dirty="0" err="1"/>
              <a:t>hablar</a:t>
            </a:r>
            <a:r>
              <a:rPr lang="en-US" sz="1200" dirty="0"/>
              <a:t> </a:t>
            </a:r>
            <a:r>
              <a:rPr lang="en-US" sz="1200" dirty="0" err="1"/>
              <a:t>sobre</a:t>
            </a:r>
            <a:r>
              <a:rPr lang="en-US" sz="1200" dirty="0"/>
              <a:t> </a:t>
            </a:r>
            <a:r>
              <a:rPr lang="en-US" sz="1200" dirty="0" err="1"/>
              <a:t>una</a:t>
            </a:r>
            <a:r>
              <a:rPr lang="en-US" sz="1200" dirty="0"/>
              <a:t> </a:t>
            </a:r>
            <a:r>
              <a:rPr lang="en-US" sz="1200" dirty="0" err="1"/>
              <a:t>única</a:t>
            </a:r>
            <a:r>
              <a:rPr lang="en-US" sz="1200" dirty="0"/>
              <a:t> </a:t>
            </a:r>
            <a:r>
              <a:rPr lang="en-US" sz="1200" dirty="0" err="1"/>
              <a:t>terapía</a:t>
            </a:r>
            <a:r>
              <a:rPr lang="en-US" sz="1200" dirty="0"/>
              <a:t> para </a:t>
            </a:r>
            <a:r>
              <a:rPr lang="en-US" sz="1200" dirty="0" err="1"/>
              <a:t>todo</a:t>
            </a:r>
            <a:r>
              <a:rPr lang="en-US" sz="1200" dirty="0"/>
              <a:t> el </a:t>
            </a:r>
            <a:r>
              <a:rPr lang="en-US" sz="1200" dirty="0" err="1"/>
              <a:t>mundo</a:t>
            </a:r>
            <a:r>
              <a:rPr lang="en-US" sz="1200" dirty="0"/>
              <a:t>. ¿</a:t>
            </a:r>
            <a:r>
              <a:rPr lang="en-US" sz="1200" dirty="0" err="1"/>
              <a:t>Por</a:t>
            </a:r>
            <a:r>
              <a:rPr lang="en-US" sz="1200" dirty="0"/>
              <a:t> </a:t>
            </a:r>
            <a:r>
              <a:rPr lang="en-US" sz="1200" dirty="0" err="1"/>
              <a:t>qué</a:t>
            </a:r>
            <a:r>
              <a:rPr lang="en-US" sz="1200" dirty="0"/>
              <a:t> son las </a:t>
            </a:r>
            <a:r>
              <a:rPr lang="en-US" sz="1200" dirty="0" err="1"/>
              <a:t>vacunas</a:t>
            </a:r>
            <a:r>
              <a:rPr lang="en-US" sz="1200" dirty="0"/>
              <a:t> el </a:t>
            </a:r>
            <a:r>
              <a:rPr lang="en-US" sz="1200" dirty="0" err="1"/>
              <a:t>único</a:t>
            </a:r>
            <a:r>
              <a:rPr lang="en-US" sz="1200" dirty="0"/>
              <a:t> </a:t>
            </a:r>
            <a:r>
              <a:rPr lang="en-US" sz="1200" dirty="0" err="1"/>
              <a:t>remedio</a:t>
            </a:r>
            <a:r>
              <a:rPr lang="en-US" sz="1200" dirty="0"/>
              <a:t>, </a:t>
            </a:r>
            <a:r>
              <a:rPr lang="en-US" sz="1200" dirty="0" err="1"/>
              <a:t>pero</a:t>
            </a:r>
            <a:r>
              <a:rPr lang="en-US" sz="1200" dirty="0"/>
              <a:t> no </a:t>
            </a:r>
            <a:r>
              <a:rPr lang="en-US" sz="1200" dirty="0" err="1"/>
              <a:t>fortalecen</a:t>
            </a:r>
            <a:r>
              <a:rPr lang="en-US" sz="1200" dirty="0"/>
              <a:t> el </a:t>
            </a:r>
            <a:r>
              <a:rPr lang="en-US" sz="1200" dirty="0" err="1"/>
              <a:t>sistema</a:t>
            </a:r>
            <a:r>
              <a:rPr lang="en-US" sz="1200" dirty="0"/>
              <a:t> </a:t>
            </a:r>
            <a:r>
              <a:rPr lang="en-US" sz="1200" dirty="0" err="1"/>
              <a:t>inmunitario</a:t>
            </a:r>
            <a:r>
              <a:rPr lang="en-US" sz="1200" dirty="0"/>
              <a:t>? En la </a:t>
            </a:r>
            <a:r>
              <a:rPr lang="en-US" sz="1200" dirty="0" err="1"/>
              <a:t>investigación</a:t>
            </a:r>
            <a:r>
              <a:rPr lang="en-US" sz="1200" dirty="0"/>
              <a:t> de </a:t>
            </a:r>
            <a:r>
              <a:rPr lang="en-US" sz="1200" dirty="0" err="1"/>
              <a:t>vacunas</a:t>
            </a:r>
            <a:r>
              <a:rPr lang="en-US" sz="1200" dirty="0"/>
              <a:t>, la </a:t>
            </a:r>
            <a:r>
              <a:rPr lang="en-US" sz="1200" dirty="0" err="1"/>
              <a:t>gente</a:t>
            </a:r>
            <a:r>
              <a:rPr lang="en-US" sz="1200" dirty="0"/>
              <a:t> </a:t>
            </a:r>
            <a:r>
              <a:rPr lang="en-US" sz="1200" dirty="0" err="1"/>
              <a:t>persigue</a:t>
            </a:r>
            <a:r>
              <a:rPr lang="en-US" sz="1200" dirty="0"/>
              <a:t> </a:t>
            </a:r>
            <a:r>
              <a:rPr lang="en-US" sz="1200" dirty="0" err="1"/>
              <a:t>mutaciones</a:t>
            </a:r>
            <a:r>
              <a:rPr lang="en-US" sz="1200" dirty="0"/>
              <a:t> </a:t>
            </a:r>
            <a:r>
              <a:rPr lang="en-US" sz="1200" dirty="0" err="1"/>
              <a:t>virales</a:t>
            </a:r>
            <a:r>
              <a:rPr lang="en-US" sz="1200" dirty="0"/>
              <a:t>. </a:t>
            </a:r>
            <a:r>
              <a:rPr lang="en-US" sz="1200" dirty="0" err="1"/>
              <a:t>Pruebas</a:t>
            </a:r>
            <a:r>
              <a:rPr lang="en-US" sz="1200" dirty="0"/>
              <a:t> </a:t>
            </a:r>
            <a:r>
              <a:rPr lang="en-US" sz="1200" dirty="0" err="1"/>
              <a:t>serias</a:t>
            </a:r>
            <a:r>
              <a:rPr lang="en-US" sz="1200" dirty="0"/>
              <a:t> a largo </a:t>
            </a:r>
            <a:r>
              <a:rPr lang="en-US" sz="1200" dirty="0" err="1"/>
              <a:t>plazo</a:t>
            </a:r>
            <a:r>
              <a:rPr lang="en-US" sz="1200" dirty="0"/>
              <a:t> (a </a:t>
            </a:r>
            <a:r>
              <a:rPr lang="en-US" sz="1200" dirty="0" err="1"/>
              <a:t>partir</a:t>
            </a:r>
            <a:r>
              <a:rPr lang="en-US" sz="1200" dirty="0"/>
              <a:t> de 5 </a:t>
            </a:r>
            <a:r>
              <a:rPr lang="en-US" sz="1200" dirty="0" err="1"/>
              <a:t>años</a:t>
            </a:r>
            <a:r>
              <a:rPr lang="en-US" sz="1200" dirty="0"/>
              <a:t>) </a:t>
            </a:r>
            <a:r>
              <a:rPr lang="en-US" sz="1200" dirty="0" err="1"/>
              <a:t>pueden</a:t>
            </a:r>
            <a:r>
              <a:rPr lang="en-US" sz="1200" dirty="0"/>
              <a:t> </a:t>
            </a:r>
            <a:r>
              <a:rPr lang="en-US" sz="1200" dirty="0" err="1"/>
              <a:t>probar</a:t>
            </a:r>
            <a:r>
              <a:rPr lang="en-US" sz="1200" dirty="0"/>
              <a:t> </a:t>
            </a:r>
            <a:r>
              <a:rPr lang="en-US" sz="1200" dirty="0" err="1"/>
              <a:t>si</a:t>
            </a:r>
            <a:r>
              <a:rPr lang="en-US" sz="1200" dirty="0"/>
              <a:t> </a:t>
            </a:r>
            <a:r>
              <a:rPr lang="en-US" sz="1200" dirty="0" err="1"/>
              <a:t>una</a:t>
            </a:r>
            <a:r>
              <a:rPr lang="en-US" sz="1200" dirty="0"/>
              <a:t> </a:t>
            </a:r>
            <a:r>
              <a:rPr lang="en-US" sz="1200" dirty="0" err="1"/>
              <a:t>vacuna</a:t>
            </a:r>
            <a:r>
              <a:rPr lang="en-US" sz="1200" dirty="0"/>
              <a:t> ha </a:t>
            </a:r>
            <a:r>
              <a:rPr lang="en-US" sz="1200" dirty="0" err="1"/>
              <a:t>tenido</a:t>
            </a:r>
            <a:r>
              <a:rPr lang="en-US" sz="1200" dirty="0"/>
              <a:t> </a:t>
            </a:r>
            <a:r>
              <a:rPr lang="en-US" sz="1200" dirty="0" err="1"/>
              <a:t>efecto</a:t>
            </a:r>
            <a:r>
              <a:rPr lang="en-US" sz="1200" dirty="0"/>
              <a:t> </a:t>
            </a:r>
            <a:r>
              <a:rPr lang="en-US" sz="1200" dirty="0" err="1"/>
              <a:t>sobre</a:t>
            </a:r>
            <a:r>
              <a:rPr lang="en-US" sz="1200" dirty="0"/>
              <a:t> un virus </a:t>
            </a:r>
            <a:r>
              <a:rPr lang="en-US" sz="1200" dirty="0" err="1"/>
              <a:t>específico</a:t>
            </a:r>
            <a:r>
              <a:rPr lang="en-US" sz="1200" dirty="0"/>
              <a:t>. </a:t>
            </a:r>
            <a:r>
              <a:rPr lang="en-US" sz="1200" dirty="0" err="1"/>
              <a:t>Todos</a:t>
            </a:r>
            <a:r>
              <a:rPr lang="en-US" sz="1200" dirty="0"/>
              <a:t> </a:t>
            </a:r>
            <a:r>
              <a:rPr lang="en-US" sz="1200" dirty="0" err="1"/>
              <a:t>los</a:t>
            </a:r>
            <a:r>
              <a:rPr lang="en-US" sz="1200" dirty="0"/>
              <a:t> </a:t>
            </a:r>
            <a:r>
              <a:rPr lang="en-US" sz="1200" dirty="0" err="1"/>
              <a:t>ingredientes</a:t>
            </a:r>
            <a:r>
              <a:rPr lang="en-US" sz="1200" dirty="0"/>
              <a:t> de la </a:t>
            </a:r>
            <a:r>
              <a:rPr lang="en-US" sz="1200" dirty="0" err="1"/>
              <a:t>vacuna</a:t>
            </a:r>
            <a:r>
              <a:rPr lang="en-US" sz="1200" dirty="0"/>
              <a:t>, </a:t>
            </a:r>
            <a:r>
              <a:rPr lang="en-US" sz="1200" dirty="0" err="1"/>
              <a:t>incluyendo</a:t>
            </a:r>
            <a:r>
              <a:rPr lang="en-US" sz="1200" dirty="0"/>
              <a:t> las </a:t>
            </a:r>
            <a:r>
              <a:rPr lang="en-US" sz="1200" dirty="0" err="1"/>
              <a:t>frecuentemente</a:t>
            </a:r>
            <a:r>
              <a:rPr lang="en-US" sz="1200" dirty="0"/>
              <a:t> </a:t>
            </a:r>
            <a:r>
              <a:rPr lang="en-US" sz="1200" dirty="0" err="1"/>
              <a:t>microcantidades</a:t>
            </a:r>
            <a:r>
              <a:rPr lang="en-US" sz="1200" dirty="0"/>
              <a:t> </a:t>
            </a:r>
            <a:r>
              <a:rPr lang="en-US" sz="1200" dirty="0" err="1"/>
              <a:t>altamente</a:t>
            </a:r>
            <a:r>
              <a:rPr lang="en-US" sz="1200" dirty="0"/>
              <a:t> </a:t>
            </a:r>
            <a:r>
              <a:rPr lang="en-US" sz="1200" dirty="0" err="1"/>
              <a:t>tóxicas</a:t>
            </a:r>
            <a:r>
              <a:rPr lang="en-US" sz="1200" dirty="0"/>
              <a:t>, </a:t>
            </a:r>
            <a:r>
              <a:rPr lang="en-US" sz="1200" dirty="0" err="1"/>
              <a:t>deben</a:t>
            </a:r>
            <a:r>
              <a:rPr lang="en-US" sz="1200" dirty="0"/>
              <a:t> </a:t>
            </a:r>
            <a:r>
              <a:rPr lang="en-US" sz="1200" dirty="0" err="1"/>
              <a:t>ser</a:t>
            </a:r>
            <a:r>
              <a:rPr lang="en-US" sz="1200" dirty="0"/>
              <a:t> </a:t>
            </a:r>
            <a:r>
              <a:rPr lang="en-US" sz="1200" dirty="0" err="1"/>
              <a:t>revelados</a:t>
            </a:r>
            <a:r>
              <a:rPr lang="en-US" sz="1200" dirty="0"/>
              <a:t>. </a:t>
            </a:r>
            <a:r>
              <a:rPr lang="en-US" sz="1200" dirty="0" err="1"/>
              <a:t>Permanece</a:t>
            </a:r>
            <a:r>
              <a:rPr lang="en-US" sz="1200" dirty="0"/>
              <a:t> </a:t>
            </a:r>
            <a:r>
              <a:rPr lang="en-US" sz="1200" dirty="0" err="1"/>
              <a:t>poco</a:t>
            </a:r>
            <a:r>
              <a:rPr lang="en-US" sz="1200" dirty="0"/>
              <a:t> </a:t>
            </a:r>
            <a:r>
              <a:rPr lang="en-US" sz="1200" dirty="0" err="1"/>
              <a:t>claro</a:t>
            </a:r>
            <a:r>
              <a:rPr lang="en-US" sz="1200" dirty="0"/>
              <a:t> </a:t>
            </a:r>
            <a:r>
              <a:rPr lang="en-US" sz="1200" dirty="0" err="1"/>
              <a:t>como</a:t>
            </a:r>
            <a:r>
              <a:rPr lang="en-US" sz="1200" dirty="0"/>
              <a:t> un </a:t>
            </a:r>
            <a:r>
              <a:rPr lang="en-US" sz="1200" dirty="0" err="1"/>
              <a:t>cuerpo</a:t>
            </a:r>
            <a:r>
              <a:rPr lang="en-US" sz="1200" dirty="0"/>
              <a:t> </a:t>
            </a:r>
            <a:r>
              <a:rPr lang="en-US" sz="1200" dirty="0" err="1"/>
              <a:t>reacciona</a:t>
            </a:r>
            <a:r>
              <a:rPr lang="en-US" sz="1200" dirty="0"/>
              <a:t> a </a:t>
            </a:r>
            <a:r>
              <a:rPr lang="en-US" sz="1200" dirty="0" err="1"/>
              <a:t>una</a:t>
            </a:r>
            <a:r>
              <a:rPr lang="en-US" sz="1200" dirty="0"/>
              <a:t> </a:t>
            </a:r>
            <a:r>
              <a:rPr lang="en-US" sz="1200" dirty="0" err="1"/>
              <a:t>inyección</a:t>
            </a:r>
            <a:r>
              <a:rPr lang="en-US" sz="1200" dirty="0"/>
              <a:t> RNA (material </a:t>
            </a:r>
            <a:r>
              <a:rPr lang="en-US" sz="1200" dirty="0" err="1"/>
              <a:t>genético</a:t>
            </a:r>
            <a:r>
              <a:rPr lang="en-US" sz="1200" dirty="0"/>
              <a:t> </a:t>
            </a:r>
            <a:r>
              <a:rPr lang="en-US" sz="1200" dirty="0" err="1"/>
              <a:t>ajeno</a:t>
            </a:r>
            <a:r>
              <a:rPr lang="en-US" sz="1200" dirty="0"/>
              <a:t>), </a:t>
            </a:r>
            <a:r>
              <a:rPr lang="en-US" sz="1200" dirty="0" err="1"/>
              <a:t>como</a:t>
            </a:r>
            <a:r>
              <a:rPr lang="en-US" sz="1200" dirty="0"/>
              <a:t> se </a:t>
            </a:r>
            <a:r>
              <a:rPr lang="en-US" sz="1200" dirty="0" err="1"/>
              <a:t>procesa</a:t>
            </a:r>
            <a:r>
              <a:rPr lang="en-US" sz="1200" dirty="0"/>
              <a:t> la </a:t>
            </a:r>
            <a:r>
              <a:rPr lang="en-US" sz="1200" dirty="0" err="1"/>
              <a:t>conmoción</a:t>
            </a:r>
            <a:r>
              <a:rPr lang="en-US" sz="1200" dirty="0"/>
              <a:t>, </a:t>
            </a:r>
            <a:r>
              <a:rPr lang="en-US" sz="1200" dirty="0" err="1"/>
              <a:t>si</a:t>
            </a:r>
            <a:r>
              <a:rPr lang="en-US" sz="1200" dirty="0"/>
              <a:t> </a:t>
            </a:r>
            <a:r>
              <a:rPr lang="en-US" sz="1200" dirty="0" err="1"/>
              <a:t>recibe</a:t>
            </a:r>
            <a:r>
              <a:rPr lang="en-US" sz="1200" dirty="0"/>
              <a:t> o no </a:t>
            </a:r>
            <a:r>
              <a:rPr lang="en-US" sz="1200" dirty="0" err="1"/>
              <a:t>desinformación</a:t>
            </a:r>
            <a:r>
              <a:rPr lang="en-US" sz="1200" dirty="0"/>
              <a:t> con el RNA </a:t>
            </a:r>
            <a:r>
              <a:rPr lang="en-US" sz="1200" dirty="0" err="1"/>
              <a:t>ajeno</a:t>
            </a:r>
            <a:r>
              <a:rPr lang="en-US" sz="1200" dirty="0"/>
              <a:t> y </a:t>
            </a:r>
            <a:r>
              <a:rPr lang="en-US" sz="1200" dirty="0" err="1"/>
              <a:t>formando</a:t>
            </a:r>
            <a:r>
              <a:rPr lang="en-US" sz="1200" dirty="0"/>
              <a:t> </a:t>
            </a:r>
            <a:r>
              <a:rPr lang="en-US" sz="1200" dirty="0" err="1"/>
              <a:t>así</a:t>
            </a:r>
            <a:r>
              <a:rPr lang="en-US" sz="1200" dirty="0"/>
              <a:t> </a:t>
            </a:r>
            <a:r>
              <a:rPr lang="en-US" sz="1200" dirty="0" err="1"/>
              <a:t>falsos</a:t>
            </a:r>
            <a:r>
              <a:rPr lang="en-US" sz="1200" dirty="0"/>
              <a:t> </a:t>
            </a:r>
            <a:r>
              <a:rPr lang="en-US" sz="1200" dirty="0" err="1"/>
              <a:t>anticuerpos</a:t>
            </a:r>
            <a:r>
              <a:rPr lang="en-US" sz="1200" dirty="0"/>
              <a:t> que se </a:t>
            </a:r>
            <a:r>
              <a:rPr lang="en-US" sz="1200" dirty="0" err="1"/>
              <a:t>dirigen</a:t>
            </a:r>
            <a:r>
              <a:rPr lang="en-US" sz="1200" dirty="0"/>
              <a:t> contra de </a:t>
            </a:r>
            <a:r>
              <a:rPr lang="en-US" sz="1200" dirty="0" err="1"/>
              <a:t>sus</a:t>
            </a:r>
            <a:r>
              <a:rPr lang="en-US" sz="1200" dirty="0"/>
              <a:t> </a:t>
            </a:r>
            <a:r>
              <a:rPr lang="en-US" sz="1200" dirty="0" err="1"/>
              <a:t>propios</a:t>
            </a:r>
            <a:r>
              <a:rPr lang="en-US" sz="1200" dirty="0"/>
              <a:t> </a:t>
            </a:r>
            <a:r>
              <a:rPr lang="en-US" sz="1200" dirty="0" err="1"/>
              <a:t>tejidos</a:t>
            </a:r>
            <a:r>
              <a:rPr lang="en-US" sz="1200" dirty="0"/>
              <a:t> o </a:t>
            </a:r>
            <a:r>
              <a:rPr lang="en-US" sz="1200" dirty="0" err="1"/>
              <a:t>llevan</a:t>
            </a:r>
            <a:r>
              <a:rPr lang="en-US" sz="1200" dirty="0"/>
              <a:t> a </a:t>
            </a:r>
            <a:r>
              <a:rPr lang="en-US" sz="1200" dirty="0" err="1"/>
              <a:t>enfermedades</a:t>
            </a:r>
            <a:r>
              <a:rPr lang="en-US" sz="1200" dirty="0"/>
              <a:t> </a:t>
            </a:r>
            <a:r>
              <a:rPr lang="en-US" sz="1200" dirty="0" err="1"/>
              <a:t>serias</a:t>
            </a:r>
            <a:r>
              <a:rPr lang="en-US" sz="1200" dirty="0"/>
              <a:t>. La </a:t>
            </a:r>
            <a:r>
              <a:rPr lang="en-US" sz="1200" dirty="0" err="1"/>
              <a:t>reacción</a:t>
            </a:r>
            <a:r>
              <a:rPr lang="en-US" sz="1200" dirty="0"/>
              <a:t> </a:t>
            </a:r>
            <a:r>
              <a:rPr lang="en-US" sz="1200" dirty="0" err="1"/>
              <a:t>puede</a:t>
            </a:r>
            <a:r>
              <a:rPr lang="en-US" sz="1200" dirty="0"/>
              <a:t> </a:t>
            </a:r>
            <a:r>
              <a:rPr lang="en-US" sz="1200" dirty="0" err="1"/>
              <a:t>ser</a:t>
            </a:r>
            <a:r>
              <a:rPr lang="en-US" sz="1200" dirty="0"/>
              <a:t> </a:t>
            </a:r>
            <a:r>
              <a:rPr lang="en-US" sz="1200" dirty="0" err="1"/>
              <a:t>devastadora</a:t>
            </a:r>
            <a:r>
              <a:rPr lang="en-US" sz="1200" dirty="0"/>
              <a:t>, </a:t>
            </a:r>
            <a:r>
              <a:rPr lang="en-US" sz="1200" dirty="0" err="1"/>
              <a:t>sobretodo</a:t>
            </a:r>
            <a:r>
              <a:rPr lang="en-US" sz="1200" dirty="0"/>
              <a:t> para </a:t>
            </a:r>
            <a:r>
              <a:rPr lang="en-US" sz="1200" dirty="0" err="1"/>
              <a:t>los</a:t>
            </a:r>
            <a:r>
              <a:rPr lang="en-US" sz="1200" dirty="0"/>
              <a:t> </a:t>
            </a:r>
            <a:r>
              <a:rPr lang="en-US" sz="1200" dirty="0" err="1"/>
              <a:t>mayores</a:t>
            </a:r>
            <a:r>
              <a:rPr lang="en-US" sz="1200" dirty="0"/>
              <a:t> con </a:t>
            </a:r>
            <a:r>
              <a:rPr lang="en-US" sz="1200" dirty="0" err="1"/>
              <a:t>sistemas</a:t>
            </a:r>
            <a:r>
              <a:rPr lang="en-US" sz="1200" dirty="0"/>
              <a:t> </a:t>
            </a:r>
            <a:r>
              <a:rPr lang="en-US" sz="1200" dirty="0" err="1"/>
              <a:t>inmunológicos</a:t>
            </a:r>
            <a:r>
              <a:rPr lang="en-US" sz="1200" dirty="0"/>
              <a:t> </a:t>
            </a:r>
            <a:r>
              <a:rPr lang="en-US" sz="1200" dirty="0" err="1"/>
              <a:t>débiles</a:t>
            </a:r>
            <a:r>
              <a:rPr lang="en-US" sz="1200" dirty="0"/>
              <a:t>. La </a:t>
            </a:r>
            <a:r>
              <a:rPr lang="en-US" sz="1200" dirty="0" err="1"/>
              <a:t>naturaleza</a:t>
            </a:r>
            <a:r>
              <a:rPr lang="en-US" sz="1200" dirty="0"/>
              <a:t> </a:t>
            </a:r>
            <a:r>
              <a:rPr lang="en-US" sz="1200" dirty="0" err="1"/>
              <a:t>es</a:t>
            </a:r>
            <a:r>
              <a:rPr lang="en-US" sz="1200" dirty="0"/>
              <a:t> </a:t>
            </a:r>
            <a:r>
              <a:rPr lang="en-US" sz="1200" dirty="0" err="1"/>
              <a:t>extremadamente</a:t>
            </a:r>
            <a:r>
              <a:rPr lang="en-US" sz="1200" dirty="0"/>
              <a:t> </a:t>
            </a:r>
            <a:r>
              <a:rPr lang="en-US" sz="1200" dirty="0" err="1"/>
              <a:t>inteligente</a:t>
            </a:r>
            <a:r>
              <a:rPr lang="en-US" sz="1200" dirty="0"/>
              <a:t> y no </a:t>
            </a:r>
            <a:r>
              <a:rPr lang="en-US" sz="1200" dirty="0" err="1"/>
              <a:t>provee</a:t>
            </a:r>
            <a:r>
              <a:rPr lang="en-US" sz="1200" dirty="0"/>
              <a:t> con </a:t>
            </a:r>
            <a:r>
              <a:rPr lang="en-US" sz="1200" dirty="0" err="1"/>
              <a:t>plantas</a:t>
            </a:r>
            <a:r>
              <a:rPr lang="en-US" sz="1200" dirty="0"/>
              <a:t> </a:t>
            </a:r>
            <a:r>
              <a:rPr lang="en-US" sz="1200" dirty="0" err="1"/>
              <a:t>medicinales</a:t>
            </a:r>
            <a:r>
              <a:rPr lang="en-US" sz="1200" dirty="0"/>
              <a:t> </a:t>
            </a:r>
            <a:r>
              <a:rPr lang="en-US" sz="1200" dirty="0" err="1"/>
              <a:t>antivirales</a:t>
            </a:r>
            <a:r>
              <a:rPr lang="en-US" sz="1200" dirty="0"/>
              <a:t>. Los </a:t>
            </a:r>
            <a:r>
              <a:rPr lang="en-US" sz="1200" dirty="0" err="1"/>
              <a:t>animales</a:t>
            </a:r>
            <a:r>
              <a:rPr lang="en-US" sz="1200" dirty="0"/>
              <a:t> </a:t>
            </a:r>
            <a:r>
              <a:rPr lang="en-US" sz="1200" dirty="0" err="1"/>
              <a:t>instinctivamente</a:t>
            </a:r>
            <a:r>
              <a:rPr lang="en-US" sz="1200" dirty="0"/>
              <a:t> se </a:t>
            </a:r>
            <a:r>
              <a:rPr lang="en-US" sz="1200" dirty="0" err="1"/>
              <a:t>alimentan</a:t>
            </a:r>
            <a:r>
              <a:rPr lang="en-US" sz="1200" dirty="0"/>
              <a:t> de </a:t>
            </a:r>
            <a:r>
              <a:rPr lang="en-US" sz="1200" dirty="0" err="1"/>
              <a:t>ellos</a:t>
            </a:r>
            <a:r>
              <a:rPr lang="en-US" sz="1200" dirty="0"/>
              <a:t> y se </a:t>
            </a:r>
            <a:r>
              <a:rPr lang="en-US" sz="1200" dirty="0" err="1"/>
              <a:t>vuelven</a:t>
            </a:r>
            <a:r>
              <a:rPr lang="en-US" sz="1200" dirty="0"/>
              <a:t> </a:t>
            </a:r>
            <a:r>
              <a:rPr lang="en-US" sz="1200" dirty="0" err="1"/>
              <a:t>saludables</a:t>
            </a:r>
            <a:r>
              <a:rPr lang="en-US" sz="1200" dirty="0"/>
              <a:t>. </a:t>
            </a:r>
            <a:r>
              <a:rPr lang="en-US" sz="1200" dirty="0" err="1"/>
              <a:t>Estudios</a:t>
            </a:r>
            <a:r>
              <a:rPr lang="en-US" sz="1200" dirty="0"/>
              <a:t> </a:t>
            </a:r>
            <a:r>
              <a:rPr lang="en-US" sz="1200" dirty="0" err="1"/>
              <a:t>científicos</a:t>
            </a:r>
            <a:r>
              <a:rPr lang="en-US" sz="1200" dirty="0"/>
              <a:t> (e.g. Helmholtz Institute Munich 2016), </a:t>
            </a:r>
            <a:r>
              <a:rPr lang="en-US" sz="1200" dirty="0" err="1"/>
              <a:t>prueban</a:t>
            </a:r>
            <a:r>
              <a:rPr lang="en-US" sz="1200" dirty="0"/>
              <a:t> que </a:t>
            </a:r>
            <a:r>
              <a:rPr lang="en-US" sz="1200" dirty="0" err="1"/>
              <a:t>fenoles</a:t>
            </a:r>
            <a:r>
              <a:rPr lang="en-US" sz="1200" dirty="0"/>
              <a:t> </a:t>
            </a:r>
            <a:r>
              <a:rPr lang="en-US" sz="1200" dirty="0" err="1"/>
              <a:t>vegetales</a:t>
            </a:r>
            <a:r>
              <a:rPr lang="en-US" sz="1200" dirty="0"/>
              <a:t> </a:t>
            </a:r>
            <a:r>
              <a:rPr lang="en-US" sz="1200" dirty="0" err="1"/>
              <a:t>fuertes</a:t>
            </a:r>
            <a:r>
              <a:rPr lang="en-US" sz="1200" dirty="0"/>
              <a:t> </a:t>
            </a:r>
            <a:r>
              <a:rPr lang="en-US" sz="1200" dirty="0" err="1"/>
              <a:t>nos</a:t>
            </a:r>
            <a:r>
              <a:rPr lang="en-US" sz="1200" dirty="0"/>
              <a:t> </a:t>
            </a:r>
            <a:r>
              <a:rPr lang="en-US" sz="1200" dirty="0" err="1"/>
              <a:t>protegen</a:t>
            </a:r>
            <a:r>
              <a:rPr lang="en-US" sz="1200" dirty="0"/>
              <a:t> contra </a:t>
            </a:r>
            <a:r>
              <a:rPr lang="en-US" sz="1200" dirty="0" err="1"/>
              <a:t>los</a:t>
            </a:r>
            <a:r>
              <a:rPr lang="en-US" sz="1200" dirty="0"/>
              <a:t> virus </a:t>
            </a:r>
            <a:r>
              <a:rPr lang="en-US" sz="1200" dirty="0" err="1"/>
              <a:t>como</a:t>
            </a:r>
            <a:r>
              <a:rPr lang="en-US" sz="1200" dirty="0"/>
              <a:t> el Cistus </a:t>
            </a:r>
            <a:r>
              <a:rPr lang="en-US" sz="1200" dirty="0" err="1"/>
              <a:t>Incanus</a:t>
            </a:r>
            <a:r>
              <a:rPr lang="en-US" sz="1200" dirty="0"/>
              <a:t>(cistus)(https://www.helmholtzmuenchen.de/aktuelles/uebersicht/pressemitteilungnews/article/32074/index.html) . </a:t>
            </a:r>
            <a:r>
              <a:rPr lang="en-US" sz="1200" dirty="0" err="1"/>
              <a:t>Hierbas</a:t>
            </a:r>
            <a:r>
              <a:rPr lang="en-US" sz="1200" dirty="0"/>
              <a:t> o </a:t>
            </a:r>
            <a:r>
              <a:rPr lang="en-US" sz="1200" dirty="0" err="1"/>
              <a:t>pastillas</a:t>
            </a:r>
            <a:r>
              <a:rPr lang="en-US" sz="1200" dirty="0"/>
              <a:t> de </a:t>
            </a:r>
            <a:r>
              <a:rPr lang="en-US" sz="1200" dirty="0" err="1"/>
              <a:t>te</a:t>
            </a:r>
            <a:r>
              <a:rPr lang="en-US" sz="1200" dirty="0"/>
              <a:t> fresco </a:t>
            </a:r>
            <a:r>
              <a:rPr lang="en-US" sz="1200" dirty="0" err="1"/>
              <a:t>forman</a:t>
            </a:r>
            <a:r>
              <a:rPr lang="en-US" sz="1200" dirty="0"/>
              <a:t> </a:t>
            </a:r>
            <a:r>
              <a:rPr lang="en-US" sz="1200" dirty="0" err="1"/>
              <a:t>una</a:t>
            </a:r>
            <a:r>
              <a:rPr lang="en-US" sz="1200" dirty="0"/>
              <a:t> pared </a:t>
            </a:r>
            <a:r>
              <a:rPr lang="en-US" sz="1200" dirty="0" err="1"/>
              <a:t>protectora</a:t>
            </a:r>
            <a:r>
              <a:rPr lang="en-US" sz="1200" dirty="0"/>
              <a:t> en la </a:t>
            </a:r>
            <a:r>
              <a:rPr lang="en-US" sz="1200" dirty="0" err="1"/>
              <a:t>membrana</a:t>
            </a:r>
            <a:r>
              <a:rPr lang="en-US" sz="1200" dirty="0"/>
              <a:t> mucosa </a:t>
            </a:r>
            <a:r>
              <a:rPr lang="en-US" sz="1200" dirty="0" err="1"/>
              <a:t>donde</a:t>
            </a:r>
            <a:r>
              <a:rPr lang="en-US" sz="1200" dirty="0"/>
              <a:t> </a:t>
            </a:r>
            <a:r>
              <a:rPr lang="en-US" sz="1200" dirty="0" err="1"/>
              <a:t>los</a:t>
            </a:r>
            <a:r>
              <a:rPr lang="en-US" sz="1200" dirty="0"/>
              <a:t> virus no </a:t>
            </a:r>
            <a:r>
              <a:rPr lang="en-US" sz="1200" dirty="0" err="1"/>
              <a:t>pueden</a:t>
            </a:r>
            <a:r>
              <a:rPr lang="en-US" sz="1200" dirty="0"/>
              <a:t> </a:t>
            </a:r>
            <a:r>
              <a:rPr lang="en-US" sz="1200" dirty="0" err="1"/>
              <a:t>instalarse</a:t>
            </a:r>
            <a:r>
              <a:rPr lang="en-US" sz="1200" dirty="0"/>
              <a:t>. La OMS ha </a:t>
            </a:r>
            <a:r>
              <a:rPr lang="en-US" sz="1200" dirty="0" err="1"/>
              <a:t>publicado</a:t>
            </a:r>
            <a:r>
              <a:rPr lang="en-US" sz="1200" dirty="0"/>
              <a:t> que </a:t>
            </a:r>
            <a:r>
              <a:rPr lang="en-US" sz="1200" dirty="0" err="1"/>
              <a:t>grandes</a:t>
            </a:r>
            <a:r>
              <a:rPr lang="en-US" sz="1200" dirty="0"/>
              <a:t> </a:t>
            </a:r>
            <a:r>
              <a:rPr lang="en-US" sz="1200" dirty="0" err="1"/>
              <a:t>dosis</a:t>
            </a:r>
            <a:r>
              <a:rPr lang="en-US" sz="1200" dirty="0"/>
              <a:t> de </a:t>
            </a:r>
            <a:r>
              <a:rPr lang="en-US" sz="1200" dirty="0" err="1"/>
              <a:t>vitamina</a:t>
            </a:r>
            <a:r>
              <a:rPr lang="en-US" sz="1200" dirty="0"/>
              <a:t>  A para el </a:t>
            </a:r>
            <a:r>
              <a:rPr lang="en-US" sz="1200" dirty="0" err="1"/>
              <a:t>sarampión</a:t>
            </a:r>
            <a:r>
              <a:rPr lang="en-US" sz="1200" dirty="0"/>
              <a:t> </a:t>
            </a:r>
            <a:r>
              <a:rPr lang="en-US" sz="1200" dirty="0" err="1"/>
              <a:t>es</a:t>
            </a:r>
            <a:r>
              <a:rPr lang="en-US" sz="1200" dirty="0"/>
              <a:t> </a:t>
            </a:r>
            <a:r>
              <a:rPr lang="en-US" sz="1200" dirty="0" err="1"/>
              <a:t>muy</a:t>
            </a:r>
            <a:r>
              <a:rPr lang="en-US" sz="1200" dirty="0"/>
              <a:t> </a:t>
            </a:r>
            <a:r>
              <a:rPr lang="en-US" sz="1200" dirty="0" err="1"/>
              <a:t>efectivo</a:t>
            </a:r>
            <a:r>
              <a:rPr lang="en-US" sz="1200" dirty="0"/>
              <a:t>. </a:t>
            </a:r>
            <a:r>
              <a:rPr lang="en-US" sz="1200" dirty="0" err="1"/>
              <a:t>Según</a:t>
            </a:r>
            <a:r>
              <a:rPr lang="en-US" sz="1200" dirty="0"/>
              <a:t> </a:t>
            </a:r>
            <a:r>
              <a:rPr lang="en-US" sz="1200" dirty="0" err="1"/>
              <a:t>Teraklinik</a:t>
            </a:r>
            <a:r>
              <a:rPr lang="en-US" sz="1200" dirty="0"/>
              <a:t> Berlin, </a:t>
            </a:r>
            <a:r>
              <a:rPr lang="en-US" sz="1200" dirty="0" err="1"/>
              <a:t>es</a:t>
            </a:r>
            <a:r>
              <a:rPr lang="en-US" sz="1200" dirty="0"/>
              <a:t> un antivirus general que </a:t>
            </a:r>
            <a:r>
              <a:rPr lang="en-US" sz="1200" dirty="0" err="1"/>
              <a:t>también</a:t>
            </a:r>
            <a:r>
              <a:rPr lang="en-US" sz="1200" dirty="0"/>
              <a:t> se </a:t>
            </a:r>
            <a:r>
              <a:rPr lang="en-US" sz="1200" dirty="0" err="1"/>
              <a:t>usa</a:t>
            </a:r>
            <a:r>
              <a:rPr lang="en-US" sz="1200" dirty="0"/>
              <a:t> para </a:t>
            </a:r>
            <a:r>
              <a:rPr lang="en-US" sz="1200" dirty="0" err="1"/>
              <a:t>curar</a:t>
            </a:r>
            <a:r>
              <a:rPr lang="en-US" sz="1200" dirty="0"/>
              <a:t> la </a:t>
            </a:r>
            <a:r>
              <a:rPr lang="en-US" sz="1200" dirty="0" err="1"/>
              <a:t>infección</a:t>
            </a:r>
            <a:r>
              <a:rPr lang="en-US" sz="1200" dirty="0"/>
              <a:t> de COVID-19. </a:t>
            </a:r>
            <a:r>
              <a:rPr lang="en-US" sz="1200" dirty="0" err="1"/>
              <a:t>Numerosos</a:t>
            </a:r>
            <a:r>
              <a:rPr lang="en-US" sz="1200" dirty="0"/>
              <a:t> </a:t>
            </a:r>
            <a:r>
              <a:rPr lang="en-US" sz="1200" dirty="0" err="1"/>
              <a:t>estudios</a:t>
            </a:r>
            <a:r>
              <a:rPr lang="en-US" sz="1200" dirty="0"/>
              <a:t> </a:t>
            </a:r>
            <a:r>
              <a:rPr lang="en-US" sz="1200" dirty="0" err="1"/>
              <a:t>demuestran</a:t>
            </a:r>
            <a:r>
              <a:rPr lang="en-US" sz="1200" dirty="0"/>
              <a:t> que 3g de </a:t>
            </a:r>
            <a:r>
              <a:rPr lang="en-US" sz="1200" dirty="0" err="1"/>
              <a:t>vitamina</a:t>
            </a:r>
            <a:r>
              <a:rPr lang="en-US" sz="1200" dirty="0"/>
              <a:t> C al </a:t>
            </a:r>
            <a:r>
              <a:rPr lang="en-US" sz="1200" dirty="0" err="1"/>
              <a:t>día</a:t>
            </a:r>
            <a:r>
              <a:rPr lang="en-US" sz="1200" dirty="0"/>
              <a:t> </a:t>
            </a:r>
            <a:r>
              <a:rPr lang="en-US" sz="1200" dirty="0" err="1"/>
              <a:t>ayudan</a:t>
            </a:r>
            <a:r>
              <a:rPr lang="en-US" sz="1200" dirty="0"/>
              <a:t> a </a:t>
            </a:r>
            <a:r>
              <a:rPr lang="en-US" sz="1200" dirty="0" err="1"/>
              <a:t>combatir</a:t>
            </a:r>
            <a:r>
              <a:rPr lang="en-US" sz="1200" dirty="0"/>
              <a:t> </a:t>
            </a:r>
            <a:r>
              <a:rPr lang="en-US" sz="1200" dirty="0" err="1"/>
              <a:t>infecciones</a:t>
            </a:r>
            <a:r>
              <a:rPr lang="en-US" sz="1200" dirty="0"/>
              <a:t> y </a:t>
            </a:r>
            <a:r>
              <a:rPr lang="en-US" sz="1200" dirty="0" err="1"/>
              <a:t>acceleran</a:t>
            </a:r>
            <a:r>
              <a:rPr lang="en-US" sz="1200" dirty="0"/>
              <a:t> la </a:t>
            </a:r>
            <a:r>
              <a:rPr lang="en-US" sz="1200" dirty="0" err="1"/>
              <a:t>curación</a:t>
            </a:r>
            <a:r>
              <a:rPr lang="en-US" sz="1200" dirty="0"/>
              <a:t>.</a:t>
            </a:r>
          </a:p>
          <a:p>
            <a:pPr algn="just"/>
            <a:r>
              <a:rPr lang="en-US" sz="1200" dirty="0"/>
              <a:t> (https://articles.mercola.com/sites/articles/archive/2020/02/24/iv-vitamin-c.aspx). </a:t>
            </a:r>
            <a:r>
              <a:rPr lang="en-US" sz="1200" dirty="0">
                <a:solidFill>
                  <a:schemeClr val="tx2">
                    <a:lumMod val="50000"/>
                  </a:schemeClr>
                </a:solidFill>
              </a:rPr>
              <a:t>Marina Baaden</a:t>
            </a:r>
            <a:endParaRPr lang="en-GB" sz="500" dirty="0">
              <a:solidFill>
                <a:schemeClr val="tx2">
                  <a:lumMod val="50000"/>
                </a:schemeClr>
              </a:solidFill>
            </a:endParaRPr>
          </a:p>
        </p:txBody>
      </p:sp>
      <p:sp>
        <p:nvSpPr>
          <p:cNvPr id="6" name="Textfeld 5">
            <a:extLst>
              <a:ext uri="{FF2B5EF4-FFF2-40B4-BE49-F238E27FC236}">
                <a16:creationId xmlns:a16="http://schemas.microsoft.com/office/drawing/2014/main" id="{85084CD9-CAA7-4C18-86C2-B04297B1743A}"/>
              </a:ext>
            </a:extLst>
          </p:cNvPr>
          <p:cNvSpPr txBox="1"/>
          <p:nvPr/>
        </p:nvSpPr>
        <p:spPr>
          <a:xfrm rot="10800000" flipV="1">
            <a:off x="0" y="-188524"/>
            <a:ext cx="6766131" cy="3154710"/>
          </a:xfrm>
          <a:prstGeom prst="rect">
            <a:avLst/>
          </a:prstGeom>
          <a:noFill/>
        </p:spPr>
        <p:txBody>
          <a:bodyPr wrap="square" rtlCol="0" anchor="t">
            <a:spAutoFit/>
          </a:bodyPr>
          <a:lstStyle/>
          <a:p>
            <a:pPr algn="ctr"/>
            <a:endParaRPr lang="en-US" sz="1200" b="1" dirty="0">
              <a:solidFill>
                <a:srgbClr val="0070C0"/>
              </a:solidFill>
            </a:endParaRPr>
          </a:p>
          <a:p>
            <a:pPr algn="ctr"/>
            <a:endParaRPr lang="en-US" sz="1200" b="1" dirty="0">
              <a:solidFill>
                <a:srgbClr val="0070C0"/>
              </a:solidFill>
            </a:endParaRPr>
          </a:p>
          <a:p>
            <a:pPr algn="ctr"/>
            <a:endParaRPr lang="en-US" sz="1200" b="1" dirty="0">
              <a:solidFill>
                <a:srgbClr val="0070C0"/>
              </a:solidFill>
            </a:endParaRPr>
          </a:p>
          <a:p>
            <a:pPr algn="ctr"/>
            <a:endParaRPr lang="en-US" sz="1200" b="1" dirty="0">
              <a:solidFill>
                <a:schemeClr val="tx2">
                  <a:lumMod val="50000"/>
                </a:schemeClr>
              </a:solidFill>
            </a:endParaRPr>
          </a:p>
          <a:p>
            <a:pPr algn="ctr"/>
            <a:r>
              <a:rPr lang="en-US" sz="1400" b="1" dirty="0" err="1">
                <a:solidFill>
                  <a:schemeClr val="tx2">
                    <a:lumMod val="50000"/>
                  </a:schemeClr>
                </a:solidFill>
              </a:rPr>
              <a:t>Resiliencia</a:t>
            </a:r>
            <a:r>
              <a:rPr lang="en-US" sz="1400" b="1" dirty="0">
                <a:solidFill>
                  <a:schemeClr val="tx2">
                    <a:lumMod val="50000"/>
                  </a:schemeClr>
                </a:solidFill>
              </a:rPr>
              <a:t> en </a:t>
            </a:r>
            <a:r>
              <a:rPr lang="en-US" sz="1400" b="1" dirty="0" err="1">
                <a:solidFill>
                  <a:schemeClr val="tx2">
                    <a:lumMod val="50000"/>
                  </a:schemeClr>
                </a:solidFill>
              </a:rPr>
              <a:t>tiempos</a:t>
            </a:r>
            <a:r>
              <a:rPr lang="en-US" sz="1400" b="1" dirty="0">
                <a:solidFill>
                  <a:schemeClr val="tx2">
                    <a:lumMod val="50000"/>
                  </a:schemeClr>
                </a:solidFill>
              </a:rPr>
              <a:t> de COVID-19</a:t>
            </a:r>
          </a:p>
          <a:p>
            <a:pPr algn="ctr"/>
            <a:endParaRPr lang="en-US" sz="500" b="1" dirty="0">
              <a:solidFill>
                <a:schemeClr val="tx2">
                  <a:lumMod val="50000"/>
                </a:schemeClr>
              </a:solidFill>
            </a:endParaRPr>
          </a:p>
          <a:p>
            <a:pPr algn="just" fontAlgn="base"/>
            <a:endParaRPr lang="en-US" sz="1200" i="1" dirty="0"/>
          </a:p>
          <a:p>
            <a:pPr algn="just" fontAlgn="base"/>
            <a:r>
              <a:rPr lang="en-US" sz="1200" i="1" dirty="0"/>
              <a:t>“La </a:t>
            </a:r>
            <a:r>
              <a:rPr lang="en-US" sz="1200" i="1" dirty="0" err="1"/>
              <a:t>gente</a:t>
            </a:r>
            <a:r>
              <a:rPr lang="en-US" sz="1200" i="1" dirty="0"/>
              <a:t> lo llama </a:t>
            </a:r>
            <a:r>
              <a:rPr lang="en-US" sz="1200" i="1" dirty="0" err="1"/>
              <a:t>agotamiento</a:t>
            </a:r>
            <a:r>
              <a:rPr lang="en-US" sz="1200" i="1" dirty="0"/>
              <a:t>. No </a:t>
            </a:r>
            <a:r>
              <a:rPr lang="en-US" sz="1200" i="1" dirty="0" err="1"/>
              <a:t>es</a:t>
            </a:r>
            <a:r>
              <a:rPr lang="en-US" sz="1200" i="1" dirty="0"/>
              <a:t> </a:t>
            </a:r>
            <a:r>
              <a:rPr lang="en-US" sz="1200" i="1" dirty="0" err="1"/>
              <a:t>agotamiento</a:t>
            </a:r>
            <a:r>
              <a:rPr lang="en-US" sz="1200" i="1" dirty="0"/>
              <a:t>; </a:t>
            </a:r>
            <a:r>
              <a:rPr lang="en-US" sz="1200" i="1" dirty="0" err="1"/>
              <a:t>es</a:t>
            </a:r>
            <a:r>
              <a:rPr lang="en-US" sz="1200" i="1" dirty="0"/>
              <a:t> </a:t>
            </a:r>
            <a:r>
              <a:rPr lang="en-US" sz="1200" i="1" dirty="0" err="1"/>
              <a:t>una</a:t>
            </a:r>
            <a:r>
              <a:rPr lang="en-US" sz="1200" i="1" dirty="0"/>
              <a:t> </a:t>
            </a:r>
            <a:r>
              <a:rPr lang="en-US" sz="1200" i="1" dirty="0" err="1"/>
              <a:t>profunda</a:t>
            </a:r>
            <a:r>
              <a:rPr lang="en-US" sz="1200" i="1" dirty="0"/>
              <a:t> </a:t>
            </a:r>
            <a:r>
              <a:rPr lang="en-US" sz="1200" i="1" dirty="0" err="1"/>
              <a:t>violación</a:t>
            </a:r>
            <a:r>
              <a:rPr lang="en-US" sz="1200" i="1" dirty="0"/>
              <a:t> moral que la </a:t>
            </a:r>
            <a:r>
              <a:rPr lang="en-US" sz="1200" i="1" dirty="0" err="1"/>
              <a:t>gente</a:t>
            </a:r>
            <a:r>
              <a:rPr lang="en-US" sz="1200" i="1" dirty="0"/>
              <a:t> </a:t>
            </a:r>
            <a:r>
              <a:rPr lang="en-US" sz="1200" i="1" dirty="0" err="1"/>
              <a:t>experimenta</a:t>
            </a:r>
            <a:r>
              <a:rPr lang="en-US" sz="1200" i="1" dirty="0"/>
              <a:t>." (- Ana Delgado, </a:t>
            </a:r>
            <a:r>
              <a:rPr lang="en-US" sz="1200" i="1" dirty="0" err="1"/>
              <a:t>enfermera</a:t>
            </a:r>
            <a:r>
              <a:rPr lang="en-US" sz="1200" i="1" dirty="0"/>
              <a:t>, </a:t>
            </a:r>
            <a:r>
              <a:rPr lang="en-US" sz="1200" i="1" dirty="0" err="1"/>
              <a:t>comadrona</a:t>
            </a:r>
            <a:r>
              <a:rPr lang="en-US" sz="1200" i="1" dirty="0"/>
              <a:t> y  </a:t>
            </a:r>
            <a:r>
              <a:rPr lang="en-US" sz="1200" i="1" dirty="0" err="1"/>
              <a:t>profesora</a:t>
            </a:r>
            <a:r>
              <a:rPr lang="en-US" sz="1200" i="1" dirty="0"/>
              <a:t> </a:t>
            </a:r>
            <a:r>
              <a:rPr lang="en-US" sz="1200" i="1" dirty="0" err="1"/>
              <a:t>clínica</a:t>
            </a:r>
            <a:r>
              <a:rPr lang="en-US" sz="1200" i="1" dirty="0"/>
              <a:t>). </a:t>
            </a:r>
            <a:r>
              <a:rPr lang="en-US" sz="1200" dirty="0"/>
              <a:t>Los </a:t>
            </a:r>
            <a:r>
              <a:rPr lang="en-US" sz="1200" dirty="0" err="1"/>
              <a:t>humanos</a:t>
            </a:r>
            <a:r>
              <a:rPr lang="en-US" sz="1200" dirty="0"/>
              <a:t> </a:t>
            </a:r>
            <a:r>
              <a:rPr lang="en-US" sz="1200" dirty="0" err="1"/>
              <a:t>vivimos</a:t>
            </a:r>
            <a:r>
              <a:rPr lang="en-US" sz="1200" dirty="0"/>
              <a:t> de </a:t>
            </a:r>
            <a:r>
              <a:rPr lang="en-US" sz="1200" dirty="0" err="1"/>
              <a:t>historias</a:t>
            </a:r>
            <a:r>
              <a:rPr lang="en-US" sz="1200" dirty="0"/>
              <a:t>. </a:t>
            </a:r>
            <a:r>
              <a:rPr lang="en-US" sz="1200" dirty="0" err="1"/>
              <a:t>Necesitamos</a:t>
            </a:r>
            <a:r>
              <a:rPr lang="en-US" sz="1200" dirty="0"/>
              <a:t> </a:t>
            </a:r>
            <a:r>
              <a:rPr lang="en-US" sz="1200" dirty="0" err="1"/>
              <a:t>historias</a:t>
            </a:r>
            <a:r>
              <a:rPr lang="en-US" sz="1200" dirty="0"/>
              <a:t> que se </a:t>
            </a:r>
            <a:r>
              <a:rPr lang="en-US" sz="1200" dirty="0" err="1"/>
              <a:t>pasan</a:t>
            </a:r>
            <a:r>
              <a:rPr lang="en-US" sz="1200" dirty="0"/>
              <a:t> </a:t>
            </a:r>
            <a:r>
              <a:rPr lang="en-US" sz="1200" dirty="0" err="1"/>
              <a:t>transgeneracionalmente</a:t>
            </a:r>
            <a:r>
              <a:rPr lang="en-US" sz="1200" dirty="0"/>
              <a:t> y que </a:t>
            </a:r>
            <a:r>
              <a:rPr lang="en-US" sz="1200" dirty="0" err="1"/>
              <a:t>nos</a:t>
            </a:r>
            <a:r>
              <a:rPr lang="en-US" sz="1200" dirty="0"/>
              <a:t> </a:t>
            </a:r>
            <a:r>
              <a:rPr lang="en-US" sz="1200" dirty="0" err="1"/>
              <a:t>llenan</a:t>
            </a:r>
            <a:r>
              <a:rPr lang="en-US" sz="1200" dirty="0"/>
              <a:t> de </a:t>
            </a:r>
            <a:r>
              <a:rPr lang="en-US" sz="1200" dirty="0" err="1"/>
              <a:t>orgullo</a:t>
            </a:r>
            <a:r>
              <a:rPr lang="en-US" sz="1200" dirty="0"/>
              <a:t>, </a:t>
            </a:r>
            <a:r>
              <a:rPr lang="en-US" sz="1200" dirty="0" err="1"/>
              <a:t>significado</a:t>
            </a:r>
            <a:r>
              <a:rPr lang="en-US" sz="1200" dirty="0"/>
              <a:t>, </a:t>
            </a:r>
            <a:r>
              <a:rPr lang="en-US" sz="1200" dirty="0" err="1"/>
              <a:t>perspectivas</a:t>
            </a:r>
            <a:r>
              <a:rPr lang="en-US" sz="1200" dirty="0"/>
              <a:t>, a la </a:t>
            </a:r>
            <a:r>
              <a:rPr lang="en-US" sz="1200" dirty="0" err="1"/>
              <a:t>vez</a:t>
            </a:r>
            <a:r>
              <a:rPr lang="en-US" sz="1200" dirty="0"/>
              <a:t> que </a:t>
            </a:r>
            <a:r>
              <a:rPr lang="en-US" sz="1200" dirty="0" err="1"/>
              <a:t>hacen</a:t>
            </a:r>
            <a:r>
              <a:rPr lang="en-US" sz="1200" dirty="0"/>
              <a:t> </a:t>
            </a:r>
            <a:r>
              <a:rPr lang="en-US" sz="1200" dirty="0" err="1"/>
              <a:t>brillar</a:t>
            </a:r>
            <a:r>
              <a:rPr lang="en-US" sz="1200" dirty="0"/>
              <a:t> </a:t>
            </a:r>
            <a:r>
              <a:rPr lang="en-US" sz="1200" dirty="0" err="1"/>
              <a:t>nuestra</a:t>
            </a:r>
            <a:r>
              <a:rPr lang="en-US" sz="1200" dirty="0"/>
              <a:t> </a:t>
            </a:r>
            <a:r>
              <a:rPr lang="en-US" sz="1200" dirty="0" err="1"/>
              <a:t>inteligencia</a:t>
            </a:r>
            <a:r>
              <a:rPr lang="en-US" sz="1200" dirty="0"/>
              <a:t>. Con el </a:t>
            </a:r>
            <a:r>
              <a:rPr lang="en-US" sz="1200" dirty="0" err="1"/>
              <a:t>descubrimiento</a:t>
            </a:r>
            <a:r>
              <a:rPr lang="en-US" sz="1200" dirty="0"/>
              <a:t> de </a:t>
            </a:r>
            <a:r>
              <a:rPr lang="en-US" sz="1200" dirty="0" err="1"/>
              <a:t>mitologías</a:t>
            </a:r>
            <a:r>
              <a:rPr lang="en-US" sz="1200" dirty="0"/>
              <a:t> y </a:t>
            </a:r>
            <a:r>
              <a:rPr lang="en-US" sz="1200" dirty="0" err="1"/>
              <a:t>cuentos</a:t>
            </a:r>
            <a:r>
              <a:rPr lang="en-US" sz="1200" dirty="0"/>
              <a:t> </a:t>
            </a:r>
            <a:r>
              <a:rPr lang="en-US" sz="1200" dirty="0" err="1"/>
              <a:t>populares</a:t>
            </a:r>
            <a:r>
              <a:rPr lang="en-US" sz="1200" dirty="0"/>
              <a:t>, Joseph Campbell, </a:t>
            </a:r>
            <a:r>
              <a:rPr lang="en-US" sz="1200" dirty="0" err="1"/>
              <a:t>creó</a:t>
            </a:r>
            <a:r>
              <a:rPr lang="en-US" sz="1200" dirty="0"/>
              <a:t> (entre </a:t>
            </a:r>
            <a:r>
              <a:rPr lang="en-US" sz="1200" dirty="0" err="1"/>
              <a:t>otras</a:t>
            </a:r>
            <a:r>
              <a:rPr lang="en-US" sz="1200" dirty="0"/>
              <a:t> </a:t>
            </a:r>
            <a:r>
              <a:rPr lang="en-US" sz="1200" dirty="0" err="1"/>
              <a:t>cosas</a:t>
            </a:r>
            <a:r>
              <a:rPr lang="en-US" sz="1200" dirty="0"/>
              <a:t>) el </a:t>
            </a:r>
            <a:r>
              <a:rPr lang="en-US" sz="1200" dirty="0" err="1"/>
              <a:t>fenómeno</a:t>
            </a:r>
            <a:r>
              <a:rPr lang="en-US" sz="1200" dirty="0"/>
              <a:t> del “</a:t>
            </a:r>
            <a:r>
              <a:rPr lang="en-US" sz="1200" dirty="0" err="1"/>
              <a:t>camino</a:t>
            </a:r>
            <a:r>
              <a:rPr lang="en-US" sz="1200" dirty="0"/>
              <a:t> del </a:t>
            </a:r>
            <a:r>
              <a:rPr lang="en-US" sz="1200" dirty="0" err="1"/>
              <a:t>héroe</a:t>
            </a:r>
            <a:r>
              <a:rPr lang="en-US" sz="1200" dirty="0"/>
              <a:t>”. Las </a:t>
            </a:r>
            <a:r>
              <a:rPr lang="en-US" sz="1200" dirty="0" err="1"/>
              <a:t>historias</a:t>
            </a:r>
            <a:r>
              <a:rPr lang="en-US" sz="1200" dirty="0"/>
              <a:t> </a:t>
            </a:r>
            <a:r>
              <a:rPr lang="en-US" sz="1200" dirty="0" err="1"/>
              <a:t>nos</a:t>
            </a:r>
            <a:r>
              <a:rPr lang="en-US" sz="1200" dirty="0"/>
              <a:t> </a:t>
            </a:r>
            <a:r>
              <a:rPr lang="en-US" sz="1200" dirty="0" err="1"/>
              <a:t>acercan</a:t>
            </a:r>
            <a:r>
              <a:rPr lang="en-US" sz="1200" dirty="0"/>
              <a:t> </a:t>
            </a:r>
            <a:r>
              <a:rPr lang="en-US" sz="1200" dirty="0" err="1"/>
              <a:t>normalmente</a:t>
            </a:r>
            <a:r>
              <a:rPr lang="en-US" sz="1200" dirty="0"/>
              <a:t> a </a:t>
            </a:r>
            <a:r>
              <a:rPr lang="en-US" sz="1200" dirty="0" err="1"/>
              <a:t>experiencias</a:t>
            </a:r>
            <a:r>
              <a:rPr lang="en-US" sz="1200" dirty="0"/>
              <a:t> </a:t>
            </a:r>
            <a:r>
              <a:rPr lang="en-US" sz="1200" dirty="0" err="1"/>
              <a:t>vividas</a:t>
            </a:r>
            <a:r>
              <a:rPr lang="en-US" sz="1200" dirty="0"/>
              <a:t> e </a:t>
            </a:r>
            <a:r>
              <a:rPr lang="en-US" sz="1200" dirty="0" err="1"/>
              <a:t>inspiraciones</a:t>
            </a:r>
            <a:r>
              <a:rPr lang="en-US" sz="1200" dirty="0"/>
              <a:t> a </a:t>
            </a:r>
            <a:r>
              <a:rPr lang="en-US" sz="1200" dirty="0" err="1"/>
              <a:t>través</a:t>
            </a:r>
            <a:r>
              <a:rPr lang="en-US" sz="1200" dirty="0"/>
              <a:t> de </a:t>
            </a:r>
            <a:r>
              <a:rPr lang="en-US" sz="1200" dirty="0" err="1"/>
              <a:t>los</a:t>
            </a:r>
            <a:r>
              <a:rPr lang="en-US" sz="1200" dirty="0"/>
              <a:t> </a:t>
            </a:r>
            <a:r>
              <a:rPr lang="en-US" sz="1200" dirty="0" err="1"/>
              <a:t>libros</a:t>
            </a:r>
            <a:r>
              <a:rPr lang="en-US" sz="1200" dirty="0"/>
              <a:t> y </a:t>
            </a:r>
            <a:r>
              <a:rPr lang="en-US" sz="1200" dirty="0" err="1"/>
              <a:t>medios</a:t>
            </a:r>
            <a:r>
              <a:rPr lang="en-US" sz="1200" dirty="0"/>
              <a:t> que </a:t>
            </a:r>
            <a:r>
              <a:rPr lang="en-US" sz="1200" dirty="0" err="1"/>
              <a:t>conllevan</a:t>
            </a:r>
            <a:r>
              <a:rPr lang="en-US" sz="1200" dirty="0"/>
              <a:t> el </a:t>
            </a:r>
            <a:r>
              <a:rPr lang="en-US" sz="1200" dirty="0" err="1"/>
              <a:t>espíritu</a:t>
            </a:r>
            <a:r>
              <a:rPr lang="en-US" sz="1200" dirty="0"/>
              <a:t> de </a:t>
            </a:r>
            <a:r>
              <a:rPr lang="en-US" sz="1200" dirty="0" err="1"/>
              <a:t>vida</a:t>
            </a:r>
            <a:r>
              <a:rPr lang="en-US" sz="1200" dirty="0"/>
              <a:t> </a:t>
            </a:r>
            <a:r>
              <a:rPr lang="en-US" sz="1200" dirty="0" err="1"/>
              <a:t>humano</a:t>
            </a:r>
            <a:r>
              <a:rPr lang="en-US" sz="1200" dirty="0"/>
              <a:t>. Nos </a:t>
            </a:r>
            <a:r>
              <a:rPr lang="en-US" sz="1200" dirty="0" err="1"/>
              <a:t>recuerdan</a:t>
            </a:r>
            <a:r>
              <a:rPr lang="en-US" sz="1200" dirty="0"/>
              <a:t> </a:t>
            </a:r>
            <a:r>
              <a:rPr lang="en-US" sz="1200" dirty="0" err="1"/>
              <a:t>nuestra</a:t>
            </a:r>
            <a:r>
              <a:rPr lang="en-US" sz="1200" dirty="0"/>
              <a:t> </a:t>
            </a:r>
            <a:r>
              <a:rPr lang="en-US" sz="1200" dirty="0" err="1"/>
              <a:t>habilidad</a:t>
            </a:r>
            <a:r>
              <a:rPr lang="en-US" sz="1200" dirty="0"/>
              <a:t> de </a:t>
            </a:r>
            <a:r>
              <a:rPr lang="en-US" sz="1200" dirty="0" err="1"/>
              <a:t>adaptación</a:t>
            </a:r>
            <a:r>
              <a:rPr lang="en-US" sz="1200" dirty="0"/>
              <a:t> y </a:t>
            </a:r>
            <a:r>
              <a:rPr lang="en-US" sz="1200" dirty="0" err="1"/>
              <a:t>nuestra</a:t>
            </a:r>
            <a:r>
              <a:rPr lang="en-US" sz="1200" dirty="0"/>
              <a:t> </a:t>
            </a:r>
            <a:r>
              <a:rPr lang="en-US" sz="1200" dirty="0" err="1"/>
              <a:t>resiliencia</a:t>
            </a:r>
            <a:r>
              <a:rPr lang="en-US" sz="1200" dirty="0"/>
              <a:t> para </a:t>
            </a:r>
            <a:r>
              <a:rPr lang="en-US" sz="1200" dirty="0" err="1"/>
              <a:t>superar</a:t>
            </a:r>
            <a:r>
              <a:rPr lang="en-US" sz="1200" dirty="0"/>
              <a:t> </a:t>
            </a:r>
            <a:r>
              <a:rPr lang="en-US" sz="1200" dirty="0" err="1"/>
              <a:t>desafíos</a:t>
            </a:r>
            <a:r>
              <a:rPr lang="en-US" sz="1200" dirty="0"/>
              <a:t> </a:t>
            </a:r>
            <a:r>
              <a:rPr lang="en-US" sz="1200" dirty="0" err="1"/>
              <a:t>dramáticos</a:t>
            </a:r>
            <a:r>
              <a:rPr lang="en-US" sz="1200" dirty="0"/>
              <a:t>. </a:t>
            </a:r>
            <a:r>
              <a:rPr lang="en-US" sz="1200" dirty="0" err="1"/>
              <a:t>Ahora</a:t>
            </a:r>
            <a:r>
              <a:rPr lang="en-US" sz="1200" dirty="0"/>
              <a:t> </a:t>
            </a:r>
            <a:r>
              <a:rPr lang="en-US" sz="1200" dirty="0" err="1"/>
              <a:t>estamos</a:t>
            </a:r>
            <a:r>
              <a:rPr lang="en-US" sz="1200" dirty="0"/>
              <a:t> </a:t>
            </a:r>
            <a:r>
              <a:rPr lang="en-US" sz="1200" dirty="0" err="1"/>
              <a:t>experimentando</a:t>
            </a:r>
            <a:r>
              <a:rPr lang="en-US" sz="1200" dirty="0"/>
              <a:t> de </a:t>
            </a:r>
            <a:r>
              <a:rPr lang="en-US" sz="1200" dirty="0" err="1"/>
              <a:t>cerca</a:t>
            </a:r>
            <a:r>
              <a:rPr lang="en-US" sz="1200" dirty="0"/>
              <a:t> y de </a:t>
            </a:r>
            <a:r>
              <a:rPr lang="en-US" sz="1200" dirty="0" err="1"/>
              <a:t>manera</a:t>
            </a:r>
            <a:r>
              <a:rPr lang="en-US" sz="1200" dirty="0"/>
              <a:t> </a:t>
            </a:r>
            <a:r>
              <a:rPr lang="en-US" sz="1200" dirty="0" err="1"/>
              <a:t>colectiva</a:t>
            </a:r>
            <a:r>
              <a:rPr lang="en-US" sz="1200" dirty="0"/>
              <a:t> </a:t>
            </a:r>
            <a:r>
              <a:rPr lang="en-US" sz="1200" dirty="0" err="1"/>
              <a:t>uno</a:t>
            </a:r>
            <a:r>
              <a:rPr lang="en-US" sz="1200" dirty="0"/>
              <a:t> de </a:t>
            </a:r>
            <a:r>
              <a:rPr lang="en-US" sz="1200" dirty="0" err="1"/>
              <a:t>estos</a:t>
            </a:r>
            <a:r>
              <a:rPr lang="en-US" sz="1200" dirty="0"/>
              <a:t> </a:t>
            </a:r>
            <a:r>
              <a:rPr lang="en-US" sz="1200" dirty="0" err="1"/>
              <a:t>caminos</a:t>
            </a:r>
            <a:r>
              <a:rPr lang="en-US" sz="1200" dirty="0"/>
              <a:t> </a:t>
            </a:r>
            <a:r>
              <a:rPr lang="en-US" sz="1200" dirty="0" err="1"/>
              <a:t>heroicos</a:t>
            </a:r>
            <a:r>
              <a:rPr lang="en-US" sz="1200" dirty="0"/>
              <a:t> a </a:t>
            </a:r>
            <a:r>
              <a:rPr lang="en-US" sz="1200" dirty="0" err="1"/>
              <a:t>través</a:t>
            </a:r>
            <a:r>
              <a:rPr lang="en-US" sz="1200" dirty="0"/>
              <a:t> del </a:t>
            </a:r>
            <a:r>
              <a:rPr lang="en-US" sz="1200" dirty="0" err="1"/>
              <a:t>nuevo</a:t>
            </a:r>
            <a:r>
              <a:rPr lang="en-US" sz="1200" dirty="0"/>
              <a:t> coronavirus.</a:t>
            </a:r>
          </a:p>
          <a:p>
            <a:pPr algn="just"/>
            <a:endParaRPr lang="en-US" sz="1200" b="1" dirty="0">
              <a:solidFill>
                <a:srgbClr val="0070C0"/>
              </a:solidFill>
            </a:endParaRPr>
          </a:p>
        </p:txBody>
      </p:sp>
      <p:pic>
        <p:nvPicPr>
          <p:cNvPr id="1027" name="Picture 3">
            <a:extLst>
              <a:ext uri="{FF2B5EF4-FFF2-40B4-BE49-F238E27FC236}">
                <a16:creationId xmlns:a16="http://schemas.microsoft.com/office/drawing/2014/main" id="{54A0BB79-0438-4E92-A770-D8B2C3603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475" y="2982640"/>
            <a:ext cx="2698361" cy="271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734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813D8-5E8A-4A22-988C-C19E92FF5747}"/>
              </a:ext>
            </a:extLst>
          </p:cNvPr>
          <p:cNvSpPr>
            <a:spLocks noGrp="1"/>
          </p:cNvSpPr>
          <p:nvPr>
            <p:ph type="title"/>
          </p:nvPr>
        </p:nvSpPr>
        <p:spPr/>
        <p:txBody>
          <a:bodyPr/>
          <a:lstStyle/>
          <a:p>
            <a:r>
              <a:rPr lang="de-DE" dirty="0"/>
              <a:t>Newsletter fom </a:t>
            </a:r>
          </a:p>
        </p:txBody>
      </p:sp>
      <p:sp>
        <p:nvSpPr>
          <p:cNvPr id="3" name="Text Placeholder 2">
            <a:extLst>
              <a:ext uri="{FF2B5EF4-FFF2-40B4-BE49-F238E27FC236}">
                <a16:creationId xmlns:a16="http://schemas.microsoft.com/office/drawing/2014/main" id="{D476BD59-A43A-40EE-AE17-A65D064A56CA}"/>
              </a:ext>
            </a:extLst>
          </p:cNvPr>
          <p:cNvSpPr>
            <a:spLocks noGrp="1"/>
          </p:cNvSpPr>
          <p:nvPr>
            <p:ph type="body" idx="1"/>
          </p:nvPr>
        </p:nvSpPr>
        <p:spPr>
          <a:xfrm>
            <a:off x="468669" y="6019939"/>
            <a:ext cx="5915025" cy="1696701"/>
          </a:xfrm>
        </p:spPr>
        <p:txBody>
          <a:bodyPr>
            <a:normAutofit/>
          </a:bodyPr>
          <a:lstStyle/>
          <a:p>
            <a:r>
              <a:rPr lang="de-DE" sz="3000" dirty="0"/>
              <a:t>20th May 2020</a:t>
            </a:r>
          </a:p>
        </p:txBody>
      </p:sp>
    </p:spTree>
    <p:extLst>
      <p:ext uri="{BB962C8B-B14F-4D97-AF65-F5344CB8AC3E}">
        <p14:creationId xmlns:p14="http://schemas.microsoft.com/office/powerpoint/2010/main" val="1434705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8739C0-EF61-4A66-9A4A-95AEF4E6CA86}"/>
              </a:ext>
            </a:extLst>
          </p:cNvPr>
          <p:cNvPicPr>
            <a:picLocks noChangeAspect="1"/>
          </p:cNvPicPr>
          <p:nvPr/>
        </p:nvPicPr>
        <p:blipFill>
          <a:blip r:embed="rId2"/>
          <a:stretch>
            <a:fillRect/>
          </a:stretch>
        </p:blipFill>
        <p:spPr>
          <a:xfrm>
            <a:off x="77084" y="7642566"/>
            <a:ext cx="3478264" cy="1963644"/>
          </a:xfrm>
          <a:prstGeom prst="rect">
            <a:avLst/>
          </a:prstGeom>
        </p:spPr>
      </p:pic>
      <p:sp>
        <p:nvSpPr>
          <p:cNvPr id="3" name="Text Placeholder 2">
            <a:extLst>
              <a:ext uri="{FF2B5EF4-FFF2-40B4-BE49-F238E27FC236}">
                <a16:creationId xmlns:a16="http://schemas.microsoft.com/office/drawing/2014/main" id="{3BA068C0-A897-46D2-94F9-8A751C3DE57A}"/>
              </a:ext>
            </a:extLst>
          </p:cNvPr>
          <p:cNvSpPr>
            <a:spLocks noGrp="1"/>
          </p:cNvSpPr>
          <p:nvPr>
            <p:ph type="body" idx="1"/>
          </p:nvPr>
        </p:nvSpPr>
        <p:spPr>
          <a:xfrm>
            <a:off x="471487" y="167245"/>
            <a:ext cx="5915025" cy="340755"/>
          </a:xfrm>
        </p:spPr>
        <p:txBody>
          <a:bodyPr>
            <a:normAutofit lnSpcReduction="10000"/>
          </a:bodyPr>
          <a:lstStyle/>
          <a:p>
            <a:pPr lvl="0">
              <a:buClr>
                <a:srgbClr val="2C2C2C"/>
              </a:buClr>
            </a:pPr>
            <a:r>
              <a:rPr lang="de-DE" sz="1650" b="1" dirty="0">
                <a:solidFill>
                  <a:srgbClr val="099BDD">
                    <a:lumMod val="50000"/>
                  </a:srgbClr>
                </a:solidFill>
              </a:rPr>
              <a:t>¿Qué es lo que (no) vemos?</a:t>
            </a:r>
          </a:p>
          <a:p>
            <a:endParaRPr lang="de-DE" sz="1650" b="1" dirty="0">
              <a:solidFill>
                <a:schemeClr val="tx2">
                  <a:lumMod val="50000"/>
                </a:schemeClr>
              </a:solidFill>
            </a:endParaRPr>
          </a:p>
          <a:p>
            <a:endParaRPr lang="de-DE" dirty="0"/>
          </a:p>
          <a:p>
            <a:endParaRPr lang="de-DE" dirty="0"/>
          </a:p>
        </p:txBody>
      </p:sp>
      <p:sp>
        <p:nvSpPr>
          <p:cNvPr id="22" name="Textfeld 21">
            <a:extLst>
              <a:ext uri="{FF2B5EF4-FFF2-40B4-BE49-F238E27FC236}">
                <a16:creationId xmlns:a16="http://schemas.microsoft.com/office/drawing/2014/main" id="{427D0909-E2B2-4FE7-B954-E8297236A3DF}"/>
              </a:ext>
            </a:extLst>
          </p:cNvPr>
          <p:cNvSpPr txBox="1"/>
          <p:nvPr/>
        </p:nvSpPr>
        <p:spPr>
          <a:xfrm>
            <a:off x="299534" y="5629407"/>
            <a:ext cx="6371565" cy="2308324"/>
          </a:xfrm>
          <a:prstGeom prst="rect">
            <a:avLst/>
          </a:prstGeom>
          <a:noFill/>
        </p:spPr>
        <p:txBody>
          <a:bodyPr wrap="square" rtlCol="0" anchor="t">
            <a:spAutoFit/>
          </a:bodyPr>
          <a:lstStyle/>
          <a:p>
            <a:pPr algn="ctr"/>
            <a:r>
              <a:rPr lang="en-US" sz="1200" b="1" dirty="0" err="1">
                <a:solidFill>
                  <a:schemeClr val="tx2">
                    <a:lumMod val="50000"/>
                  </a:schemeClr>
                </a:solidFill>
                <a:cs typeface="Times New Roman"/>
              </a:rPr>
              <a:t>Además</a:t>
            </a:r>
            <a:r>
              <a:rPr lang="en-US" sz="1200" b="1" dirty="0">
                <a:solidFill>
                  <a:schemeClr val="tx2">
                    <a:lumMod val="50000"/>
                  </a:schemeClr>
                </a:solidFill>
                <a:cs typeface="Times New Roman"/>
              </a:rPr>
              <a:t> de la </a:t>
            </a:r>
            <a:r>
              <a:rPr lang="en-US" sz="1200" b="1" dirty="0" err="1">
                <a:solidFill>
                  <a:schemeClr val="tx2">
                    <a:lumMod val="50000"/>
                  </a:schemeClr>
                </a:solidFill>
                <a:cs typeface="Times New Roman"/>
              </a:rPr>
              <a:t>salud</a:t>
            </a:r>
            <a:r>
              <a:rPr lang="en-US" sz="1200" b="1" dirty="0">
                <a:solidFill>
                  <a:schemeClr val="tx2">
                    <a:lumMod val="50000"/>
                  </a:schemeClr>
                </a:solidFill>
                <a:cs typeface="Times New Roman"/>
              </a:rPr>
              <a:t>, </a:t>
            </a:r>
            <a:r>
              <a:rPr lang="en-US" sz="1200" b="1" dirty="0" err="1">
                <a:solidFill>
                  <a:schemeClr val="tx2">
                    <a:lumMod val="50000"/>
                  </a:schemeClr>
                </a:solidFill>
                <a:cs typeface="Times New Roman"/>
              </a:rPr>
              <a:t>es</a:t>
            </a:r>
            <a:r>
              <a:rPr lang="en-US" sz="1200" b="1" dirty="0">
                <a:solidFill>
                  <a:schemeClr val="tx2">
                    <a:lumMod val="50000"/>
                  </a:schemeClr>
                </a:solidFill>
                <a:cs typeface="Times New Roman"/>
              </a:rPr>
              <a:t> la </a:t>
            </a:r>
            <a:r>
              <a:rPr lang="en-US" sz="1200" b="1" dirty="0" err="1">
                <a:solidFill>
                  <a:schemeClr val="tx2">
                    <a:lumMod val="50000"/>
                  </a:schemeClr>
                </a:solidFill>
                <a:cs typeface="Times New Roman"/>
              </a:rPr>
              <a:t>economía</a:t>
            </a:r>
            <a:r>
              <a:rPr lang="en-US" sz="1200" b="1" dirty="0">
                <a:solidFill>
                  <a:schemeClr val="tx2">
                    <a:lumMod val="50000"/>
                  </a:schemeClr>
                </a:solidFill>
                <a:cs typeface="Times New Roman"/>
              </a:rPr>
              <a:t>, </a:t>
            </a:r>
            <a:r>
              <a:rPr lang="en-US" sz="1200" b="1" dirty="0" err="1">
                <a:solidFill>
                  <a:schemeClr val="tx2">
                    <a:lumMod val="50000"/>
                  </a:schemeClr>
                </a:solidFill>
                <a:cs typeface="Times New Roman"/>
              </a:rPr>
              <a:t>estúpido</a:t>
            </a:r>
            <a:endParaRPr lang="en-US" sz="1200" b="1" dirty="0">
              <a:solidFill>
                <a:schemeClr val="tx2">
                  <a:lumMod val="50000"/>
                </a:schemeClr>
              </a:solidFill>
              <a:cs typeface="Times New Roman"/>
            </a:endParaRPr>
          </a:p>
          <a:p>
            <a:pPr algn="just"/>
            <a:r>
              <a:rPr lang="en-GB" sz="1100" dirty="0">
                <a:solidFill>
                  <a:srgbClr val="044E6F"/>
                </a:solidFill>
              </a:rPr>
              <a:t>Un </a:t>
            </a:r>
            <a:r>
              <a:rPr lang="en-GB" sz="1100" dirty="0" err="1">
                <a:solidFill>
                  <a:srgbClr val="044E6F"/>
                </a:solidFill>
              </a:rPr>
              <a:t>aprendizaje</a:t>
            </a:r>
            <a:r>
              <a:rPr lang="en-GB" sz="1100" dirty="0">
                <a:solidFill>
                  <a:srgbClr val="044E6F"/>
                </a:solidFill>
              </a:rPr>
              <a:t> clave de la gran </a:t>
            </a:r>
            <a:r>
              <a:rPr lang="en-GB" sz="1100" dirty="0" err="1">
                <a:solidFill>
                  <a:srgbClr val="044E6F"/>
                </a:solidFill>
              </a:rPr>
              <a:t>depresión</a:t>
            </a:r>
            <a:r>
              <a:rPr lang="en-GB" sz="1100" dirty="0">
                <a:solidFill>
                  <a:srgbClr val="044E6F"/>
                </a:solidFill>
              </a:rPr>
              <a:t> </a:t>
            </a:r>
            <a:r>
              <a:rPr lang="en-GB" sz="1100" dirty="0" err="1">
                <a:solidFill>
                  <a:srgbClr val="044E6F"/>
                </a:solidFill>
              </a:rPr>
              <a:t>fue</a:t>
            </a:r>
            <a:r>
              <a:rPr lang="en-GB" sz="1100" dirty="0">
                <a:solidFill>
                  <a:srgbClr val="044E6F"/>
                </a:solidFill>
              </a:rPr>
              <a:t> el mantra de Roosevelt, “lo </a:t>
            </a:r>
            <a:r>
              <a:rPr lang="en-GB" sz="1100" dirty="0" err="1">
                <a:solidFill>
                  <a:srgbClr val="044E6F"/>
                </a:solidFill>
              </a:rPr>
              <a:t>único</a:t>
            </a:r>
            <a:r>
              <a:rPr lang="en-GB" sz="1100" dirty="0">
                <a:solidFill>
                  <a:srgbClr val="044E6F"/>
                </a:solidFill>
              </a:rPr>
              <a:t> que </a:t>
            </a:r>
            <a:r>
              <a:rPr lang="en-GB" sz="1100" dirty="0" err="1">
                <a:solidFill>
                  <a:srgbClr val="044E6F"/>
                </a:solidFill>
              </a:rPr>
              <a:t>debemos</a:t>
            </a:r>
            <a:r>
              <a:rPr lang="en-GB" sz="1100" dirty="0">
                <a:solidFill>
                  <a:srgbClr val="044E6F"/>
                </a:solidFill>
              </a:rPr>
              <a:t> </a:t>
            </a:r>
            <a:r>
              <a:rPr lang="en-GB" sz="1100" dirty="0" err="1">
                <a:solidFill>
                  <a:srgbClr val="044E6F"/>
                </a:solidFill>
              </a:rPr>
              <a:t>temer</a:t>
            </a:r>
            <a:r>
              <a:rPr lang="en-GB" sz="1100" dirty="0">
                <a:solidFill>
                  <a:srgbClr val="044E6F"/>
                </a:solidFill>
              </a:rPr>
              <a:t> </a:t>
            </a:r>
            <a:r>
              <a:rPr lang="en-GB" sz="1100" dirty="0" err="1">
                <a:solidFill>
                  <a:srgbClr val="044E6F"/>
                </a:solidFill>
              </a:rPr>
              <a:t>es</a:t>
            </a:r>
            <a:r>
              <a:rPr lang="en-GB" sz="1100" dirty="0">
                <a:solidFill>
                  <a:srgbClr val="044E6F"/>
                </a:solidFill>
              </a:rPr>
              <a:t> al </a:t>
            </a:r>
            <a:r>
              <a:rPr lang="en-GB" sz="1100" dirty="0" err="1">
                <a:solidFill>
                  <a:srgbClr val="044E6F"/>
                </a:solidFill>
              </a:rPr>
              <a:t>miedo</a:t>
            </a:r>
            <a:r>
              <a:rPr lang="en-GB" sz="1100" dirty="0">
                <a:solidFill>
                  <a:srgbClr val="044E6F"/>
                </a:solidFill>
              </a:rPr>
              <a:t>”</a:t>
            </a:r>
            <a:r>
              <a:rPr lang="en-US" sz="1100" dirty="0">
                <a:solidFill>
                  <a:srgbClr val="044E6F"/>
                </a:solidFill>
              </a:rPr>
              <a:t>. 25 </a:t>
            </a:r>
            <a:r>
              <a:rPr lang="en-US" sz="1100" dirty="0" err="1">
                <a:solidFill>
                  <a:srgbClr val="044E6F"/>
                </a:solidFill>
              </a:rPr>
              <a:t>años</a:t>
            </a:r>
            <a:r>
              <a:rPr lang="en-US" sz="1100" dirty="0">
                <a:solidFill>
                  <a:srgbClr val="044E6F"/>
                </a:solidFill>
              </a:rPr>
              <a:t> </a:t>
            </a:r>
            <a:r>
              <a:rPr lang="en-US" sz="1100" dirty="0" err="1">
                <a:solidFill>
                  <a:srgbClr val="044E6F"/>
                </a:solidFill>
              </a:rPr>
              <a:t>después</a:t>
            </a:r>
            <a:r>
              <a:rPr lang="en-US" sz="1100" dirty="0">
                <a:solidFill>
                  <a:srgbClr val="044E6F"/>
                </a:solidFill>
              </a:rPr>
              <a:t>, </a:t>
            </a:r>
            <a:r>
              <a:rPr lang="en-US" sz="1100" dirty="0" err="1">
                <a:solidFill>
                  <a:srgbClr val="044E6F"/>
                </a:solidFill>
              </a:rPr>
              <a:t>después</a:t>
            </a:r>
            <a:r>
              <a:rPr lang="en-US" sz="1100" dirty="0">
                <a:solidFill>
                  <a:srgbClr val="044E6F"/>
                </a:solidFill>
              </a:rPr>
              <a:t> de la </a:t>
            </a:r>
            <a:r>
              <a:rPr lang="en-US" sz="1100" dirty="0" err="1">
                <a:solidFill>
                  <a:srgbClr val="044E6F"/>
                </a:solidFill>
              </a:rPr>
              <a:t>Segunda</a:t>
            </a:r>
            <a:r>
              <a:rPr lang="en-US" sz="1100" dirty="0">
                <a:solidFill>
                  <a:srgbClr val="044E6F"/>
                </a:solidFill>
              </a:rPr>
              <a:t> Guerra Mundial, Ludwig Erhard </a:t>
            </a:r>
            <a:r>
              <a:rPr lang="en-US" sz="1100" dirty="0" err="1">
                <a:solidFill>
                  <a:srgbClr val="044E6F"/>
                </a:solidFill>
              </a:rPr>
              <a:t>construyó</a:t>
            </a:r>
            <a:r>
              <a:rPr lang="en-US" sz="1100" dirty="0">
                <a:solidFill>
                  <a:srgbClr val="044E6F"/>
                </a:solidFill>
              </a:rPr>
              <a:t> el </a:t>
            </a:r>
            <a:r>
              <a:rPr lang="en-US" sz="1100" dirty="0" err="1">
                <a:solidFill>
                  <a:srgbClr val="044E6F"/>
                </a:solidFill>
              </a:rPr>
              <a:t>retorno</a:t>
            </a:r>
            <a:r>
              <a:rPr lang="en-US" sz="1100" dirty="0">
                <a:solidFill>
                  <a:srgbClr val="044E6F"/>
                </a:solidFill>
              </a:rPr>
              <a:t> de la </a:t>
            </a:r>
            <a:r>
              <a:rPr lang="en-US" sz="1100" dirty="0" err="1">
                <a:solidFill>
                  <a:srgbClr val="044E6F"/>
                </a:solidFill>
              </a:rPr>
              <a:t>economía</a:t>
            </a:r>
            <a:r>
              <a:rPr lang="en-US" sz="1100" dirty="0">
                <a:solidFill>
                  <a:srgbClr val="044E6F"/>
                </a:solidFill>
              </a:rPr>
              <a:t> </a:t>
            </a:r>
            <a:r>
              <a:rPr lang="en-US" sz="1100" dirty="0" err="1">
                <a:solidFill>
                  <a:srgbClr val="044E6F"/>
                </a:solidFill>
              </a:rPr>
              <a:t>alemana</a:t>
            </a:r>
            <a:r>
              <a:rPr lang="en-US" sz="1100" dirty="0">
                <a:solidFill>
                  <a:srgbClr val="044E6F"/>
                </a:solidFill>
              </a:rPr>
              <a:t> </a:t>
            </a:r>
            <a:r>
              <a:rPr lang="en-US" sz="1100" dirty="0" err="1">
                <a:solidFill>
                  <a:srgbClr val="044E6F"/>
                </a:solidFill>
              </a:rPr>
              <a:t>sobre</a:t>
            </a:r>
            <a:r>
              <a:rPr lang="en-US" sz="1100" dirty="0">
                <a:solidFill>
                  <a:srgbClr val="044E6F"/>
                </a:solidFill>
              </a:rPr>
              <a:t> la </a:t>
            </a:r>
            <a:r>
              <a:rPr lang="en-US" sz="1100" dirty="0" err="1">
                <a:solidFill>
                  <a:srgbClr val="044E6F"/>
                </a:solidFill>
              </a:rPr>
              <a:t>sabiduría</a:t>
            </a:r>
            <a:r>
              <a:rPr lang="en-US" sz="1100" dirty="0">
                <a:solidFill>
                  <a:srgbClr val="044E6F"/>
                </a:solidFill>
              </a:rPr>
              <a:t> de que “el 50% de la </a:t>
            </a:r>
            <a:r>
              <a:rPr lang="en-US" sz="1100" dirty="0" err="1">
                <a:solidFill>
                  <a:srgbClr val="044E6F"/>
                </a:solidFill>
              </a:rPr>
              <a:t>economía</a:t>
            </a:r>
            <a:r>
              <a:rPr lang="en-US" sz="1100" dirty="0">
                <a:solidFill>
                  <a:srgbClr val="044E6F"/>
                </a:solidFill>
              </a:rPr>
              <a:t> </a:t>
            </a:r>
            <a:r>
              <a:rPr lang="en-US" sz="1100" dirty="0" err="1">
                <a:solidFill>
                  <a:srgbClr val="044E6F"/>
                </a:solidFill>
              </a:rPr>
              <a:t>es</a:t>
            </a:r>
            <a:r>
              <a:rPr lang="en-US" sz="1100" dirty="0">
                <a:solidFill>
                  <a:srgbClr val="044E6F"/>
                </a:solidFill>
              </a:rPr>
              <a:t> </a:t>
            </a:r>
            <a:r>
              <a:rPr lang="en-US" sz="1100" dirty="0" err="1">
                <a:solidFill>
                  <a:srgbClr val="044E6F"/>
                </a:solidFill>
              </a:rPr>
              <a:t>psicología</a:t>
            </a:r>
            <a:r>
              <a:rPr lang="en-US" sz="1100" dirty="0">
                <a:solidFill>
                  <a:srgbClr val="044E6F"/>
                </a:solidFill>
              </a:rPr>
              <a:t>”. Hoy en </a:t>
            </a:r>
            <a:r>
              <a:rPr lang="en-US" sz="1100" dirty="0" err="1">
                <a:solidFill>
                  <a:srgbClr val="044E6F"/>
                </a:solidFill>
              </a:rPr>
              <a:t>día</a:t>
            </a:r>
            <a:r>
              <a:rPr lang="en-US" sz="1100" dirty="0">
                <a:solidFill>
                  <a:srgbClr val="044E6F"/>
                </a:solidFill>
              </a:rPr>
              <a:t>,  ¿</a:t>
            </a:r>
            <a:r>
              <a:rPr lang="en-US" sz="1100" dirty="0" err="1">
                <a:solidFill>
                  <a:srgbClr val="044E6F"/>
                </a:solidFill>
              </a:rPr>
              <a:t>quién</a:t>
            </a:r>
            <a:r>
              <a:rPr lang="en-US" sz="1100" dirty="0">
                <a:solidFill>
                  <a:srgbClr val="044E6F"/>
                </a:solidFill>
              </a:rPr>
              <a:t> </a:t>
            </a:r>
            <a:r>
              <a:rPr lang="en-US" sz="1100" dirty="0" err="1">
                <a:solidFill>
                  <a:srgbClr val="044E6F"/>
                </a:solidFill>
              </a:rPr>
              <a:t>influye</a:t>
            </a:r>
            <a:r>
              <a:rPr lang="en-US" sz="1100" dirty="0">
                <a:solidFill>
                  <a:srgbClr val="044E6F"/>
                </a:solidFill>
              </a:rPr>
              <a:t> en que la </a:t>
            </a:r>
            <a:r>
              <a:rPr lang="en-US" sz="1100" dirty="0" err="1">
                <a:solidFill>
                  <a:srgbClr val="044E6F"/>
                </a:solidFill>
              </a:rPr>
              <a:t>gente</a:t>
            </a:r>
            <a:r>
              <a:rPr lang="en-US" sz="1100" dirty="0">
                <a:solidFill>
                  <a:srgbClr val="044E6F"/>
                </a:solidFill>
              </a:rPr>
              <a:t> </a:t>
            </a:r>
            <a:r>
              <a:rPr lang="en-US" sz="1100" dirty="0" err="1">
                <a:solidFill>
                  <a:srgbClr val="044E6F"/>
                </a:solidFill>
              </a:rPr>
              <a:t>decida</a:t>
            </a:r>
            <a:r>
              <a:rPr lang="en-US" sz="1100" dirty="0">
                <a:solidFill>
                  <a:srgbClr val="044E6F"/>
                </a:solidFill>
              </a:rPr>
              <a:t> </a:t>
            </a:r>
            <a:r>
              <a:rPr lang="en-US" sz="1100" dirty="0" err="1">
                <a:solidFill>
                  <a:srgbClr val="044E6F"/>
                </a:solidFill>
              </a:rPr>
              <a:t>si</a:t>
            </a:r>
            <a:r>
              <a:rPr lang="en-US" sz="1100" dirty="0">
                <a:solidFill>
                  <a:srgbClr val="044E6F"/>
                </a:solidFill>
              </a:rPr>
              <a:t> el </a:t>
            </a:r>
            <a:r>
              <a:rPr lang="en-US" sz="1100" dirty="0" err="1">
                <a:solidFill>
                  <a:srgbClr val="044E6F"/>
                </a:solidFill>
              </a:rPr>
              <a:t>vaso</a:t>
            </a:r>
            <a:r>
              <a:rPr lang="en-US" sz="1100" dirty="0">
                <a:solidFill>
                  <a:srgbClr val="044E6F"/>
                </a:solidFill>
              </a:rPr>
              <a:t> </a:t>
            </a:r>
            <a:r>
              <a:rPr lang="en-US" sz="1100" dirty="0" err="1">
                <a:solidFill>
                  <a:srgbClr val="044E6F"/>
                </a:solidFill>
              </a:rPr>
              <a:t>está</a:t>
            </a:r>
            <a:r>
              <a:rPr lang="en-US" sz="1100" dirty="0">
                <a:solidFill>
                  <a:srgbClr val="044E6F"/>
                </a:solidFill>
              </a:rPr>
              <a:t> </a:t>
            </a:r>
            <a:r>
              <a:rPr lang="en-US" sz="1100" dirty="0" err="1">
                <a:solidFill>
                  <a:srgbClr val="044E6F"/>
                </a:solidFill>
              </a:rPr>
              <a:t>medio</a:t>
            </a:r>
            <a:r>
              <a:rPr lang="en-US" sz="1100" dirty="0">
                <a:solidFill>
                  <a:srgbClr val="044E6F"/>
                </a:solidFill>
              </a:rPr>
              <a:t> </a:t>
            </a:r>
            <a:r>
              <a:rPr lang="en-US" sz="1100" dirty="0" err="1">
                <a:solidFill>
                  <a:srgbClr val="044E6F"/>
                </a:solidFill>
              </a:rPr>
              <a:t>vacío</a:t>
            </a:r>
            <a:r>
              <a:rPr lang="en-US" sz="1100" dirty="0">
                <a:solidFill>
                  <a:srgbClr val="044E6F"/>
                </a:solidFill>
              </a:rPr>
              <a:t> o </a:t>
            </a:r>
            <a:r>
              <a:rPr lang="en-US" sz="1100" dirty="0" err="1">
                <a:solidFill>
                  <a:srgbClr val="044E6F"/>
                </a:solidFill>
              </a:rPr>
              <a:t>medio</a:t>
            </a:r>
            <a:r>
              <a:rPr lang="en-US" sz="1100" dirty="0">
                <a:solidFill>
                  <a:srgbClr val="044E6F"/>
                </a:solidFill>
              </a:rPr>
              <a:t> </a:t>
            </a:r>
            <a:r>
              <a:rPr lang="en-US" sz="1100" dirty="0" err="1">
                <a:solidFill>
                  <a:srgbClr val="044E6F"/>
                </a:solidFill>
              </a:rPr>
              <a:t>lleno</a:t>
            </a:r>
            <a:r>
              <a:rPr lang="en-US" sz="1100" dirty="0">
                <a:solidFill>
                  <a:srgbClr val="044E6F"/>
                </a:solidFill>
              </a:rPr>
              <a:t>? Los </a:t>
            </a:r>
            <a:r>
              <a:rPr lang="en-US" sz="1100" dirty="0" err="1">
                <a:solidFill>
                  <a:srgbClr val="044E6F"/>
                </a:solidFill>
              </a:rPr>
              <a:t>medios</a:t>
            </a:r>
            <a:r>
              <a:rPr lang="en-US" sz="1100" dirty="0">
                <a:solidFill>
                  <a:srgbClr val="044E6F"/>
                </a:solidFill>
              </a:rPr>
              <a:t> de </a:t>
            </a:r>
            <a:r>
              <a:rPr lang="en-US" sz="1100" dirty="0" err="1">
                <a:solidFill>
                  <a:srgbClr val="044E6F"/>
                </a:solidFill>
              </a:rPr>
              <a:t>comunicación</a:t>
            </a:r>
            <a:r>
              <a:rPr lang="en-US" sz="1100" dirty="0">
                <a:solidFill>
                  <a:srgbClr val="044E6F"/>
                </a:solidFill>
              </a:rPr>
              <a:t>  </a:t>
            </a:r>
            <a:r>
              <a:rPr lang="en-US" sz="1100" dirty="0" err="1">
                <a:solidFill>
                  <a:srgbClr val="044E6F"/>
                </a:solidFill>
              </a:rPr>
              <a:t>deciden</a:t>
            </a:r>
            <a:r>
              <a:rPr lang="en-US" sz="1100" dirty="0">
                <a:solidFill>
                  <a:srgbClr val="044E6F"/>
                </a:solidFill>
              </a:rPr>
              <a:t> lo que </a:t>
            </a:r>
            <a:r>
              <a:rPr lang="en-US" sz="1100" dirty="0" err="1">
                <a:solidFill>
                  <a:srgbClr val="044E6F"/>
                </a:solidFill>
              </a:rPr>
              <a:t>los</a:t>
            </a:r>
            <a:r>
              <a:rPr lang="en-US" sz="1100" dirty="0">
                <a:solidFill>
                  <a:srgbClr val="044E6F"/>
                </a:solidFill>
              </a:rPr>
              <a:t> </a:t>
            </a:r>
            <a:r>
              <a:rPr lang="en-US" sz="1100" dirty="0" err="1">
                <a:solidFill>
                  <a:srgbClr val="044E6F"/>
                </a:solidFill>
              </a:rPr>
              <a:t>consumidores</a:t>
            </a:r>
            <a:r>
              <a:rPr lang="en-US" sz="1100" dirty="0">
                <a:solidFill>
                  <a:srgbClr val="044E6F"/>
                </a:solidFill>
              </a:rPr>
              <a:t> y </a:t>
            </a:r>
            <a:r>
              <a:rPr lang="en-US" sz="1100" dirty="0" err="1">
                <a:solidFill>
                  <a:srgbClr val="044E6F"/>
                </a:solidFill>
              </a:rPr>
              <a:t>los</a:t>
            </a:r>
            <a:r>
              <a:rPr lang="en-US" sz="1100" dirty="0">
                <a:solidFill>
                  <a:srgbClr val="044E6F"/>
                </a:solidFill>
              </a:rPr>
              <a:t>  </a:t>
            </a:r>
            <a:r>
              <a:rPr lang="en-US" sz="1100" dirty="0" err="1">
                <a:solidFill>
                  <a:srgbClr val="044E6F"/>
                </a:solidFill>
              </a:rPr>
              <a:t>inversores</a:t>
            </a:r>
            <a:r>
              <a:rPr lang="en-US" sz="1100" dirty="0">
                <a:solidFill>
                  <a:srgbClr val="044E6F"/>
                </a:solidFill>
              </a:rPr>
              <a:t>  </a:t>
            </a:r>
            <a:r>
              <a:rPr lang="en-US" sz="1100" dirty="0" err="1">
                <a:solidFill>
                  <a:srgbClr val="044E6F"/>
                </a:solidFill>
              </a:rPr>
              <a:t>ven</a:t>
            </a:r>
            <a:r>
              <a:rPr lang="en-US" sz="1100" dirty="0">
                <a:solidFill>
                  <a:srgbClr val="044E6F"/>
                </a:solidFill>
              </a:rPr>
              <a:t> </a:t>
            </a:r>
            <a:r>
              <a:rPr lang="en-US" sz="1100" dirty="0" err="1">
                <a:solidFill>
                  <a:srgbClr val="044E6F"/>
                </a:solidFill>
              </a:rPr>
              <a:t>cuando</a:t>
            </a:r>
            <a:r>
              <a:rPr lang="en-US" sz="1100" dirty="0">
                <a:solidFill>
                  <a:srgbClr val="044E6F"/>
                </a:solidFill>
              </a:rPr>
              <a:t> </a:t>
            </a:r>
            <a:r>
              <a:rPr lang="en-US" sz="1100" dirty="0" err="1">
                <a:solidFill>
                  <a:srgbClr val="044E6F"/>
                </a:solidFill>
              </a:rPr>
              <a:t>miran</a:t>
            </a:r>
            <a:r>
              <a:rPr lang="en-US" sz="1100" dirty="0">
                <a:solidFill>
                  <a:srgbClr val="044E6F"/>
                </a:solidFill>
              </a:rPr>
              <a:t> </a:t>
            </a:r>
            <a:r>
              <a:rPr lang="en-US" sz="1100" dirty="0" err="1">
                <a:solidFill>
                  <a:srgbClr val="044E6F"/>
                </a:solidFill>
              </a:rPr>
              <a:t>los</a:t>
            </a:r>
            <a:r>
              <a:rPr lang="en-US" sz="1100" dirty="0">
                <a:solidFill>
                  <a:srgbClr val="044E6F"/>
                </a:solidFill>
              </a:rPr>
              <a:t> </a:t>
            </a:r>
            <a:r>
              <a:rPr lang="en-US" sz="1100" dirty="0" err="1">
                <a:solidFill>
                  <a:srgbClr val="044E6F"/>
                </a:solidFill>
              </a:rPr>
              <a:t>impulsos</a:t>
            </a:r>
            <a:r>
              <a:rPr lang="en-US" sz="1100" dirty="0">
                <a:solidFill>
                  <a:srgbClr val="044E6F"/>
                </a:solidFill>
              </a:rPr>
              <a:t> </a:t>
            </a:r>
            <a:r>
              <a:rPr lang="en-US" sz="1100" dirty="0" err="1">
                <a:solidFill>
                  <a:srgbClr val="044E6F"/>
                </a:solidFill>
              </a:rPr>
              <a:t>económicos</a:t>
            </a:r>
            <a:r>
              <a:rPr lang="en-US" sz="1100" dirty="0">
                <a:solidFill>
                  <a:srgbClr val="044E6F"/>
                </a:solidFill>
              </a:rPr>
              <a:t>. Como </a:t>
            </a:r>
            <a:r>
              <a:rPr lang="en-US" sz="1100" dirty="0" err="1">
                <a:solidFill>
                  <a:srgbClr val="044E6F"/>
                </a:solidFill>
              </a:rPr>
              <a:t>Alemania</a:t>
            </a:r>
            <a:r>
              <a:rPr lang="en-US" sz="1100" dirty="0">
                <a:solidFill>
                  <a:srgbClr val="044E6F"/>
                </a:solidFill>
              </a:rPr>
              <a:t> </a:t>
            </a:r>
            <a:r>
              <a:rPr lang="en-US" sz="1100" dirty="0" err="1">
                <a:solidFill>
                  <a:srgbClr val="044E6F"/>
                </a:solidFill>
              </a:rPr>
              <a:t>es</a:t>
            </a:r>
            <a:r>
              <a:rPr lang="en-US" sz="1100" dirty="0">
                <a:solidFill>
                  <a:srgbClr val="044E6F"/>
                </a:solidFill>
              </a:rPr>
              <a:t> </a:t>
            </a:r>
            <a:r>
              <a:rPr lang="en-US" sz="1100" dirty="0" err="1">
                <a:solidFill>
                  <a:srgbClr val="044E6F"/>
                </a:solidFill>
              </a:rPr>
              <a:t>generalmente</a:t>
            </a:r>
            <a:r>
              <a:rPr lang="en-US" sz="1100" dirty="0">
                <a:solidFill>
                  <a:srgbClr val="044E6F"/>
                </a:solidFill>
              </a:rPr>
              <a:t> </a:t>
            </a:r>
            <a:r>
              <a:rPr lang="en-US" sz="1100" dirty="0" err="1">
                <a:solidFill>
                  <a:srgbClr val="044E6F"/>
                </a:solidFill>
              </a:rPr>
              <a:t>percebida</a:t>
            </a:r>
            <a:r>
              <a:rPr lang="en-US" sz="1100" dirty="0">
                <a:solidFill>
                  <a:srgbClr val="044E6F"/>
                </a:solidFill>
              </a:rPr>
              <a:t> </a:t>
            </a:r>
            <a:r>
              <a:rPr lang="en-US" sz="1100" dirty="0" err="1">
                <a:solidFill>
                  <a:srgbClr val="044E6F"/>
                </a:solidFill>
              </a:rPr>
              <a:t>como</a:t>
            </a:r>
            <a:r>
              <a:rPr lang="en-US" sz="1100" dirty="0">
                <a:solidFill>
                  <a:srgbClr val="044E6F"/>
                </a:solidFill>
              </a:rPr>
              <a:t> un </a:t>
            </a:r>
            <a:r>
              <a:rPr lang="en-US" sz="1100" dirty="0" err="1">
                <a:solidFill>
                  <a:srgbClr val="044E6F"/>
                </a:solidFill>
              </a:rPr>
              <a:t>ejemplo</a:t>
            </a:r>
            <a:r>
              <a:rPr lang="en-US" sz="1100" dirty="0">
                <a:solidFill>
                  <a:srgbClr val="044E6F"/>
                </a:solidFill>
              </a:rPr>
              <a:t> ( con o sin COVID-19),  </a:t>
            </a:r>
            <a:r>
              <a:rPr lang="en-US" sz="1100" dirty="0" err="1">
                <a:solidFill>
                  <a:srgbClr val="044E6F"/>
                </a:solidFill>
              </a:rPr>
              <a:t>mostramos</a:t>
            </a:r>
            <a:r>
              <a:rPr lang="en-US" sz="1100" dirty="0">
                <a:solidFill>
                  <a:srgbClr val="044E6F"/>
                </a:solidFill>
              </a:rPr>
              <a:t> la </a:t>
            </a:r>
            <a:r>
              <a:rPr lang="en-US" sz="1100" dirty="0" err="1">
                <a:solidFill>
                  <a:srgbClr val="044E6F"/>
                </a:solidFill>
              </a:rPr>
              <a:t>tonalidad</a:t>
            </a:r>
            <a:r>
              <a:rPr lang="en-US" sz="1100" dirty="0">
                <a:solidFill>
                  <a:srgbClr val="044E6F"/>
                </a:solidFill>
              </a:rPr>
              <a:t> </a:t>
            </a:r>
            <a:r>
              <a:rPr lang="en-US" sz="1100" dirty="0" err="1">
                <a:solidFill>
                  <a:srgbClr val="044E6F"/>
                </a:solidFill>
              </a:rPr>
              <a:t>recibida</a:t>
            </a:r>
            <a:r>
              <a:rPr lang="en-US" sz="1100" dirty="0">
                <a:solidFill>
                  <a:srgbClr val="044E6F"/>
                </a:solidFill>
              </a:rPr>
              <a:t> </a:t>
            </a:r>
            <a:r>
              <a:rPr lang="en-US" sz="1100" dirty="0" err="1">
                <a:solidFill>
                  <a:srgbClr val="044E6F"/>
                </a:solidFill>
              </a:rPr>
              <a:t>por</a:t>
            </a:r>
            <a:r>
              <a:rPr lang="en-US" sz="1100" dirty="0">
                <a:solidFill>
                  <a:srgbClr val="044E6F"/>
                </a:solidFill>
              </a:rPr>
              <a:t> </a:t>
            </a:r>
            <a:r>
              <a:rPr lang="en-US" sz="1100" dirty="0" err="1">
                <a:solidFill>
                  <a:srgbClr val="044E6F"/>
                </a:solidFill>
              </a:rPr>
              <a:t>los</a:t>
            </a:r>
            <a:r>
              <a:rPr lang="en-US" sz="1100" dirty="0">
                <a:solidFill>
                  <a:srgbClr val="044E6F"/>
                </a:solidFill>
              </a:rPr>
              <a:t> </a:t>
            </a:r>
            <a:r>
              <a:rPr lang="en-US" sz="1100" dirty="0" err="1">
                <a:solidFill>
                  <a:srgbClr val="044E6F"/>
                </a:solidFill>
              </a:rPr>
              <a:t>consumidores</a:t>
            </a:r>
            <a:r>
              <a:rPr lang="en-US" sz="1100" dirty="0">
                <a:solidFill>
                  <a:srgbClr val="044E6F"/>
                </a:solidFill>
              </a:rPr>
              <a:t> e </a:t>
            </a:r>
            <a:r>
              <a:rPr lang="en-US" sz="1100" dirty="0" err="1">
                <a:solidFill>
                  <a:srgbClr val="044E6F"/>
                </a:solidFill>
              </a:rPr>
              <a:t>inversores</a:t>
            </a:r>
            <a:r>
              <a:rPr lang="en-US" sz="1100" dirty="0">
                <a:solidFill>
                  <a:srgbClr val="044E6F"/>
                </a:solidFill>
              </a:rPr>
              <a:t> </a:t>
            </a:r>
            <a:r>
              <a:rPr lang="en-US" sz="1100" dirty="0" err="1">
                <a:solidFill>
                  <a:srgbClr val="044E6F"/>
                </a:solidFill>
              </a:rPr>
              <a:t>alemanes</a:t>
            </a:r>
            <a:r>
              <a:rPr lang="en-US" sz="1100" dirty="0">
                <a:solidFill>
                  <a:srgbClr val="044E6F"/>
                </a:solidFill>
              </a:rPr>
              <a:t> antes y </a:t>
            </a:r>
            <a:r>
              <a:rPr lang="en-US" sz="1100" dirty="0" err="1">
                <a:solidFill>
                  <a:srgbClr val="044E6F"/>
                </a:solidFill>
              </a:rPr>
              <a:t>durante</a:t>
            </a:r>
            <a:r>
              <a:rPr lang="en-US" sz="1100" dirty="0">
                <a:solidFill>
                  <a:srgbClr val="044E6F"/>
                </a:solidFill>
              </a:rPr>
              <a:t> la </a:t>
            </a:r>
            <a:r>
              <a:rPr lang="en-US" sz="1100" dirty="0" err="1">
                <a:solidFill>
                  <a:srgbClr val="044E6F"/>
                </a:solidFill>
              </a:rPr>
              <a:t>pandemia</a:t>
            </a:r>
            <a:r>
              <a:rPr lang="en-US" sz="1100" dirty="0">
                <a:solidFill>
                  <a:srgbClr val="044E6F"/>
                </a:solidFill>
              </a:rPr>
              <a:t>. El </a:t>
            </a:r>
            <a:r>
              <a:rPr lang="en-US" sz="1100" dirty="0" err="1">
                <a:solidFill>
                  <a:srgbClr val="044E6F"/>
                </a:solidFill>
              </a:rPr>
              <a:t>gráfico</a:t>
            </a:r>
            <a:r>
              <a:rPr lang="en-US" sz="1100" dirty="0">
                <a:solidFill>
                  <a:srgbClr val="044E6F"/>
                </a:solidFill>
              </a:rPr>
              <a:t> de la </a:t>
            </a:r>
            <a:r>
              <a:rPr lang="en-US" sz="1100" dirty="0" err="1">
                <a:solidFill>
                  <a:srgbClr val="044E6F"/>
                </a:solidFill>
              </a:rPr>
              <a:t>izquierda</a:t>
            </a:r>
            <a:r>
              <a:rPr lang="en-US" sz="1100" dirty="0">
                <a:solidFill>
                  <a:srgbClr val="044E6F"/>
                </a:solidFill>
              </a:rPr>
              <a:t> </a:t>
            </a:r>
            <a:r>
              <a:rPr lang="en-US" sz="1100" dirty="0" err="1">
                <a:solidFill>
                  <a:srgbClr val="044E6F"/>
                </a:solidFill>
              </a:rPr>
              <a:t>ilustra</a:t>
            </a:r>
            <a:r>
              <a:rPr lang="en-US" sz="1100" dirty="0">
                <a:solidFill>
                  <a:srgbClr val="044E6F"/>
                </a:solidFill>
              </a:rPr>
              <a:t> el </a:t>
            </a:r>
            <a:r>
              <a:rPr lang="en-US" sz="1100" dirty="0" err="1">
                <a:solidFill>
                  <a:srgbClr val="044E6F"/>
                </a:solidFill>
              </a:rPr>
              <a:t>marco</a:t>
            </a:r>
            <a:r>
              <a:rPr lang="en-US" sz="1100" dirty="0">
                <a:solidFill>
                  <a:srgbClr val="044E6F"/>
                </a:solidFill>
              </a:rPr>
              <a:t> </a:t>
            </a:r>
            <a:r>
              <a:rPr lang="en-US" sz="1100" dirty="0" err="1">
                <a:solidFill>
                  <a:srgbClr val="044E6F"/>
                </a:solidFill>
              </a:rPr>
              <a:t>negativo</a:t>
            </a:r>
            <a:r>
              <a:rPr lang="en-US" sz="1100" dirty="0">
                <a:solidFill>
                  <a:srgbClr val="044E6F"/>
                </a:solidFill>
              </a:rPr>
              <a:t> del </a:t>
            </a:r>
            <a:r>
              <a:rPr lang="en-US" sz="1100" dirty="0" err="1">
                <a:solidFill>
                  <a:srgbClr val="044E6F"/>
                </a:solidFill>
              </a:rPr>
              <a:t>telediario</a:t>
            </a:r>
            <a:r>
              <a:rPr lang="en-US" sz="1100" dirty="0">
                <a:solidFill>
                  <a:srgbClr val="044E6F"/>
                </a:solidFill>
              </a:rPr>
              <a:t> </a:t>
            </a:r>
            <a:r>
              <a:rPr lang="en-US" sz="1100" dirty="0" err="1">
                <a:solidFill>
                  <a:srgbClr val="044E6F"/>
                </a:solidFill>
              </a:rPr>
              <a:t>alemán</a:t>
            </a:r>
            <a:r>
              <a:rPr lang="en-US" sz="1100" dirty="0">
                <a:solidFill>
                  <a:srgbClr val="044E6F"/>
                </a:solidFill>
              </a:rPr>
              <a:t> ZDF. La </a:t>
            </a:r>
            <a:r>
              <a:rPr lang="en-US" sz="1100" dirty="0" err="1">
                <a:solidFill>
                  <a:srgbClr val="044E6F"/>
                </a:solidFill>
              </a:rPr>
              <a:t>otra</a:t>
            </a:r>
            <a:r>
              <a:rPr lang="en-US" sz="1100" dirty="0">
                <a:solidFill>
                  <a:srgbClr val="044E6F"/>
                </a:solidFill>
              </a:rPr>
              <a:t> </a:t>
            </a:r>
            <a:r>
              <a:rPr lang="en-US" sz="1100" dirty="0" err="1">
                <a:solidFill>
                  <a:srgbClr val="044E6F"/>
                </a:solidFill>
              </a:rPr>
              <a:t>gráfica</a:t>
            </a:r>
            <a:r>
              <a:rPr lang="en-US" sz="1100" dirty="0">
                <a:solidFill>
                  <a:srgbClr val="044E6F"/>
                </a:solidFill>
              </a:rPr>
              <a:t> </a:t>
            </a:r>
            <a:r>
              <a:rPr lang="en-US" sz="1100" dirty="0" err="1">
                <a:solidFill>
                  <a:srgbClr val="044E6F"/>
                </a:solidFill>
              </a:rPr>
              <a:t>muestra</a:t>
            </a:r>
            <a:r>
              <a:rPr lang="en-US" sz="1100" dirty="0">
                <a:solidFill>
                  <a:srgbClr val="044E6F"/>
                </a:solidFill>
              </a:rPr>
              <a:t> la </a:t>
            </a:r>
            <a:r>
              <a:rPr lang="en-US" sz="1100" dirty="0" err="1">
                <a:solidFill>
                  <a:srgbClr val="044E6F"/>
                </a:solidFill>
              </a:rPr>
              <a:t>respuesta</a:t>
            </a:r>
            <a:r>
              <a:rPr lang="en-US" sz="1100" dirty="0">
                <a:solidFill>
                  <a:srgbClr val="044E6F"/>
                </a:solidFill>
              </a:rPr>
              <a:t> a </a:t>
            </a:r>
            <a:r>
              <a:rPr lang="en-US" sz="1100" dirty="0" err="1">
                <a:solidFill>
                  <a:srgbClr val="044E6F"/>
                </a:solidFill>
              </a:rPr>
              <a:t>una</a:t>
            </a:r>
            <a:r>
              <a:rPr lang="en-US" sz="1100" dirty="0">
                <a:solidFill>
                  <a:srgbClr val="044E6F"/>
                </a:solidFill>
              </a:rPr>
              <a:t> </a:t>
            </a:r>
            <a:r>
              <a:rPr lang="en-US" sz="1100" dirty="0" err="1">
                <a:solidFill>
                  <a:srgbClr val="044E6F"/>
                </a:solidFill>
              </a:rPr>
              <a:t>encuesta</a:t>
            </a:r>
            <a:r>
              <a:rPr lang="en-US" sz="1100" dirty="0">
                <a:solidFill>
                  <a:srgbClr val="044E6F"/>
                </a:solidFill>
              </a:rPr>
              <a:t> </a:t>
            </a:r>
            <a:r>
              <a:rPr lang="en-US" sz="1100" dirty="0" err="1">
                <a:solidFill>
                  <a:srgbClr val="044E6F"/>
                </a:solidFill>
              </a:rPr>
              <a:t>sobre</a:t>
            </a:r>
            <a:r>
              <a:rPr lang="en-US" sz="1100" dirty="0">
                <a:solidFill>
                  <a:srgbClr val="044E6F"/>
                </a:solidFill>
              </a:rPr>
              <a:t> el </a:t>
            </a:r>
            <a:r>
              <a:rPr lang="en-US" sz="1100" dirty="0" err="1">
                <a:solidFill>
                  <a:srgbClr val="044E6F"/>
                </a:solidFill>
              </a:rPr>
              <a:t>estado</a:t>
            </a:r>
            <a:r>
              <a:rPr lang="en-US" sz="1100" dirty="0">
                <a:solidFill>
                  <a:srgbClr val="044E6F"/>
                </a:solidFill>
              </a:rPr>
              <a:t> de la </a:t>
            </a:r>
            <a:r>
              <a:rPr lang="en-US" sz="1100" dirty="0" err="1">
                <a:solidFill>
                  <a:srgbClr val="044E6F"/>
                </a:solidFill>
              </a:rPr>
              <a:t>economía</a:t>
            </a:r>
            <a:r>
              <a:rPr lang="en-US" sz="1100" dirty="0">
                <a:solidFill>
                  <a:srgbClr val="044E6F"/>
                </a:solidFill>
              </a:rPr>
              <a:t> </a:t>
            </a:r>
            <a:r>
              <a:rPr lang="en-US" sz="1100" dirty="0" err="1">
                <a:solidFill>
                  <a:srgbClr val="044E6F"/>
                </a:solidFill>
              </a:rPr>
              <a:t>alemana</a:t>
            </a:r>
            <a:r>
              <a:rPr lang="en-US" sz="1100" dirty="0">
                <a:solidFill>
                  <a:srgbClr val="044E6F"/>
                </a:solidFill>
              </a:rPr>
              <a:t>. El </a:t>
            </a:r>
            <a:r>
              <a:rPr lang="en-US" sz="1100" dirty="0" err="1">
                <a:solidFill>
                  <a:srgbClr val="044E6F"/>
                </a:solidFill>
              </a:rPr>
              <a:t>temor</a:t>
            </a:r>
            <a:r>
              <a:rPr lang="en-US" sz="1100" dirty="0">
                <a:solidFill>
                  <a:srgbClr val="044E6F"/>
                </a:solidFill>
              </a:rPr>
              <a:t> </a:t>
            </a:r>
            <a:r>
              <a:rPr lang="en-US" sz="1100" dirty="0" err="1">
                <a:solidFill>
                  <a:srgbClr val="044E6F"/>
                </a:solidFill>
              </a:rPr>
              <a:t>lógicamente</a:t>
            </a:r>
            <a:r>
              <a:rPr lang="en-US" sz="1100" dirty="0">
                <a:solidFill>
                  <a:srgbClr val="044E6F"/>
                </a:solidFill>
              </a:rPr>
              <a:t> </a:t>
            </a:r>
            <a:r>
              <a:rPr lang="en-US" sz="1100" dirty="0" err="1">
                <a:solidFill>
                  <a:srgbClr val="044E6F"/>
                </a:solidFill>
              </a:rPr>
              <a:t>augmentó</a:t>
            </a:r>
            <a:r>
              <a:rPr lang="en-US" sz="1100" dirty="0">
                <a:solidFill>
                  <a:srgbClr val="044E6F"/>
                </a:solidFill>
              </a:rPr>
              <a:t>. Pero </a:t>
            </a:r>
            <a:r>
              <a:rPr lang="en-US" sz="1100" dirty="0" err="1">
                <a:solidFill>
                  <a:srgbClr val="044E6F"/>
                </a:solidFill>
              </a:rPr>
              <a:t>preguntados</a:t>
            </a:r>
            <a:r>
              <a:rPr lang="en-US" sz="1100" dirty="0">
                <a:solidFill>
                  <a:srgbClr val="044E6F"/>
                </a:solidFill>
              </a:rPr>
              <a:t> </a:t>
            </a:r>
            <a:r>
              <a:rPr lang="en-US" sz="1100" dirty="0" err="1">
                <a:solidFill>
                  <a:srgbClr val="044E6F"/>
                </a:solidFill>
              </a:rPr>
              <a:t>sobre</a:t>
            </a:r>
            <a:r>
              <a:rPr lang="en-US" sz="1100" dirty="0">
                <a:solidFill>
                  <a:srgbClr val="044E6F"/>
                </a:solidFill>
              </a:rPr>
              <a:t> </a:t>
            </a:r>
            <a:r>
              <a:rPr lang="en-US" sz="1100" dirty="0" err="1">
                <a:solidFill>
                  <a:srgbClr val="044E6F"/>
                </a:solidFill>
              </a:rPr>
              <a:t>su</a:t>
            </a:r>
            <a:r>
              <a:rPr lang="en-US" sz="1100" dirty="0">
                <a:solidFill>
                  <a:srgbClr val="044E6F"/>
                </a:solidFill>
              </a:rPr>
              <a:t> </a:t>
            </a:r>
            <a:r>
              <a:rPr lang="en-US" sz="1100" dirty="0" err="1">
                <a:solidFill>
                  <a:srgbClr val="044E6F"/>
                </a:solidFill>
              </a:rPr>
              <a:t>propia</a:t>
            </a:r>
            <a:r>
              <a:rPr lang="en-US" sz="1100" dirty="0">
                <a:solidFill>
                  <a:srgbClr val="044E6F"/>
                </a:solidFill>
              </a:rPr>
              <a:t> </a:t>
            </a:r>
            <a:r>
              <a:rPr lang="en-US" sz="1100" dirty="0" err="1">
                <a:solidFill>
                  <a:srgbClr val="044E6F"/>
                </a:solidFill>
              </a:rPr>
              <a:t>realidad</a:t>
            </a:r>
            <a:r>
              <a:rPr lang="en-US" sz="1100" dirty="0">
                <a:solidFill>
                  <a:srgbClr val="044E6F"/>
                </a:solidFill>
              </a:rPr>
              <a:t> </a:t>
            </a:r>
            <a:r>
              <a:rPr lang="en-US" sz="1100" dirty="0" err="1">
                <a:solidFill>
                  <a:srgbClr val="044E6F"/>
                </a:solidFill>
              </a:rPr>
              <a:t>económica</a:t>
            </a:r>
            <a:r>
              <a:rPr lang="en-US" sz="1100" dirty="0">
                <a:solidFill>
                  <a:srgbClr val="044E6F"/>
                </a:solidFill>
              </a:rPr>
              <a:t>, </a:t>
            </a:r>
            <a:r>
              <a:rPr lang="en-US" sz="1100" dirty="0" err="1">
                <a:solidFill>
                  <a:srgbClr val="044E6F"/>
                </a:solidFill>
              </a:rPr>
              <a:t>sólo</a:t>
            </a:r>
            <a:r>
              <a:rPr lang="en-US" sz="1100" dirty="0">
                <a:solidFill>
                  <a:srgbClr val="044E6F"/>
                </a:solidFill>
              </a:rPr>
              <a:t> el 9% </a:t>
            </a:r>
            <a:r>
              <a:rPr lang="en-US" sz="1100" dirty="0" err="1">
                <a:solidFill>
                  <a:srgbClr val="044E6F"/>
                </a:solidFill>
              </a:rPr>
              <a:t>responde</a:t>
            </a:r>
            <a:r>
              <a:rPr lang="en-US" sz="1100" dirty="0">
                <a:solidFill>
                  <a:srgbClr val="044E6F"/>
                </a:solidFill>
              </a:rPr>
              <a:t> que ha </a:t>
            </a:r>
            <a:r>
              <a:rPr lang="en-US" sz="1100" dirty="0" err="1">
                <a:solidFill>
                  <a:srgbClr val="044E6F"/>
                </a:solidFill>
              </a:rPr>
              <a:t>empeorado</a:t>
            </a:r>
            <a:r>
              <a:rPr lang="en-US" sz="1100" dirty="0">
                <a:solidFill>
                  <a:srgbClr val="044E6F"/>
                </a:solidFill>
              </a:rPr>
              <a:t> . Mucho </a:t>
            </a:r>
            <a:r>
              <a:rPr lang="en-US" sz="1100" dirty="0" err="1">
                <a:solidFill>
                  <a:srgbClr val="044E6F"/>
                </a:solidFill>
              </a:rPr>
              <a:t>depende</a:t>
            </a:r>
            <a:r>
              <a:rPr lang="en-US" sz="1100" dirty="0">
                <a:solidFill>
                  <a:srgbClr val="044E6F"/>
                </a:solidFill>
              </a:rPr>
              <a:t> de la </a:t>
            </a:r>
            <a:r>
              <a:rPr lang="en-US" sz="1100" dirty="0" err="1">
                <a:solidFill>
                  <a:srgbClr val="044E6F"/>
                </a:solidFill>
              </a:rPr>
              <a:t>selección</a:t>
            </a:r>
            <a:r>
              <a:rPr lang="en-US" sz="1100" dirty="0">
                <a:solidFill>
                  <a:srgbClr val="044E6F"/>
                </a:solidFill>
              </a:rPr>
              <a:t>  </a:t>
            </a:r>
            <a:r>
              <a:rPr lang="en-US" sz="1100" dirty="0" err="1">
                <a:solidFill>
                  <a:srgbClr val="044E6F"/>
                </a:solidFill>
              </a:rPr>
              <a:t>televisiva</a:t>
            </a:r>
            <a:r>
              <a:rPr lang="en-US" sz="1100" dirty="0">
                <a:solidFill>
                  <a:srgbClr val="044E6F"/>
                </a:solidFill>
              </a:rPr>
              <a:t> en </a:t>
            </a:r>
            <a:r>
              <a:rPr lang="en-US" sz="1100" dirty="0" err="1">
                <a:solidFill>
                  <a:srgbClr val="044E6F"/>
                </a:solidFill>
              </a:rPr>
              <a:t>los</a:t>
            </a:r>
            <a:r>
              <a:rPr lang="en-US" sz="1100" dirty="0">
                <a:solidFill>
                  <a:srgbClr val="044E6F"/>
                </a:solidFill>
              </a:rPr>
              <a:t> </a:t>
            </a:r>
            <a:r>
              <a:rPr lang="en-US" sz="1100" dirty="0" err="1">
                <a:solidFill>
                  <a:srgbClr val="044E6F"/>
                </a:solidFill>
              </a:rPr>
              <a:t>próximos</a:t>
            </a:r>
            <a:r>
              <a:rPr lang="en-US" sz="1100" dirty="0">
                <a:solidFill>
                  <a:srgbClr val="044E6F"/>
                </a:solidFill>
              </a:rPr>
              <a:t> </a:t>
            </a:r>
            <a:r>
              <a:rPr lang="en-US" sz="1100" dirty="0" err="1">
                <a:solidFill>
                  <a:srgbClr val="044E6F"/>
                </a:solidFill>
              </a:rPr>
              <a:t>días</a:t>
            </a:r>
            <a:r>
              <a:rPr lang="en-US" sz="1100" dirty="0">
                <a:solidFill>
                  <a:srgbClr val="044E6F"/>
                </a:solidFill>
              </a:rPr>
              <a:t>. </a:t>
            </a:r>
            <a:endParaRPr lang="en-US" sz="1050" b="1" dirty="0">
              <a:solidFill>
                <a:schemeClr val="tx2">
                  <a:lumMod val="50000"/>
                </a:schemeClr>
              </a:solidFill>
              <a:cs typeface="Times New Roman"/>
            </a:endParaRPr>
          </a:p>
          <a:p>
            <a:pPr algn="ctr"/>
            <a:endParaRPr lang="en-US" sz="1100" b="1" dirty="0">
              <a:solidFill>
                <a:srgbClr val="099BDD">
                  <a:lumMod val="50000"/>
                </a:srgbClr>
              </a:solidFill>
              <a:cs typeface="Times New Roman"/>
            </a:endParaRPr>
          </a:p>
        </p:txBody>
      </p:sp>
      <p:sp>
        <p:nvSpPr>
          <p:cNvPr id="67" name="Textfeld 66">
            <a:extLst>
              <a:ext uri="{FF2B5EF4-FFF2-40B4-BE49-F238E27FC236}">
                <a16:creationId xmlns:a16="http://schemas.microsoft.com/office/drawing/2014/main" id="{8520F0A0-7852-4AE2-800A-FFF4CB101B32}"/>
              </a:ext>
            </a:extLst>
          </p:cNvPr>
          <p:cNvSpPr txBox="1"/>
          <p:nvPr/>
        </p:nvSpPr>
        <p:spPr>
          <a:xfrm>
            <a:off x="1393513" y="876300"/>
            <a:ext cx="711512" cy="230832"/>
          </a:xfrm>
          <a:prstGeom prst="rect">
            <a:avLst/>
          </a:prstGeom>
          <a:noFill/>
        </p:spPr>
        <p:txBody>
          <a:bodyPr wrap="square" rtlCol="0">
            <a:spAutoFit/>
          </a:bodyPr>
          <a:lstStyle/>
          <a:p>
            <a:r>
              <a:rPr lang="de-DE" sz="900" b="1" dirty="0">
                <a:solidFill>
                  <a:srgbClr val="FFFFFF"/>
                </a:solidFill>
                <a:latin typeface="Trebuchet MS" panose="020B0603020202020204" pitchFamily="34" charset="0"/>
              </a:rPr>
              <a:t>626</a:t>
            </a:r>
          </a:p>
        </p:txBody>
      </p:sp>
      <p:graphicFrame>
        <p:nvGraphicFramePr>
          <p:cNvPr id="69" name="Diagramm 68">
            <a:extLst>
              <a:ext uri="{FF2B5EF4-FFF2-40B4-BE49-F238E27FC236}">
                <a16:creationId xmlns:a16="http://schemas.microsoft.com/office/drawing/2014/main" id="{3C2803FF-157D-478A-9290-59846D965BA8}"/>
              </a:ext>
            </a:extLst>
          </p:cNvPr>
          <p:cNvGraphicFramePr>
            <a:graphicFrameLocks/>
          </p:cNvGraphicFramePr>
          <p:nvPr/>
        </p:nvGraphicFramePr>
        <p:xfrm>
          <a:off x="7360209" y="14820519"/>
          <a:ext cx="2914179" cy="2608738"/>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eck 9">
            <a:extLst>
              <a:ext uri="{FF2B5EF4-FFF2-40B4-BE49-F238E27FC236}">
                <a16:creationId xmlns:a16="http://schemas.microsoft.com/office/drawing/2014/main" id="{11B9F5A4-2B24-4B8B-B6D5-DEDF516B6371}"/>
              </a:ext>
            </a:extLst>
          </p:cNvPr>
          <p:cNvSpPr/>
          <p:nvPr/>
        </p:nvSpPr>
        <p:spPr>
          <a:xfrm>
            <a:off x="0" y="2992947"/>
            <a:ext cx="4662662" cy="2616101"/>
          </a:xfrm>
          <a:prstGeom prst="rect">
            <a:avLst/>
          </a:prstGeom>
        </p:spPr>
        <p:txBody>
          <a:bodyPr wrap="square">
            <a:spAutoFit/>
          </a:bodyPr>
          <a:lstStyle/>
          <a:p>
            <a:pPr algn="ctr"/>
            <a:r>
              <a:rPr lang="de-DE" sz="1200" b="1" dirty="0">
                <a:solidFill>
                  <a:schemeClr val="bg1"/>
                </a:solidFill>
              </a:rPr>
              <a:t>5 crisis sanitarias augmentan el efecto ˝Gini“</a:t>
            </a:r>
          </a:p>
          <a:p>
            <a:pPr algn="just">
              <a:spcAft>
                <a:spcPts val="0"/>
              </a:spcAft>
            </a:pPr>
            <a:r>
              <a:rPr lang="en-US" sz="1100" dirty="0">
                <a:solidFill>
                  <a:schemeClr val="bg1"/>
                </a:solidFill>
              </a:rPr>
              <a:t>Nos </a:t>
            </a:r>
            <a:r>
              <a:rPr lang="en-US" sz="1100" dirty="0" err="1">
                <a:solidFill>
                  <a:schemeClr val="bg1"/>
                </a:solidFill>
              </a:rPr>
              <a:t>centramos</a:t>
            </a:r>
            <a:r>
              <a:rPr lang="en-US" sz="1100" dirty="0">
                <a:solidFill>
                  <a:schemeClr val="bg1"/>
                </a:solidFill>
              </a:rPr>
              <a:t> en </a:t>
            </a:r>
            <a:r>
              <a:rPr lang="en-US" sz="1100" dirty="0" err="1">
                <a:solidFill>
                  <a:schemeClr val="bg1"/>
                </a:solidFill>
              </a:rPr>
              <a:t>cinco</a:t>
            </a:r>
            <a:r>
              <a:rPr lang="en-US" sz="1100" dirty="0">
                <a:solidFill>
                  <a:schemeClr val="bg1"/>
                </a:solidFill>
              </a:rPr>
              <a:t> </a:t>
            </a:r>
            <a:r>
              <a:rPr lang="en-US" sz="1100" dirty="0" err="1">
                <a:solidFill>
                  <a:schemeClr val="bg1"/>
                </a:solidFill>
              </a:rPr>
              <a:t>sucesos</a:t>
            </a:r>
            <a:r>
              <a:rPr lang="en-US" sz="1100" dirty="0">
                <a:solidFill>
                  <a:schemeClr val="bg1"/>
                </a:solidFill>
              </a:rPr>
              <a:t> </a:t>
            </a:r>
            <a:r>
              <a:rPr lang="en-US" sz="1100" dirty="0" err="1">
                <a:solidFill>
                  <a:schemeClr val="bg1"/>
                </a:solidFill>
              </a:rPr>
              <a:t>importantes</a:t>
            </a:r>
            <a:r>
              <a:rPr lang="en-US" sz="1100" dirty="0">
                <a:solidFill>
                  <a:schemeClr val="bg1"/>
                </a:solidFill>
              </a:rPr>
              <a:t>—SARS (2003), H1N1 (2009), MERS (2012), </a:t>
            </a:r>
            <a:r>
              <a:rPr lang="en-US" sz="1100" dirty="0" err="1">
                <a:solidFill>
                  <a:schemeClr val="bg1"/>
                </a:solidFill>
              </a:rPr>
              <a:t>Ébola</a:t>
            </a:r>
            <a:r>
              <a:rPr lang="en-US" sz="1100" dirty="0">
                <a:solidFill>
                  <a:schemeClr val="bg1"/>
                </a:solidFill>
              </a:rPr>
              <a:t> (2014) y </a:t>
            </a:r>
            <a:r>
              <a:rPr lang="en-US" sz="1100" dirty="0" err="1">
                <a:solidFill>
                  <a:schemeClr val="bg1"/>
                </a:solidFill>
              </a:rPr>
              <a:t>Zika</a:t>
            </a:r>
            <a:r>
              <a:rPr lang="en-US" sz="1100" dirty="0">
                <a:solidFill>
                  <a:schemeClr val="bg1"/>
                </a:solidFill>
              </a:rPr>
              <a:t> (2016)— y </a:t>
            </a:r>
            <a:r>
              <a:rPr lang="en-US" sz="1100" dirty="0" err="1">
                <a:solidFill>
                  <a:schemeClr val="bg1"/>
                </a:solidFill>
              </a:rPr>
              <a:t>trazamos</a:t>
            </a:r>
            <a:r>
              <a:rPr lang="en-US" sz="1100" dirty="0">
                <a:solidFill>
                  <a:schemeClr val="bg1"/>
                </a:solidFill>
              </a:rPr>
              <a:t> </a:t>
            </a:r>
            <a:r>
              <a:rPr lang="en-US" sz="1100" dirty="0" err="1">
                <a:solidFill>
                  <a:schemeClr val="bg1"/>
                </a:solidFill>
              </a:rPr>
              <a:t>sus</a:t>
            </a:r>
            <a:r>
              <a:rPr lang="en-US" sz="1100" dirty="0">
                <a:solidFill>
                  <a:schemeClr val="bg1"/>
                </a:solidFill>
              </a:rPr>
              <a:t> </a:t>
            </a:r>
            <a:r>
              <a:rPr lang="en-US" sz="1100" dirty="0" err="1">
                <a:solidFill>
                  <a:schemeClr val="bg1"/>
                </a:solidFill>
              </a:rPr>
              <a:t>efectos</a:t>
            </a:r>
            <a:r>
              <a:rPr lang="en-US" sz="1100" dirty="0">
                <a:solidFill>
                  <a:schemeClr val="bg1"/>
                </a:solidFill>
              </a:rPr>
              <a:t> </a:t>
            </a:r>
            <a:r>
              <a:rPr lang="en-US" sz="1100" dirty="0" err="1">
                <a:solidFill>
                  <a:schemeClr val="bg1"/>
                </a:solidFill>
              </a:rPr>
              <a:t>distribucionales</a:t>
            </a:r>
            <a:r>
              <a:rPr lang="en-US" sz="1100" dirty="0">
                <a:solidFill>
                  <a:schemeClr val="bg1"/>
                </a:solidFill>
              </a:rPr>
              <a:t> </a:t>
            </a:r>
            <a:r>
              <a:rPr lang="en-US" sz="1100" dirty="0" err="1">
                <a:solidFill>
                  <a:schemeClr val="bg1"/>
                </a:solidFill>
              </a:rPr>
              <a:t>cinco</a:t>
            </a:r>
            <a:r>
              <a:rPr lang="en-US" sz="1100" dirty="0">
                <a:solidFill>
                  <a:schemeClr val="bg1"/>
                </a:solidFill>
              </a:rPr>
              <a:t> </a:t>
            </a:r>
            <a:r>
              <a:rPr lang="en-US" sz="1100" dirty="0" err="1">
                <a:solidFill>
                  <a:schemeClr val="bg1"/>
                </a:solidFill>
              </a:rPr>
              <a:t>años</a:t>
            </a:r>
            <a:r>
              <a:rPr lang="en-US" sz="1100" dirty="0">
                <a:solidFill>
                  <a:schemeClr val="bg1"/>
                </a:solidFill>
              </a:rPr>
              <a:t> </a:t>
            </a:r>
            <a:r>
              <a:rPr lang="en-US" sz="1100" dirty="0" err="1">
                <a:solidFill>
                  <a:schemeClr val="bg1"/>
                </a:solidFill>
              </a:rPr>
              <a:t>después</a:t>
            </a:r>
            <a:r>
              <a:rPr lang="en-US" sz="1100" dirty="0">
                <a:solidFill>
                  <a:schemeClr val="bg1"/>
                </a:solidFill>
              </a:rPr>
              <a:t>. El </a:t>
            </a:r>
            <a:r>
              <a:rPr lang="en-US" sz="1100" dirty="0" err="1">
                <a:solidFill>
                  <a:schemeClr val="bg1"/>
                </a:solidFill>
              </a:rPr>
              <a:t>promedio</a:t>
            </a:r>
            <a:r>
              <a:rPr lang="en-US" sz="1100" dirty="0">
                <a:solidFill>
                  <a:schemeClr val="bg1"/>
                </a:solidFill>
              </a:rPr>
              <a:t> del </a:t>
            </a:r>
            <a:r>
              <a:rPr lang="en-US" sz="1100" dirty="0" err="1">
                <a:solidFill>
                  <a:schemeClr val="bg1"/>
                </a:solidFill>
              </a:rPr>
              <a:t>coeficinente</a:t>
            </a:r>
            <a:r>
              <a:rPr lang="en-US" sz="1100" dirty="0">
                <a:solidFill>
                  <a:schemeClr val="bg1"/>
                </a:solidFill>
              </a:rPr>
              <a:t> de Gini—</a:t>
            </a:r>
            <a:r>
              <a:rPr lang="en-US" sz="1100" dirty="0" err="1">
                <a:solidFill>
                  <a:schemeClr val="bg1"/>
                </a:solidFill>
              </a:rPr>
              <a:t>una</a:t>
            </a:r>
            <a:r>
              <a:rPr lang="en-US" sz="1100" dirty="0">
                <a:solidFill>
                  <a:schemeClr val="bg1"/>
                </a:solidFill>
              </a:rPr>
              <a:t> </a:t>
            </a:r>
            <a:r>
              <a:rPr lang="en-US" sz="1100" dirty="0" err="1">
                <a:solidFill>
                  <a:schemeClr val="bg1"/>
                </a:solidFill>
              </a:rPr>
              <a:t>conocida</a:t>
            </a:r>
            <a:r>
              <a:rPr lang="en-US" sz="1100" dirty="0">
                <a:solidFill>
                  <a:schemeClr val="bg1"/>
                </a:solidFill>
              </a:rPr>
              <a:t> </a:t>
            </a:r>
            <a:r>
              <a:rPr lang="en-US" sz="1100" dirty="0" err="1">
                <a:solidFill>
                  <a:schemeClr val="bg1"/>
                </a:solidFill>
              </a:rPr>
              <a:t>unidad</a:t>
            </a:r>
            <a:r>
              <a:rPr lang="en-US" sz="1100" dirty="0">
                <a:solidFill>
                  <a:schemeClr val="bg1"/>
                </a:solidFill>
              </a:rPr>
              <a:t> de </a:t>
            </a:r>
            <a:r>
              <a:rPr lang="en-US" sz="1100" dirty="0" err="1">
                <a:solidFill>
                  <a:schemeClr val="bg1"/>
                </a:solidFill>
              </a:rPr>
              <a:t>desigualdad</a:t>
            </a:r>
            <a:r>
              <a:rPr lang="en-US" sz="1100" dirty="0">
                <a:solidFill>
                  <a:schemeClr val="bg1"/>
                </a:solidFill>
              </a:rPr>
              <a:t>—se  </a:t>
            </a:r>
            <a:r>
              <a:rPr lang="en-US" sz="1100" dirty="0" err="1">
                <a:solidFill>
                  <a:schemeClr val="bg1"/>
                </a:solidFill>
              </a:rPr>
              <a:t>va</a:t>
            </a:r>
            <a:r>
              <a:rPr lang="en-US" sz="1100" dirty="0">
                <a:solidFill>
                  <a:schemeClr val="bg1"/>
                </a:solidFill>
              </a:rPr>
              <a:t> </a:t>
            </a:r>
            <a:r>
              <a:rPr lang="en-US" sz="1100" dirty="0" err="1">
                <a:solidFill>
                  <a:schemeClr val="bg1"/>
                </a:solidFill>
              </a:rPr>
              <a:t>incrementando</a:t>
            </a:r>
            <a:r>
              <a:rPr lang="en-US" sz="1100" dirty="0">
                <a:solidFill>
                  <a:schemeClr val="bg1"/>
                </a:solidFill>
              </a:rPr>
              <a:t> </a:t>
            </a:r>
            <a:r>
              <a:rPr lang="en-US" sz="1100" dirty="0" err="1">
                <a:solidFill>
                  <a:schemeClr val="bg1"/>
                </a:solidFill>
              </a:rPr>
              <a:t>continuamente</a:t>
            </a:r>
            <a:r>
              <a:rPr lang="en-US" sz="1100" dirty="0">
                <a:solidFill>
                  <a:schemeClr val="bg1"/>
                </a:solidFill>
              </a:rPr>
              <a:t> </a:t>
            </a:r>
            <a:r>
              <a:rPr lang="en-US" sz="1100" dirty="0" err="1">
                <a:solidFill>
                  <a:schemeClr val="bg1"/>
                </a:solidFill>
              </a:rPr>
              <a:t>después</a:t>
            </a:r>
            <a:r>
              <a:rPr lang="en-US" sz="1100" dirty="0">
                <a:solidFill>
                  <a:schemeClr val="bg1"/>
                </a:solidFill>
              </a:rPr>
              <a:t> de las crisis. </a:t>
            </a:r>
            <a:r>
              <a:rPr lang="en-US" sz="1100" dirty="0" err="1">
                <a:solidFill>
                  <a:schemeClr val="bg1"/>
                </a:solidFill>
              </a:rPr>
              <a:t>Nuestra</a:t>
            </a:r>
            <a:r>
              <a:rPr lang="en-US" sz="1100" dirty="0">
                <a:solidFill>
                  <a:schemeClr val="bg1"/>
                </a:solidFill>
              </a:rPr>
              <a:t> </a:t>
            </a:r>
            <a:r>
              <a:rPr lang="en-US" sz="1100" dirty="0" err="1">
                <a:solidFill>
                  <a:schemeClr val="bg1"/>
                </a:solidFill>
              </a:rPr>
              <a:t>medida</a:t>
            </a:r>
            <a:r>
              <a:rPr lang="en-US" sz="1100" dirty="0">
                <a:solidFill>
                  <a:schemeClr val="bg1"/>
                </a:solidFill>
              </a:rPr>
              <a:t> de Gini se </a:t>
            </a:r>
            <a:r>
              <a:rPr lang="en-US" sz="1100" dirty="0" err="1">
                <a:solidFill>
                  <a:schemeClr val="bg1"/>
                </a:solidFill>
              </a:rPr>
              <a:t>basa</a:t>
            </a:r>
            <a:r>
              <a:rPr lang="en-US" sz="1100" dirty="0">
                <a:solidFill>
                  <a:schemeClr val="bg1"/>
                </a:solidFill>
              </a:rPr>
              <a:t> en </a:t>
            </a:r>
            <a:r>
              <a:rPr lang="en-US" sz="1100" dirty="0" err="1">
                <a:solidFill>
                  <a:schemeClr val="bg1"/>
                </a:solidFill>
              </a:rPr>
              <a:t>beneficios</a:t>
            </a:r>
            <a:r>
              <a:rPr lang="en-US" sz="1100" dirty="0">
                <a:solidFill>
                  <a:schemeClr val="bg1"/>
                </a:solidFill>
              </a:rPr>
              <a:t> </a:t>
            </a:r>
            <a:r>
              <a:rPr lang="en-US" sz="1100" dirty="0" err="1">
                <a:solidFill>
                  <a:schemeClr val="bg1"/>
                </a:solidFill>
              </a:rPr>
              <a:t>netos</a:t>
            </a:r>
            <a:r>
              <a:rPr lang="en-US" sz="1100" dirty="0">
                <a:solidFill>
                  <a:schemeClr val="bg1"/>
                </a:solidFill>
              </a:rPr>
              <a:t>, </a:t>
            </a:r>
            <a:r>
              <a:rPr lang="en-US" sz="1100" dirty="0" err="1">
                <a:solidFill>
                  <a:schemeClr val="bg1"/>
                </a:solidFill>
              </a:rPr>
              <a:t>es</a:t>
            </a:r>
            <a:r>
              <a:rPr lang="en-US" sz="1100" dirty="0">
                <a:solidFill>
                  <a:schemeClr val="bg1"/>
                </a:solidFill>
              </a:rPr>
              <a:t> </a:t>
            </a:r>
            <a:r>
              <a:rPr lang="en-US" sz="1100" dirty="0" err="1">
                <a:solidFill>
                  <a:schemeClr val="bg1"/>
                </a:solidFill>
              </a:rPr>
              <a:t>decir</a:t>
            </a:r>
            <a:r>
              <a:rPr lang="en-US" sz="1100" dirty="0">
                <a:solidFill>
                  <a:schemeClr val="bg1"/>
                </a:solidFill>
              </a:rPr>
              <a:t>, </a:t>
            </a:r>
            <a:r>
              <a:rPr lang="en-US" sz="1100" dirty="0" err="1">
                <a:solidFill>
                  <a:schemeClr val="bg1"/>
                </a:solidFill>
              </a:rPr>
              <a:t>beneficios</a:t>
            </a:r>
            <a:r>
              <a:rPr lang="en-US" sz="1100" dirty="0">
                <a:solidFill>
                  <a:schemeClr val="bg1"/>
                </a:solidFill>
              </a:rPr>
              <a:t> de </a:t>
            </a:r>
            <a:r>
              <a:rPr lang="en-US" sz="1100" dirty="0" err="1">
                <a:solidFill>
                  <a:schemeClr val="bg1"/>
                </a:solidFill>
              </a:rPr>
              <a:t>mercado</a:t>
            </a:r>
            <a:r>
              <a:rPr lang="en-US" sz="1100" dirty="0">
                <a:solidFill>
                  <a:schemeClr val="bg1"/>
                </a:solidFill>
              </a:rPr>
              <a:t> </a:t>
            </a:r>
            <a:r>
              <a:rPr lang="en-US" sz="1100" dirty="0" err="1">
                <a:solidFill>
                  <a:schemeClr val="bg1"/>
                </a:solidFill>
              </a:rPr>
              <a:t>después</a:t>
            </a:r>
            <a:r>
              <a:rPr lang="en-US" sz="1100" dirty="0">
                <a:solidFill>
                  <a:schemeClr val="bg1"/>
                </a:solidFill>
              </a:rPr>
              <a:t> de </a:t>
            </a:r>
            <a:r>
              <a:rPr lang="en-US" sz="1100" dirty="0" err="1">
                <a:solidFill>
                  <a:schemeClr val="bg1"/>
                </a:solidFill>
              </a:rPr>
              <a:t>impuestos</a:t>
            </a:r>
            <a:r>
              <a:rPr lang="en-US" sz="1100" dirty="0">
                <a:solidFill>
                  <a:schemeClr val="bg1"/>
                </a:solidFill>
              </a:rPr>
              <a:t> y </a:t>
            </a:r>
            <a:r>
              <a:rPr lang="en-US" sz="1100" dirty="0" err="1">
                <a:solidFill>
                  <a:schemeClr val="bg1"/>
                </a:solidFill>
              </a:rPr>
              <a:t>transferencias</a:t>
            </a:r>
            <a:r>
              <a:rPr lang="en-US" sz="1100" dirty="0">
                <a:solidFill>
                  <a:schemeClr val="bg1"/>
                </a:solidFill>
              </a:rPr>
              <a:t>. </a:t>
            </a:r>
            <a:r>
              <a:rPr lang="en-US" sz="1100" dirty="0" err="1">
                <a:solidFill>
                  <a:schemeClr val="bg1"/>
                </a:solidFill>
              </a:rPr>
              <a:t>Nuestros</a:t>
            </a:r>
            <a:r>
              <a:rPr lang="en-US" sz="1100" dirty="0">
                <a:solidFill>
                  <a:schemeClr val="bg1"/>
                </a:solidFill>
              </a:rPr>
              <a:t> </a:t>
            </a:r>
            <a:r>
              <a:rPr lang="en-US" sz="1100" dirty="0" err="1">
                <a:solidFill>
                  <a:schemeClr val="bg1"/>
                </a:solidFill>
              </a:rPr>
              <a:t>resultados</a:t>
            </a:r>
            <a:r>
              <a:rPr lang="en-US" sz="1100" dirty="0">
                <a:solidFill>
                  <a:schemeClr val="bg1"/>
                </a:solidFill>
              </a:rPr>
              <a:t> </a:t>
            </a:r>
            <a:r>
              <a:rPr lang="en-US" sz="1100" dirty="0" err="1">
                <a:solidFill>
                  <a:schemeClr val="bg1"/>
                </a:solidFill>
              </a:rPr>
              <a:t>muestran</a:t>
            </a:r>
            <a:r>
              <a:rPr lang="en-US" sz="1100" dirty="0">
                <a:solidFill>
                  <a:schemeClr val="bg1"/>
                </a:solidFill>
              </a:rPr>
              <a:t> que la </a:t>
            </a:r>
            <a:r>
              <a:rPr lang="en-US" sz="1100" dirty="0" err="1">
                <a:solidFill>
                  <a:schemeClr val="bg1"/>
                </a:solidFill>
              </a:rPr>
              <a:t>desigualdad</a:t>
            </a:r>
            <a:r>
              <a:rPr lang="en-US" sz="1100" dirty="0">
                <a:solidFill>
                  <a:schemeClr val="bg1"/>
                </a:solidFill>
              </a:rPr>
              <a:t> </a:t>
            </a:r>
            <a:r>
              <a:rPr lang="en-US" sz="1100" dirty="0" err="1">
                <a:solidFill>
                  <a:schemeClr val="bg1"/>
                </a:solidFill>
              </a:rPr>
              <a:t>augmenta</a:t>
            </a:r>
            <a:r>
              <a:rPr lang="en-US" sz="1100" dirty="0">
                <a:solidFill>
                  <a:schemeClr val="bg1"/>
                </a:solidFill>
              </a:rPr>
              <a:t> a </a:t>
            </a:r>
            <a:r>
              <a:rPr lang="en-US" sz="1100" dirty="0" err="1">
                <a:solidFill>
                  <a:schemeClr val="bg1"/>
                </a:solidFill>
              </a:rPr>
              <a:t>pesar</a:t>
            </a:r>
            <a:r>
              <a:rPr lang="en-US" sz="1100" dirty="0">
                <a:solidFill>
                  <a:schemeClr val="bg1"/>
                </a:solidFill>
              </a:rPr>
              <a:t> de </a:t>
            </a:r>
            <a:r>
              <a:rPr lang="en-US" sz="1100" dirty="0" err="1">
                <a:solidFill>
                  <a:schemeClr val="bg1"/>
                </a:solidFill>
              </a:rPr>
              <a:t>los</a:t>
            </a:r>
            <a:r>
              <a:rPr lang="en-US" sz="1100" dirty="0">
                <a:solidFill>
                  <a:schemeClr val="bg1"/>
                </a:solidFill>
              </a:rPr>
              <a:t> </a:t>
            </a:r>
            <a:r>
              <a:rPr lang="en-US" sz="1100" dirty="0" err="1">
                <a:solidFill>
                  <a:schemeClr val="bg1"/>
                </a:solidFill>
              </a:rPr>
              <a:t>esfuerzos</a:t>
            </a:r>
            <a:r>
              <a:rPr lang="en-US" sz="1100" dirty="0">
                <a:solidFill>
                  <a:schemeClr val="bg1"/>
                </a:solidFill>
              </a:rPr>
              <a:t> de </a:t>
            </a:r>
            <a:r>
              <a:rPr lang="en-US" sz="1100" dirty="0" err="1">
                <a:solidFill>
                  <a:schemeClr val="bg1"/>
                </a:solidFill>
              </a:rPr>
              <a:t>los</a:t>
            </a:r>
            <a:r>
              <a:rPr lang="en-US" sz="1100" dirty="0">
                <a:solidFill>
                  <a:schemeClr val="bg1"/>
                </a:solidFill>
              </a:rPr>
              <a:t> </a:t>
            </a:r>
            <a:r>
              <a:rPr lang="en-US" sz="1100" dirty="0" err="1">
                <a:solidFill>
                  <a:schemeClr val="bg1"/>
                </a:solidFill>
              </a:rPr>
              <a:t>gobiernos</a:t>
            </a:r>
            <a:r>
              <a:rPr lang="en-US" sz="1100" dirty="0">
                <a:solidFill>
                  <a:schemeClr val="bg1"/>
                </a:solidFill>
              </a:rPr>
              <a:t> de </a:t>
            </a:r>
            <a:r>
              <a:rPr lang="en-US" sz="1100" dirty="0" err="1">
                <a:solidFill>
                  <a:schemeClr val="bg1"/>
                </a:solidFill>
              </a:rPr>
              <a:t>redistribuir</a:t>
            </a:r>
            <a:r>
              <a:rPr lang="en-US" sz="1100" dirty="0">
                <a:solidFill>
                  <a:schemeClr val="bg1"/>
                </a:solidFill>
              </a:rPr>
              <a:t> </a:t>
            </a:r>
            <a:r>
              <a:rPr lang="en-US" sz="1100" dirty="0" err="1">
                <a:solidFill>
                  <a:schemeClr val="bg1"/>
                </a:solidFill>
              </a:rPr>
              <a:t>los</a:t>
            </a:r>
            <a:r>
              <a:rPr lang="en-US" sz="1100" dirty="0">
                <a:solidFill>
                  <a:schemeClr val="bg1"/>
                </a:solidFill>
              </a:rPr>
              <a:t> </a:t>
            </a:r>
            <a:r>
              <a:rPr lang="en-US" sz="1100" dirty="0" err="1">
                <a:solidFill>
                  <a:schemeClr val="bg1"/>
                </a:solidFill>
              </a:rPr>
              <a:t>beneficios</a:t>
            </a:r>
            <a:r>
              <a:rPr lang="en-US" sz="1100" dirty="0">
                <a:solidFill>
                  <a:schemeClr val="bg1"/>
                </a:solidFill>
              </a:rPr>
              <a:t> de </a:t>
            </a:r>
            <a:r>
              <a:rPr lang="en-US" sz="1100" dirty="0" err="1">
                <a:solidFill>
                  <a:schemeClr val="bg1"/>
                </a:solidFill>
              </a:rPr>
              <a:t>los</a:t>
            </a:r>
            <a:r>
              <a:rPr lang="en-US" sz="1100" dirty="0">
                <a:solidFill>
                  <a:schemeClr val="bg1"/>
                </a:solidFill>
              </a:rPr>
              <a:t> </a:t>
            </a:r>
            <a:r>
              <a:rPr lang="en-US" sz="1100" dirty="0" err="1">
                <a:solidFill>
                  <a:schemeClr val="bg1"/>
                </a:solidFill>
              </a:rPr>
              <a:t>ricos</a:t>
            </a:r>
            <a:r>
              <a:rPr lang="en-US" sz="1100" dirty="0">
                <a:solidFill>
                  <a:schemeClr val="bg1"/>
                </a:solidFill>
              </a:rPr>
              <a:t> a </a:t>
            </a:r>
            <a:r>
              <a:rPr lang="en-US" sz="1100" dirty="0" err="1">
                <a:solidFill>
                  <a:schemeClr val="bg1"/>
                </a:solidFill>
              </a:rPr>
              <a:t>los</a:t>
            </a:r>
            <a:r>
              <a:rPr lang="en-US" sz="1100" dirty="0">
                <a:solidFill>
                  <a:schemeClr val="bg1"/>
                </a:solidFill>
              </a:rPr>
              <a:t> </a:t>
            </a:r>
            <a:r>
              <a:rPr lang="en-US" sz="1100" dirty="0" err="1">
                <a:solidFill>
                  <a:schemeClr val="bg1"/>
                </a:solidFill>
              </a:rPr>
              <a:t>pobres</a:t>
            </a:r>
            <a:r>
              <a:rPr lang="en-US" sz="1100" dirty="0">
                <a:solidFill>
                  <a:schemeClr val="bg1"/>
                </a:solidFill>
              </a:rPr>
              <a:t> para </a:t>
            </a:r>
            <a:r>
              <a:rPr lang="en-US" sz="1100" dirty="0" err="1">
                <a:solidFill>
                  <a:schemeClr val="bg1"/>
                </a:solidFill>
              </a:rPr>
              <a:t>así</a:t>
            </a:r>
            <a:r>
              <a:rPr lang="en-US" sz="1100" dirty="0">
                <a:solidFill>
                  <a:schemeClr val="bg1"/>
                </a:solidFill>
              </a:rPr>
              <a:t> </a:t>
            </a:r>
            <a:r>
              <a:rPr lang="en-US" sz="1100" dirty="0" err="1">
                <a:solidFill>
                  <a:schemeClr val="bg1"/>
                </a:solidFill>
              </a:rPr>
              <a:t>disminuir</a:t>
            </a:r>
            <a:r>
              <a:rPr lang="en-US" sz="1100" dirty="0">
                <a:solidFill>
                  <a:schemeClr val="bg1"/>
                </a:solidFill>
              </a:rPr>
              <a:t> </a:t>
            </a:r>
            <a:r>
              <a:rPr lang="en-US" sz="1100" dirty="0" err="1">
                <a:solidFill>
                  <a:schemeClr val="bg1"/>
                </a:solidFill>
              </a:rPr>
              <a:t>los</a:t>
            </a:r>
            <a:r>
              <a:rPr lang="en-US" sz="1100" dirty="0">
                <a:solidFill>
                  <a:schemeClr val="bg1"/>
                </a:solidFill>
              </a:rPr>
              <a:t> </a:t>
            </a:r>
            <a:r>
              <a:rPr lang="en-US" sz="1100" dirty="0" err="1">
                <a:solidFill>
                  <a:schemeClr val="bg1"/>
                </a:solidFill>
              </a:rPr>
              <a:t>efectos</a:t>
            </a:r>
            <a:r>
              <a:rPr lang="en-US" sz="1100" dirty="0">
                <a:solidFill>
                  <a:schemeClr val="bg1"/>
                </a:solidFill>
              </a:rPr>
              <a:t> de las </a:t>
            </a:r>
            <a:r>
              <a:rPr lang="en-US" sz="1100" dirty="0" err="1">
                <a:solidFill>
                  <a:schemeClr val="bg1"/>
                </a:solidFill>
              </a:rPr>
              <a:t>pandemias</a:t>
            </a:r>
            <a:r>
              <a:rPr lang="en-US" sz="1100" dirty="0">
                <a:solidFill>
                  <a:schemeClr val="bg1"/>
                </a:solidFill>
              </a:rPr>
              <a:t>. Cinco </a:t>
            </a:r>
            <a:r>
              <a:rPr lang="en-US" sz="1100" dirty="0" err="1">
                <a:solidFill>
                  <a:schemeClr val="bg1"/>
                </a:solidFill>
              </a:rPr>
              <a:t>años</a:t>
            </a:r>
            <a:r>
              <a:rPr lang="en-US" sz="1100" dirty="0">
                <a:solidFill>
                  <a:schemeClr val="bg1"/>
                </a:solidFill>
              </a:rPr>
              <a:t> </a:t>
            </a:r>
            <a:r>
              <a:rPr lang="en-US" sz="1100" dirty="0" err="1">
                <a:solidFill>
                  <a:schemeClr val="bg1"/>
                </a:solidFill>
              </a:rPr>
              <a:t>más</a:t>
            </a:r>
            <a:r>
              <a:rPr lang="en-US" sz="1100" dirty="0">
                <a:solidFill>
                  <a:schemeClr val="bg1"/>
                </a:solidFill>
              </a:rPr>
              <a:t> </a:t>
            </a:r>
            <a:r>
              <a:rPr lang="en-US" sz="1100" dirty="0" err="1">
                <a:solidFill>
                  <a:schemeClr val="bg1"/>
                </a:solidFill>
              </a:rPr>
              <a:t>tarde</a:t>
            </a:r>
            <a:r>
              <a:rPr lang="en-US" sz="1100" dirty="0">
                <a:solidFill>
                  <a:schemeClr val="bg1"/>
                </a:solidFill>
              </a:rPr>
              <a:t> el Gini </a:t>
            </a:r>
            <a:r>
              <a:rPr lang="en-US" sz="1100" dirty="0" err="1">
                <a:solidFill>
                  <a:schemeClr val="bg1"/>
                </a:solidFill>
              </a:rPr>
              <a:t>neto</a:t>
            </a:r>
            <a:r>
              <a:rPr lang="en-US" sz="1100" dirty="0">
                <a:solidFill>
                  <a:schemeClr val="bg1"/>
                </a:solidFill>
              </a:rPr>
              <a:t> ha </a:t>
            </a:r>
            <a:r>
              <a:rPr lang="en-US" sz="1100" dirty="0" err="1">
                <a:solidFill>
                  <a:schemeClr val="bg1"/>
                </a:solidFill>
              </a:rPr>
              <a:t>subido</a:t>
            </a:r>
            <a:r>
              <a:rPr lang="en-US" sz="1100" dirty="0">
                <a:solidFill>
                  <a:schemeClr val="bg1"/>
                </a:solidFill>
              </a:rPr>
              <a:t> </a:t>
            </a:r>
            <a:r>
              <a:rPr lang="en-US" sz="1100" dirty="0" err="1">
                <a:solidFill>
                  <a:schemeClr val="bg1"/>
                </a:solidFill>
              </a:rPr>
              <a:t>casi</a:t>
            </a:r>
            <a:r>
              <a:rPr lang="en-US" sz="1100" dirty="0">
                <a:solidFill>
                  <a:schemeClr val="bg1"/>
                </a:solidFill>
              </a:rPr>
              <a:t> un 1,5 </a:t>
            </a:r>
            <a:r>
              <a:rPr lang="en-US" sz="1100" dirty="0" err="1">
                <a:solidFill>
                  <a:schemeClr val="bg1"/>
                </a:solidFill>
              </a:rPr>
              <a:t>por</a:t>
            </a:r>
            <a:r>
              <a:rPr lang="en-US" sz="1100" dirty="0">
                <a:solidFill>
                  <a:schemeClr val="bg1"/>
                </a:solidFill>
              </a:rPr>
              <a:t> </a:t>
            </a:r>
            <a:r>
              <a:rPr lang="en-US" sz="1100" dirty="0" err="1">
                <a:solidFill>
                  <a:schemeClr val="bg1"/>
                </a:solidFill>
              </a:rPr>
              <a:t>ciento</a:t>
            </a:r>
            <a:r>
              <a:rPr lang="en-US" sz="1100" dirty="0">
                <a:solidFill>
                  <a:schemeClr val="bg1"/>
                </a:solidFill>
              </a:rPr>
              <a:t>, lo </a:t>
            </a:r>
            <a:r>
              <a:rPr lang="en-US" sz="1100" dirty="0" err="1">
                <a:solidFill>
                  <a:schemeClr val="bg1"/>
                </a:solidFill>
              </a:rPr>
              <a:t>cual</a:t>
            </a:r>
            <a:r>
              <a:rPr lang="en-US" sz="1100" dirty="0">
                <a:solidFill>
                  <a:schemeClr val="bg1"/>
                </a:solidFill>
              </a:rPr>
              <a:t> se </a:t>
            </a:r>
            <a:r>
              <a:rPr lang="en-US" sz="1100" dirty="0" err="1">
                <a:solidFill>
                  <a:schemeClr val="bg1"/>
                </a:solidFill>
              </a:rPr>
              <a:t>considera</a:t>
            </a:r>
            <a:r>
              <a:rPr lang="en-US" sz="1100" dirty="0">
                <a:solidFill>
                  <a:schemeClr val="bg1"/>
                </a:solidFill>
              </a:rPr>
              <a:t> un gran </a:t>
            </a:r>
            <a:r>
              <a:rPr lang="en-US" sz="1100" dirty="0" err="1">
                <a:solidFill>
                  <a:schemeClr val="bg1"/>
                </a:solidFill>
              </a:rPr>
              <a:t>cambio</a:t>
            </a:r>
            <a:r>
              <a:rPr lang="en-US" sz="1100" dirty="0">
                <a:solidFill>
                  <a:schemeClr val="bg1"/>
                </a:solidFill>
              </a:rPr>
              <a:t>  </a:t>
            </a:r>
            <a:r>
              <a:rPr lang="en-US" sz="1100" dirty="0" err="1">
                <a:solidFill>
                  <a:schemeClr val="bg1"/>
                </a:solidFill>
              </a:rPr>
              <a:t>ya</a:t>
            </a:r>
            <a:r>
              <a:rPr lang="en-US" sz="1100" dirty="0">
                <a:solidFill>
                  <a:schemeClr val="bg1"/>
                </a:solidFill>
              </a:rPr>
              <a:t> que </a:t>
            </a:r>
            <a:r>
              <a:rPr lang="en-US" sz="1100" dirty="0" err="1">
                <a:solidFill>
                  <a:schemeClr val="bg1"/>
                </a:solidFill>
              </a:rPr>
              <a:t>esta</a:t>
            </a:r>
            <a:r>
              <a:rPr lang="en-US" sz="1100" dirty="0">
                <a:solidFill>
                  <a:schemeClr val="bg1"/>
                </a:solidFill>
              </a:rPr>
              <a:t> </a:t>
            </a:r>
            <a:r>
              <a:rPr lang="en-US" sz="1100" dirty="0" err="1">
                <a:solidFill>
                  <a:schemeClr val="bg1"/>
                </a:solidFill>
              </a:rPr>
              <a:t>medida</a:t>
            </a:r>
            <a:r>
              <a:rPr lang="en-US" sz="1100" dirty="0">
                <a:solidFill>
                  <a:schemeClr val="bg1"/>
                </a:solidFill>
              </a:rPr>
              <a:t> se </a:t>
            </a:r>
            <a:r>
              <a:rPr lang="en-US" sz="1100" dirty="0" err="1">
                <a:solidFill>
                  <a:schemeClr val="bg1"/>
                </a:solidFill>
              </a:rPr>
              <a:t>mueve</a:t>
            </a:r>
            <a:r>
              <a:rPr lang="en-US" sz="1100" dirty="0">
                <a:solidFill>
                  <a:schemeClr val="bg1"/>
                </a:solidFill>
              </a:rPr>
              <a:t> </a:t>
            </a:r>
            <a:r>
              <a:rPr lang="en-US" sz="1100" dirty="0" err="1">
                <a:solidFill>
                  <a:schemeClr val="bg1"/>
                </a:solidFill>
              </a:rPr>
              <a:t>muy</a:t>
            </a:r>
            <a:r>
              <a:rPr lang="en-US" sz="1100" dirty="0">
                <a:solidFill>
                  <a:schemeClr val="bg1"/>
                </a:solidFill>
              </a:rPr>
              <a:t> lentamente.</a:t>
            </a:r>
          </a:p>
          <a:p>
            <a:pPr algn="just">
              <a:spcAft>
                <a:spcPts val="0"/>
              </a:spcAft>
            </a:pPr>
            <a:r>
              <a:rPr lang="en-US" sz="1050" dirty="0">
                <a:solidFill>
                  <a:schemeClr val="bg1"/>
                </a:solidFill>
              </a:rPr>
              <a:t>https://blogs.imf.org/2020/05/11/how-pandemics-leave-the-poor-even-farther-behind/</a:t>
            </a:r>
            <a:endParaRPr lang="de-DE" sz="1050" dirty="0">
              <a:solidFill>
                <a:schemeClr val="bg1"/>
              </a:solidFill>
              <a:latin typeface="Calibri" panose="020F0502020204030204" pitchFamily="34" charset="0"/>
              <a:ea typeface="Calibri" panose="020F0502020204030204" pitchFamily="34" charset="0"/>
            </a:endParaRPr>
          </a:p>
          <a:p>
            <a:pPr algn="ctr"/>
            <a:endParaRPr lang="de-DE" sz="900" dirty="0">
              <a:solidFill>
                <a:srgbClr val="FFFFFF"/>
              </a:solidFill>
              <a:latin typeface="Calibri" panose="020F0502020204030204" pitchFamily="34" charset="0"/>
              <a:ea typeface="Calibri" panose="020F0502020204030204" pitchFamily="34" charset="0"/>
            </a:endParaRPr>
          </a:p>
        </p:txBody>
      </p:sp>
      <p:pic>
        <p:nvPicPr>
          <p:cNvPr id="25" name="Grafik 24">
            <a:extLst>
              <a:ext uri="{FF2B5EF4-FFF2-40B4-BE49-F238E27FC236}">
                <a16:creationId xmlns:a16="http://schemas.microsoft.com/office/drawing/2014/main" id="{2A587DD2-0B48-4A92-8A5E-E43B021454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2662" y="2977045"/>
            <a:ext cx="2195337" cy="2623787"/>
          </a:xfrm>
          <a:prstGeom prst="rect">
            <a:avLst/>
          </a:prstGeom>
        </p:spPr>
      </p:pic>
      <p:pic>
        <p:nvPicPr>
          <p:cNvPr id="2050" name="Picture 2">
            <a:extLst>
              <a:ext uri="{FF2B5EF4-FFF2-40B4-BE49-F238E27FC236}">
                <a16:creationId xmlns:a16="http://schemas.microsoft.com/office/drawing/2014/main" id="{7703ABA2-A742-4895-83C3-B2C2C38B8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8" y="435047"/>
            <a:ext cx="4657899" cy="252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CF726D9-5E94-4A44-9ABE-30ABDC497B50}"/>
              </a:ext>
            </a:extLst>
          </p:cNvPr>
          <p:cNvPicPr>
            <a:picLocks noChangeAspect="1"/>
          </p:cNvPicPr>
          <p:nvPr/>
        </p:nvPicPr>
        <p:blipFill>
          <a:blip r:embed="rId6"/>
          <a:stretch>
            <a:fillRect/>
          </a:stretch>
        </p:blipFill>
        <p:spPr>
          <a:xfrm>
            <a:off x="3422109" y="7552782"/>
            <a:ext cx="3420938" cy="2077493"/>
          </a:xfrm>
          <a:prstGeom prst="rect">
            <a:avLst/>
          </a:prstGeom>
        </p:spPr>
      </p:pic>
      <p:sp>
        <p:nvSpPr>
          <p:cNvPr id="14" name="Textfeld 10">
            <a:extLst>
              <a:ext uri="{FF2B5EF4-FFF2-40B4-BE49-F238E27FC236}">
                <a16:creationId xmlns:a16="http://schemas.microsoft.com/office/drawing/2014/main" id="{FB3069F1-1C67-4A64-B504-1E693EA028E8}"/>
              </a:ext>
            </a:extLst>
          </p:cNvPr>
          <p:cNvSpPr txBox="1"/>
          <p:nvPr/>
        </p:nvSpPr>
        <p:spPr>
          <a:xfrm>
            <a:off x="3756580" y="8464841"/>
            <a:ext cx="3024336" cy="861774"/>
          </a:xfrm>
          <a:prstGeom prst="rect">
            <a:avLst/>
          </a:prstGeom>
          <a:noFill/>
        </p:spPr>
        <p:txBody>
          <a:bodyPr wrap="square" rtlCol="0">
            <a:spAutoFit/>
          </a:bodyPr>
          <a:lstStyle/>
          <a:p>
            <a:r>
              <a:rPr lang="de-DE" sz="1000" b="1" dirty="0">
                <a:solidFill>
                  <a:srgbClr val="099BDD">
                    <a:lumMod val="50000"/>
                  </a:srgbClr>
                </a:solidFill>
              </a:rPr>
              <a:t>Basis: Forschungsgruppe Wahlen/ZDF </a:t>
            </a:r>
            <a:r>
              <a:rPr lang="de-DE" sz="1000" b="1" dirty="0" err="1">
                <a:solidFill>
                  <a:srgbClr val="099BDD">
                    <a:lumMod val="50000"/>
                  </a:srgbClr>
                </a:solidFill>
              </a:rPr>
              <a:t>Politibarometer</a:t>
            </a:r>
            <a:r>
              <a:rPr lang="de-DE" sz="1000" b="1" dirty="0">
                <a:solidFill>
                  <a:srgbClr val="099BDD">
                    <a:lumMod val="50000"/>
                  </a:srgbClr>
                </a:solidFill>
              </a:rPr>
              <a:t>: </a:t>
            </a:r>
            <a:r>
              <a:rPr lang="en-US" sz="1000" b="1" dirty="0">
                <a:solidFill>
                  <a:srgbClr val="099BDD">
                    <a:lumMod val="50000"/>
                  </a:srgbClr>
                </a:solidFill>
              </a:rPr>
              <a:t>How do you assess the economic situation in Germany? / How do you assess your own economic situation? – answers: “bad”</a:t>
            </a:r>
            <a:endParaRPr lang="de-DE" sz="1000" b="1" dirty="0">
              <a:solidFill>
                <a:srgbClr val="099BDD">
                  <a:lumMod val="50000"/>
                </a:srgbClr>
              </a:solidFill>
            </a:endParaRPr>
          </a:p>
          <a:p>
            <a:endParaRPr lang="de-DE" sz="1000" dirty="0">
              <a:solidFill>
                <a:srgbClr val="2C2C2C"/>
              </a:solidFill>
            </a:endParaRPr>
          </a:p>
        </p:txBody>
      </p:sp>
      <p:sp>
        <p:nvSpPr>
          <p:cNvPr id="15" name="Textfeld 13">
            <a:extLst>
              <a:ext uri="{FF2B5EF4-FFF2-40B4-BE49-F238E27FC236}">
                <a16:creationId xmlns:a16="http://schemas.microsoft.com/office/drawing/2014/main" id="{33DA7991-15B9-48CD-B0A1-4BD663A61BFA}"/>
              </a:ext>
            </a:extLst>
          </p:cNvPr>
          <p:cNvSpPr txBox="1"/>
          <p:nvPr/>
        </p:nvSpPr>
        <p:spPr>
          <a:xfrm>
            <a:off x="223838" y="9530437"/>
            <a:ext cx="3478264" cy="523220"/>
          </a:xfrm>
          <a:prstGeom prst="rect">
            <a:avLst/>
          </a:prstGeom>
          <a:noFill/>
        </p:spPr>
        <p:txBody>
          <a:bodyPr wrap="square" rtlCol="0">
            <a:spAutoFit/>
          </a:bodyPr>
          <a:lstStyle/>
          <a:p>
            <a:r>
              <a:rPr lang="de-DE" sz="900" dirty="0">
                <a:solidFill>
                  <a:srgbClr val="2C2C2C"/>
                </a:solidFill>
              </a:rPr>
              <a:t>Basis: Media Tenor International. 8,253 </a:t>
            </a:r>
            <a:r>
              <a:rPr lang="de-DE" sz="900" dirty="0" err="1">
                <a:solidFill>
                  <a:srgbClr val="2C2C2C"/>
                </a:solidFill>
              </a:rPr>
              <a:t>reports</a:t>
            </a:r>
            <a:r>
              <a:rPr lang="de-DE" sz="900" dirty="0">
                <a:solidFill>
                  <a:srgbClr val="2C2C2C"/>
                </a:solidFill>
              </a:rPr>
              <a:t> on </a:t>
            </a:r>
            <a:r>
              <a:rPr lang="de-DE" sz="900" dirty="0" err="1">
                <a:solidFill>
                  <a:srgbClr val="2C2C2C"/>
                </a:solidFill>
              </a:rPr>
              <a:t>the</a:t>
            </a:r>
            <a:r>
              <a:rPr lang="de-DE" sz="900" dirty="0">
                <a:solidFill>
                  <a:srgbClr val="2C2C2C"/>
                </a:solidFill>
              </a:rPr>
              <a:t> </a:t>
            </a:r>
            <a:r>
              <a:rPr lang="de-DE" sz="900" dirty="0" err="1">
                <a:solidFill>
                  <a:srgbClr val="2C2C2C"/>
                </a:solidFill>
              </a:rPr>
              <a:t>state</a:t>
            </a:r>
            <a:r>
              <a:rPr lang="de-DE" sz="900" dirty="0">
                <a:solidFill>
                  <a:srgbClr val="2C2C2C"/>
                </a:solidFill>
              </a:rPr>
              <a:t> </a:t>
            </a:r>
            <a:r>
              <a:rPr lang="de-DE" sz="900" dirty="0" err="1">
                <a:solidFill>
                  <a:srgbClr val="2C2C2C"/>
                </a:solidFill>
              </a:rPr>
              <a:t>of</a:t>
            </a:r>
            <a:r>
              <a:rPr lang="de-DE" sz="900" dirty="0">
                <a:solidFill>
                  <a:srgbClr val="2C2C2C"/>
                </a:solidFill>
              </a:rPr>
              <a:t> </a:t>
            </a:r>
            <a:r>
              <a:rPr lang="de-DE" sz="900" dirty="0" err="1">
                <a:solidFill>
                  <a:srgbClr val="2C2C2C"/>
                </a:solidFill>
              </a:rPr>
              <a:t>the</a:t>
            </a:r>
            <a:r>
              <a:rPr lang="de-DE" sz="900" dirty="0">
                <a:solidFill>
                  <a:srgbClr val="2C2C2C"/>
                </a:solidFill>
              </a:rPr>
              <a:t> </a:t>
            </a:r>
            <a:r>
              <a:rPr lang="de-DE" sz="900" dirty="0" err="1">
                <a:solidFill>
                  <a:srgbClr val="2C2C2C"/>
                </a:solidFill>
              </a:rPr>
              <a:t>economy</a:t>
            </a:r>
            <a:r>
              <a:rPr lang="de-DE" sz="900" dirty="0">
                <a:solidFill>
                  <a:srgbClr val="2C2C2C"/>
                </a:solidFill>
              </a:rPr>
              <a:t>; </a:t>
            </a:r>
            <a:r>
              <a:rPr lang="de-DE" sz="900" dirty="0" err="1">
                <a:solidFill>
                  <a:srgbClr val="2C2C2C"/>
                </a:solidFill>
              </a:rPr>
              <a:t>balance</a:t>
            </a:r>
            <a:r>
              <a:rPr lang="de-DE" sz="900" dirty="0">
                <a:solidFill>
                  <a:srgbClr val="2C2C2C"/>
                </a:solidFill>
              </a:rPr>
              <a:t> </a:t>
            </a:r>
            <a:r>
              <a:rPr lang="de-DE" sz="900" dirty="0" err="1">
                <a:solidFill>
                  <a:srgbClr val="2C2C2C"/>
                </a:solidFill>
              </a:rPr>
              <a:t>of</a:t>
            </a:r>
            <a:r>
              <a:rPr lang="de-DE" sz="900" dirty="0">
                <a:solidFill>
                  <a:srgbClr val="2C2C2C"/>
                </a:solidFill>
              </a:rPr>
              <a:t> +/- tone (%)</a:t>
            </a:r>
          </a:p>
          <a:p>
            <a:endParaRPr lang="de-DE" sz="1000" dirty="0">
              <a:solidFill>
                <a:srgbClr val="2C2C2C"/>
              </a:solidFill>
            </a:endParaRPr>
          </a:p>
        </p:txBody>
      </p:sp>
      <p:sp>
        <p:nvSpPr>
          <p:cNvPr id="5" name="TextBox 4">
            <a:extLst>
              <a:ext uri="{FF2B5EF4-FFF2-40B4-BE49-F238E27FC236}">
                <a16:creationId xmlns:a16="http://schemas.microsoft.com/office/drawing/2014/main" id="{80ED676D-752A-4B40-B767-77AC96D44F5F}"/>
              </a:ext>
            </a:extLst>
          </p:cNvPr>
          <p:cNvSpPr txBox="1"/>
          <p:nvPr/>
        </p:nvSpPr>
        <p:spPr>
          <a:xfrm>
            <a:off x="2634916" y="7832554"/>
            <a:ext cx="640439" cy="369332"/>
          </a:xfrm>
          <a:prstGeom prst="rect">
            <a:avLst/>
          </a:prstGeom>
          <a:noFill/>
        </p:spPr>
        <p:txBody>
          <a:bodyPr wrap="square" rtlCol="0">
            <a:spAutoFit/>
          </a:bodyPr>
          <a:lstStyle/>
          <a:p>
            <a:r>
              <a:rPr lang="de-DE" dirty="0">
                <a:solidFill>
                  <a:srgbClr val="099BDD">
                    <a:lumMod val="50000"/>
                  </a:srgbClr>
                </a:solidFill>
              </a:rPr>
              <a:t>2020</a:t>
            </a:r>
          </a:p>
        </p:txBody>
      </p:sp>
      <p:sp>
        <p:nvSpPr>
          <p:cNvPr id="17" name="TextBox 16">
            <a:extLst>
              <a:ext uri="{FF2B5EF4-FFF2-40B4-BE49-F238E27FC236}">
                <a16:creationId xmlns:a16="http://schemas.microsoft.com/office/drawing/2014/main" id="{BBC2B4FB-A923-4841-9114-6FF5083A3E18}"/>
              </a:ext>
            </a:extLst>
          </p:cNvPr>
          <p:cNvSpPr txBox="1"/>
          <p:nvPr/>
        </p:nvSpPr>
        <p:spPr>
          <a:xfrm>
            <a:off x="975621" y="7839500"/>
            <a:ext cx="1262251" cy="369332"/>
          </a:xfrm>
          <a:prstGeom prst="rect">
            <a:avLst/>
          </a:prstGeom>
          <a:noFill/>
        </p:spPr>
        <p:txBody>
          <a:bodyPr wrap="square" rtlCol="0">
            <a:spAutoFit/>
          </a:bodyPr>
          <a:lstStyle/>
          <a:p>
            <a:r>
              <a:rPr lang="de-DE" dirty="0">
                <a:solidFill>
                  <a:srgbClr val="099BDD">
                    <a:lumMod val="50000"/>
                  </a:srgbClr>
                </a:solidFill>
              </a:rPr>
              <a:t>2012-2019</a:t>
            </a:r>
          </a:p>
        </p:txBody>
      </p:sp>
      <p:sp>
        <p:nvSpPr>
          <p:cNvPr id="16" name="TextBox 15"/>
          <p:cNvSpPr txBox="1"/>
          <p:nvPr/>
        </p:nvSpPr>
        <p:spPr>
          <a:xfrm>
            <a:off x="5146158" y="902899"/>
            <a:ext cx="1616149" cy="1277273"/>
          </a:xfrm>
          <a:prstGeom prst="rect">
            <a:avLst/>
          </a:prstGeom>
          <a:noFill/>
        </p:spPr>
        <p:txBody>
          <a:bodyPr wrap="square" rtlCol="0">
            <a:spAutoFit/>
          </a:bodyPr>
          <a:lstStyle/>
          <a:p>
            <a:r>
              <a:rPr lang="es-ES" sz="1100" b="1" dirty="0"/>
              <a:t>Cancelación de </a:t>
            </a:r>
            <a:r>
              <a:rPr lang="es-ES" sz="1100" b="1" dirty="0" err="1"/>
              <a:t>cirurgías</a:t>
            </a:r>
            <a:r>
              <a:rPr lang="es-ES" sz="1100" b="1" dirty="0"/>
              <a:t> por Coronavirus: </a:t>
            </a:r>
            <a:r>
              <a:rPr lang="es-ES" sz="1100" b="1" dirty="0">
                <a:solidFill>
                  <a:schemeClr val="accent4">
                    <a:lumMod val="75000"/>
                  </a:schemeClr>
                </a:solidFill>
              </a:rPr>
              <a:t>modelo predictivo a nivel global para informar sobre los planes de recuperación quirúrgica. </a:t>
            </a:r>
          </a:p>
        </p:txBody>
      </p:sp>
      <p:grpSp>
        <p:nvGrpSpPr>
          <p:cNvPr id="18" name="Group 17">
            <a:extLst>
              <a:ext uri="{FF2B5EF4-FFF2-40B4-BE49-F238E27FC236}">
                <a16:creationId xmlns:a16="http://schemas.microsoft.com/office/drawing/2014/main" id="{3FAFD795-494F-4A7F-A982-0D72173EA88A}"/>
              </a:ext>
            </a:extLst>
          </p:cNvPr>
          <p:cNvGrpSpPr/>
          <p:nvPr/>
        </p:nvGrpSpPr>
        <p:grpSpPr>
          <a:xfrm>
            <a:off x="504794" y="8141310"/>
            <a:ext cx="460400" cy="498981"/>
            <a:chOff x="504794" y="8141310"/>
            <a:chExt cx="460400" cy="498981"/>
          </a:xfrm>
        </p:grpSpPr>
        <p:pic>
          <p:nvPicPr>
            <p:cNvPr id="19" name="Picture 18">
              <a:extLst>
                <a:ext uri="{FF2B5EF4-FFF2-40B4-BE49-F238E27FC236}">
                  <a16:creationId xmlns:a16="http://schemas.microsoft.com/office/drawing/2014/main" id="{C902B568-8E3F-41A0-BCD8-7BFEE36710B3}"/>
                </a:ext>
              </a:extLst>
            </p:cNvPr>
            <p:cNvPicPr>
              <a:picLocks noChangeAspect="1"/>
            </p:cNvPicPr>
            <p:nvPr/>
          </p:nvPicPr>
          <p:blipFill>
            <a:blip r:embed="rId7"/>
            <a:stretch>
              <a:fillRect/>
            </a:stretch>
          </p:blipFill>
          <p:spPr>
            <a:xfrm>
              <a:off x="504794" y="8141310"/>
              <a:ext cx="457610" cy="257981"/>
            </a:xfrm>
            <a:prstGeom prst="rect">
              <a:avLst/>
            </a:prstGeom>
          </p:spPr>
        </p:pic>
        <p:pic>
          <p:nvPicPr>
            <p:cNvPr id="20" name="Picture 19">
              <a:extLst>
                <a:ext uri="{FF2B5EF4-FFF2-40B4-BE49-F238E27FC236}">
                  <a16:creationId xmlns:a16="http://schemas.microsoft.com/office/drawing/2014/main" id="{161A2C83-7B8B-4E1F-AF5E-1D075BD218FB}"/>
                </a:ext>
              </a:extLst>
            </p:cNvPr>
            <p:cNvPicPr>
              <a:picLocks noChangeAspect="1"/>
            </p:cNvPicPr>
            <p:nvPr/>
          </p:nvPicPr>
          <p:blipFill>
            <a:blip r:embed="rId8"/>
            <a:stretch>
              <a:fillRect/>
            </a:stretch>
          </p:blipFill>
          <p:spPr>
            <a:xfrm>
              <a:off x="507583" y="8387259"/>
              <a:ext cx="457611" cy="253032"/>
            </a:xfrm>
            <a:prstGeom prst="rect">
              <a:avLst/>
            </a:prstGeom>
          </p:spPr>
        </p:pic>
      </p:grpSp>
    </p:spTree>
    <p:extLst>
      <p:ext uri="{BB962C8B-B14F-4D97-AF65-F5344CB8AC3E}">
        <p14:creationId xmlns:p14="http://schemas.microsoft.com/office/powerpoint/2010/main" val="3810541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Inhaltsplatzhalter 5">
            <a:extLst>
              <a:ext uri="{FF2B5EF4-FFF2-40B4-BE49-F238E27FC236}">
                <a16:creationId xmlns:a16="http://schemas.microsoft.com/office/drawing/2014/main" id="{DF9998C9-9BE1-43B1-B067-C24733DD8C66}"/>
              </a:ext>
            </a:extLst>
          </p:cNvPr>
          <p:cNvGraphicFramePr>
            <a:graphicFrameLocks/>
          </p:cNvGraphicFramePr>
          <p:nvPr/>
        </p:nvGraphicFramePr>
        <p:xfrm>
          <a:off x="-201396" y="7877951"/>
          <a:ext cx="3516096" cy="158148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3BA068C0-A897-46D2-94F9-8A751C3DE57A}"/>
              </a:ext>
            </a:extLst>
          </p:cNvPr>
          <p:cNvSpPr>
            <a:spLocks noGrp="1"/>
          </p:cNvSpPr>
          <p:nvPr>
            <p:ph type="body" idx="1"/>
          </p:nvPr>
        </p:nvSpPr>
        <p:spPr>
          <a:xfrm>
            <a:off x="471487" y="167245"/>
            <a:ext cx="5915025" cy="340755"/>
          </a:xfrm>
        </p:spPr>
        <p:txBody>
          <a:bodyPr>
            <a:normAutofit lnSpcReduction="10000"/>
          </a:bodyPr>
          <a:lstStyle/>
          <a:p>
            <a:r>
              <a:rPr lang="de-DE" sz="1650" b="1" dirty="0">
                <a:solidFill>
                  <a:schemeClr val="tx2">
                    <a:lumMod val="50000"/>
                  </a:schemeClr>
                </a:solidFill>
              </a:rPr>
              <a:t>¿Qué es lo que (no) vemos?</a:t>
            </a:r>
          </a:p>
          <a:p>
            <a:endParaRPr lang="de-DE" dirty="0"/>
          </a:p>
          <a:p>
            <a:endParaRPr lang="de-DE" dirty="0"/>
          </a:p>
        </p:txBody>
      </p:sp>
      <p:sp>
        <p:nvSpPr>
          <p:cNvPr id="22" name="Textfeld 21">
            <a:extLst>
              <a:ext uri="{FF2B5EF4-FFF2-40B4-BE49-F238E27FC236}">
                <a16:creationId xmlns:a16="http://schemas.microsoft.com/office/drawing/2014/main" id="{427D0909-E2B2-4FE7-B954-E8297236A3DF}"/>
              </a:ext>
            </a:extLst>
          </p:cNvPr>
          <p:cNvSpPr txBox="1"/>
          <p:nvPr/>
        </p:nvSpPr>
        <p:spPr>
          <a:xfrm>
            <a:off x="-50800" y="5622490"/>
            <a:ext cx="6972300" cy="2154436"/>
          </a:xfrm>
          <a:prstGeom prst="rect">
            <a:avLst/>
          </a:prstGeom>
          <a:noFill/>
        </p:spPr>
        <p:txBody>
          <a:bodyPr wrap="square" rtlCol="0" anchor="t">
            <a:spAutoFit/>
          </a:bodyPr>
          <a:lstStyle/>
          <a:p>
            <a:pPr algn="ctr"/>
            <a:r>
              <a:rPr lang="en-US" sz="1400" b="1" dirty="0">
                <a:solidFill>
                  <a:schemeClr val="tx2">
                    <a:lumMod val="50000"/>
                  </a:schemeClr>
                </a:solidFill>
                <a:cs typeface="Times New Roman"/>
              </a:rPr>
              <a:t>La RAI </a:t>
            </a:r>
            <a:r>
              <a:rPr lang="en-US" sz="1400" b="1" dirty="0" err="1">
                <a:solidFill>
                  <a:schemeClr val="tx2">
                    <a:lumMod val="50000"/>
                  </a:schemeClr>
                </a:solidFill>
                <a:cs typeface="Times New Roman"/>
              </a:rPr>
              <a:t>informa</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cómo</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si</a:t>
            </a:r>
            <a:r>
              <a:rPr lang="en-US" sz="1400" b="1" dirty="0">
                <a:solidFill>
                  <a:schemeClr val="tx2">
                    <a:lumMod val="50000"/>
                  </a:schemeClr>
                </a:solidFill>
                <a:cs typeface="Times New Roman"/>
              </a:rPr>
              <a:t> en </a:t>
            </a:r>
            <a:r>
              <a:rPr lang="en-US" sz="1400" b="1" dirty="0" err="1">
                <a:solidFill>
                  <a:schemeClr val="tx2">
                    <a:lumMod val="50000"/>
                  </a:schemeClr>
                </a:solidFill>
                <a:cs typeface="Times New Roman"/>
              </a:rPr>
              <a:t>los</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hospitales</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italianos</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todo</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fuera</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bien</a:t>
            </a:r>
            <a:endParaRPr lang="en-US" sz="1400" b="1" dirty="0">
              <a:solidFill>
                <a:schemeClr val="tx2">
                  <a:lumMod val="50000"/>
                </a:schemeClr>
              </a:solidFill>
              <a:cs typeface="Times New Roman"/>
            </a:endParaRPr>
          </a:p>
          <a:p>
            <a:pPr algn="just"/>
            <a:r>
              <a:rPr lang="en-US" sz="1200" dirty="0">
                <a:solidFill>
                  <a:srgbClr val="044E6F"/>
                </a:solidFill>
                <a:cs typeface="Times New Roman"/>
              </a:rPr>
              <a:t>Para </a:t>
            </a:r>
            <a:r>
              <a:rPr lang="en-US" sz="1200" dirty="0" err="1">
                <a:solidFill>
                  <a:srgbClr val="044E6F"/>
                </a:solidFill>
                <a:cs typeface="Times New Roman"/>
              </a:rPr>
              <a:t>poder</a:t>
            </a:r>
            <a:r>
              <a:rPr lang="en-US" sz="1200" dirty="0">
                <a:solidFill>
                  <a:srgbClr val="044E6F"/>
                </a:solidFill>
                <a:cs typeface="Times New Roman"/>
              </a:rPr>
              <a:t> </a:t>
            </a:r>
            <a:r>
              <a:rPr lang="en-US" sz="1200" dirty="0" err="1">
                <a:solidFill>
                  <a:srgbClr val="044E6F"/>
                </a:solidFill>
                <a:cs typeface="Times New Roman"/>
              </a:rPr>
              <a:t>tomar</a:t>
            </a:r>
            <a:r>
              <a:rPr lang="en-US" sz="1200" dirty="0">
                <a:solidFill>
                  <a:srgbClr val="044E6F"/>
                </a:solidFill>
                <a:cs typeface="Times New Roman"/>
              </a:rPr>
              <a:t> la </a:t>
            </a:r>
            <a:r>
              <a:rPr lang="en-US" sz="1200" dirty="0" err="1">
                <a:solidFill>
                  <a:srgbClr val="044E6F"/>
                </a:solidFill>
                <a:cs typeface="Times New Roman"/>
              </a:rPr>
              <a:t>decisión</a:t>
            </a:r>
            <a:r>
              <a:rPr lang="en-US" sz="1200" dirty="0">
                <a:solidFill>
                  <a:srgbClr val="044E6F"/>
                </a:solidFill>
                <a:cs typeface="Times New Roman"/>
              </a:rPr>
              <a:t> </a:t>
            </a:r>
            <a:r>
              <a:rPr lang="en-US" sz="1200" dirty="0" err="1">
                <a:solidFill>
                  <a:srgbClr val="044E6F"/>
                </a:solidFill>
                <a:cs typeface="Times New Roman"/>
              </a:rPr>
              <a:t>correcta</a:t>
            </a:r>
            <a:r>
              <a:rPr lang="en-US" sz="1200" dirty="0">
                <a:solidFill>
                  <a:srgbClr val="044E6F"/>
                </a:solidFill>
                <a:cs typeface="Times New Roman"/>
              </a:rPr>
              <a:t> </a:t>
            </a:r>
            <a:r>
              <a:rPr lang="en-US" sz="1200" dirty="0" err="1">
                <a:solidFill>
                  <a:srgbClr val="044E6F"/>
                </a:solidFill>
                <a:cs typeface="Times New Roman"/>
              </a:rPr>
              <a:t>necesitamos</a:t>
            </a:r>
            <a:r>
              <a:rPr lang="en-US" sz="1200" dirty="0">
                <a:solidFill>
                  <a:srgbClr val="044E6F"/>
                </a:solidFill>
                <a:cs typeface="Times New Roman"/>
              </a:rPr>
              <a:t> </a:t>
            </a:r>
            <a:r>
              <a:rPr lang="en-US" sz="1200" dirty="0" err="1">
                <a:solidFill>
                  <a:srgbClr val="044E6F"/>
                </a:solidFill>
                <a:cs typeface="Times New Roman"/>
              </a:rPr>
              <a:t>acceso</a:t>
            </a:r>
            <a:r>
              <a:rPr lang="en-US" sz="1200" dirty="0">
                <a:solidFill>
                  <a:srgbClr val="044E6F"/>
                </a:solidFill>
                <a:cs typeface="Times New Roman"/>
              </a:rPr>
              <a:t> a </a:t>
            </a:r>
            <a:r>
              <a:rPr lang="en-US" sz="1200" dirty="0" err="1">
                <a:solidFill>
                  <a:srgbClr val="044E6F"/>
                </a:solidFill>
                <a:cs typeface="Times New Roman"/>
              </a:rPr>
              <a:t>informaciones</a:t>
            </a:r>
            <a:r>
              <a:rPr lang="en-US" sz="1200" dirty="0">
                <a:solidFill>
                  <a:srgbClr val="044E6F"/>
                </a:solidFill>
                <a:cs typeface="Times New Roman"/>
              </a:rPr>
              <a:t> sin </a:t>
            </a:r>
            <a:r>
              <a:rPr lang="en-US" sz="1200" dirty="0" err="1">
                <a:solidFill>
                  <a:srgbClr val="044E6F"/>
                </a:solidFill>
                <a:cs typeface="Times New Roman"/>
              </a:rPr>
              <a:t>prejuicios</a:t>
            </a:r>
            <a:r>
              <a:rPr lang="en-US" sz="1200" dirty="0">
                <a:solidFill>
                  <a:srgbClr val="044E6F"/>
                </a:solidFill>
                <a:cs typeface="Times New Roman"/>
              </a:rPr>
              <a:t>  y </a:t>
            </a:r>
            <a:r>
              <a:rPr lang="en-US" sz="1200" dirty="0" err="1">
                <a:solidFill>
                  <a:srgbClr val="044E6F"/>
                </a:solidFill>
                <a:cs typeface="Times New Roman"/>
              </a:rPr>
              <a:t>decidir</a:t>
            </a:r>
            <a:r>
              <a:rPr lang="en-US" sz="1200" dirty="0">
                <a:solidFill>
                  <a:srgbClr val="044E6F"/>
                </a:solidFill>
                <a:cs typeface="Times New Roman"/>
              </a:rPr>
              <a:t> </a:t>
            </a:r>
            <a:r>
              <a:rPr lang="en-US" sz="1200" dirty="0" err="1">
                <a:solidFill>
                  <a:srgbClr val="044E6F"/>
                </a:solidFill>
                <a:cs typeface="Times New Roman"/>
              </a:rPr>
              <a:t>así</a:t>
            </a:r>
            <a:r>
              <a:rPr lang="en-US" sz="1200" dirty="0">
                <a:solidFill>
                  <a:srgbClr val="044E6F"/>
                </a:solidFill>
                <a:cs typeface="Times New Roman"/>
              </a:rPr>
              <a:t> </a:t>
            </a:r>
            <a:r>
              <a:rPr lang="en-US" sz="1200" dirty="0" err="1">
                <a:solidFill>
                  <a:srgbClr val="044E6F"/>
                </a:solidFill>
                <a:cs typeface="Times New Roman"/>
              </a:rPr>
              <a:t>si</a:t>
            </a:r>
            <a:r>
              <a:rPr lang="en-US" sz="1200" dirty="0">
                <a:solidFill>
                  <a:srgbClr val="044E6F"/>
                </a:solidFill>
                <a:cs typeface="Times New Roman"/>
              </a:rPr>
              <a:t> </a:t>
            </a:r>
            <a:r>
              <a:rPr lang="en-US" sz="1200" dirty="0" err="1">
                <a:solidFill>
                  <a:srgbClr val="044E6F"/>
                </a:solidFill>
                <a:cs typeface="Times New Roman"/>
              </a:rPr>
              <a:t>hacer</a:t>
            </a:r>
            <a:r>
              <a:rPr lang="en-US" sz="1200" dirty="0">
                <a:solidFill>
                  <a:srgbClr val="044E6F"/>
                </a:solidFill>
                <a:cs typeface="Times New Roman"/>
              </a:rPr>
              <a:t> </a:t>
            </a:r>
            <a:r>
              <a:rPr lang="en-US" sz="1200" dirty="0" err="1">
                <a:solidFill>
                  <a:srgbClr val="044E6F"/>
                </a:solidFill>
                <a:cs typeface="Times New Roman"/>
              </a:rPr>
              <a:t>cambios</a:t>
            </a:r>
            <a:r>
              <a:rPr lang="en-US" sz="1200" dirty="0">
                <a:solidFill>
                  <a:srgbClr val="044E6F"/>
                </a:solidFill>
                <a:cs typeface="Times New Roman"/>
              </a:rPr>
              <a:t> o no. Las </a:t>
            </a:r>
            <a:r>
              <a:rPr lang="en-US" sz="1200" dirty="0" err="1">
                <a:solidFill>
                  <a:srgbClr val="044E6F"/>
                </a:solidFill>
                <a:cs typeface="Times New Roman"/>
              </a:rPr>
              <a:t>audiencias</a:t>
            </a:r>
            <a:r>
              <a:rPr lang="en-US" sz="1200" dirty="0">
                <a:solidFill>
                  <a:srgbClr val="044E6F"/>
                </a:solidFill>
                <a:cs typeface="Times New Roman"/>
              </a:rPr>
              <a:t> en Italia que </a:t>
            </a:r>
            <a:r>
              <a:rPr lang="en-US" sz="1200" dirty="0" err="1">
                <a:solidFill>
                  <a:srgbClr val="044E6F"/>
                </a:solidFill>
                <a:cs typeface="Times New Roman"/>
              </a:rPr>
              <a:t>vean</a:t>
            </a:r>
            <a:r>
              <a:rPr lang="en-US" sz="1200" dirty="0">
                <a:solidFill>
                  <a:srgbClr val="044E6F"/>
                </a:solidFill>
                <a:cs typeface="Times New Roman"/>
              </a:rPr>
              <a:t> </a:t>
            </a:r>
            <a:r>
              <a:rPr lang="en-US" sz="1200" dirty="0" err="1">
                <a:solidFill>
                  <a:srgbClr val="044E6F"/>
                </a:solidFill>
                <a:cs typeface="Times New Roman"/>
              </a:rPr>
              <a:t>los</a:t>
            </a:r>
            <a:r>
              <a:rPr lang="en-US" sz="1200" dirty="0">
                <a:solidFill>
                  <a:srgbClr val="044E6F"/>
                </a:solidFill>
                <a:cs typeface="Times New Roman"/>
              </a:rPr>
              <a:t> </a:t>
            </a:r>
            <a:r>
              <a:rPr lang="en-US" sz="1200" dirty="0" err="1">
                <a:solidFill>
                  <a:srgbClr val="044E6F"/>
                </a:solidFill>
                <a:cs typeface="Times New Roman"/>
              </a:rPr>
              <a:t>telediarios</a:t>
            </a:r>
            <a:r>
              <a:rPr lang="en-US" sz="1200" dirty="0">
                <a:solidFill>
                  <a:srgbClr val="044E6F"/>
                </a:solidFill>
                <a:cs typeface="Times New Roman"/>
              </a:rPr>
              <a:t> de la </a:t>
            </a:r>
            <a:r>
              <a:rPr lang="en-US" sz="1200" dirty="0" err="1">
                <a:solidFill>
                  <a:srgbClr val="044E6F"/>
                </a:solidFill>
                <a:cs typeface="Times New Roman"/>
              </a:rPr>
              <a:t>televisión</a:t>
            </a:r>
            <a:r>
              <a:rPr lang="en-US" sz="1200" dirty="0">
                <a:solidFill>
                  <a:srgbClr val="044E6F"/>
                </a:solidFill>
                <a:cs typeface="Times New Roman"/>
              </a:rPr>
              <a:t> </a:t>
            </a:r>
            <a:r>
              <a:rPr lang="en-US" sz="1200" dirty="0" err="1">
                <a:solidFill>
                  <a:srgbClr val="044E6F"/>
                </a:solidFill>
                <a:cs typeface="Times New Roman"/>
              </a:rPr>
              <a:t>pública</a:t>
            </a:r>
            <a:r>
              <a:rPr lang="en-US" sz="1200" dirty="0">
                <a:solidFill>
                  <a:srgbClr val="044E6F"/>
                </a:solidFill>
                <a:cs typeface="Times New Roman"/>
              </a:rPr>
              <a:t> RAI Uno, </a:t>
            </a:r>
            <a:r>
              <a:rPr lang="en-US" sz="1200" dirty="0" err="1">
                <a:solidFill>
                  <a:srgbClr val="044E6F"/>
                </a:solidFill>
                <a:cs typeface="Times New Roman"/>
              </a:rPr>
              <a:t>pensarían</a:t>
            </a:r>
            <a:r>
              <a:rPr lang="en-US" sz="1200" dirty="0">
                <a:solidFill>
                  <a:srgbClr val="044E6F"/>
                </a:solidFill>
                <a:cs typeface="Times New Roman"/>
              </a:rPr>
              <a:t> que no </a:t>
            </a:r>
            <a:r>
              <a:rPr lang="en-US" sz="1200" dirty="0" err="1">
                <a:solidFill>
                  <a:srgbClr val="044E6F"/>
                </a:solidFill>
                <a:cs typeface="Times New Roman"/>
              </a:rPr>
              <a:t>es</a:t>
            </a:r>
            <a:r>
              <a:rPr lang="en-US" sz="1200" dirty="0">
                <a:solidFill>
                  <a:srgbClr val="044E6F"/>
                </a:solidFill>
                <a:cs typeface="Times New Roman"/>
              </a:rPr>
              <a:t> </a:t>
            </a:r>
            <a:r>
              <a:rPr lang="en-US" sz="1200" dirty="0" err="1">
                <a:solidFill>
                  <a:srgbClr val="044E6F"/>
                </a:solidFill>
                <a:cs typeface="Times New Roman"/>
              </a:rPr>
              <a:t>necesaria</a:t>
            </a:r>
            <a:r>
              <a:rPr lang="en-US" sz="1200" dirty="0">
                <a:solidFill>
                  <a:srgbClr val="044E6F"/>
                </a:solidFill>
                <a:cs typeface="Times New Roman"/>
              </a:rPr>
              <a:t> </a:t>
            </a:r>
            <a:r>
              <a:rPr lang="en-US" sz="1200" dirty="0" err="1">
                <a:solidFill>
                  <a:srgbClr val="044E6F"/>
                </a:solidFill>
                <a:cs typeface="Times New Roman"/>
              </a:rPr>
              <a:t>ninguna</a:t>
            </a:r>
            <a:r>
              <a:rPr lang="en-US" sz="1200" dirty="0">
                <a:solidFill>
                  <a:srgbClr val="044E6F"/>
                </a:solidFill>
                <a:cs typeface="Times New Roman"/>
              </a:rPr>
              <a:t> </a:t>
            </a:r>
            <a:r>
              <a:rPr lang="en-US" sz="1200" dirty="0" err="1">
                <a:solidFill>
                  <a:srgbClr val="044E6F"/>
                </a:solidFill>
                <a:cs typeface="Times New Roman"/>
              </a:rPr>
              <a:t>mejora</a:t>
            </a:r>
            <a:r>
              <a:rPr lang="en-US" sz="1200" dirty="0">
                <a:solidFill>
                  <a:srgbClr val="044E6F"/>
                </a:solidFill>
                <a:cs typeface="Times New Roman"/>
              </a:rPr>
              <a:t> en el status quo de </a:t>
            </a:r>
            <a:r>
              <a:rPr lang="en-US" sz="1200" dirty="0" err="1">
                <a:solidFill>
                  <a:srgbClr val="044E6F"/>
                </a:solidFill>
                <a:cs typeface="Times New Roman"/>
              </a:rPr>
              <a:t>todos</a:t>
            </a:r>
            <a:r>
              <a:rPr lang="en-US" sz="1200" dirty="0">
                <a:solidFill>
                  <a:srgbClr val="044E6F"/>
                </a:solidFill>
                <a:cs typeface="Times New Roman"/>
              </a:rPr>
              <a:t> </a:t>
            </a:r>
            <a:r>
              <a:rPr lang="en-US" sz="1200" dirty="0" err="1">
                <a:solidFill>
                  <a:srgbClr val="044E6F"/>
                </a:solidFill>
                <a:cs typeface="Times New Roman"/>
              </a:rPr>
              <a:t>los</a:t>
            </a:r>
            <a:r>
              <a:rPr lang="en-US" sz="1200" dirty="0">
                <a:solidFill>
                  <a:srgbClr val="044E6F"/>
                </a:solidFill>
                <a:cs typeface="Times New Roman"/>
              </a:rPr>
              <a:t> </a:t>
            </a:r>
            <a:r>
              <a:rPr lang="en-US" sz="1200" dirty="0" err="1">
                <a:solidFill>
                  <a:srgbClr val="044E6F"/>
                </a:solidFill>
                <a:cs typeface="Times New Roman"/>
              </a:rPr>
              <a:t>hospitales</a:t>
            </a:r>
            <a:r>
              <a:rPr lang="en-US" sz="1200" dirty="0">
                <a:solidFill>
                  <a:srgbClr val="044E6F"/>
                </a:solidFill>
                <a:cs typeface="Times New Roman"/>
              </a:rPr>
              <a:t> </a:t>
            </a:r>
            <a:r>
              <a:rPr lang="en-US" sz="1200" dirty="0" err="1">
                <a:solidFill>
                  <a:srgbClr val="044E6F"/>
                </a:solidFill>
                <a:cs typeface="Times New Roman"/>
              </a:rPr>
              <a:t>desde</a:t>
            </a:r>
            <a:r>
              <a:rPr lang="en-US" sz="1200" dirty="0">
                <a:solidFill>
                  <a:srgbClr val="044E6F"/>
                </a:solidFill>
                <a:cs typeface="Times New Roman"/>
              </a:rPr>
              <a:t> </a:t>
            </a:r>
            <a:r>
              <a:rPr lang="en-US" sz="1200" dirty="0" err="1">
                <a:solidFill>
                  <a:srgbClr val="044E6F"/>
                </a:solidFill>
                <a:cs typeface="Times New Roman"/>
              </a:rPr>
              <a:t>Milán</a:t>
            </a:r>
            <a:r>
              <a:rPr lang="en-US" sz="1200" dirty="0">
                <a:solidFill>
                  <a:srgbClr val="044E6F"/>
                </a:solidFill>
                <a:cs typeface="Times New Roman"/>
              </a:rPr>
              <a:t> a Palermo. </a:t>
            </a:r>
            <a:r>
              <a:rPr lang="en-US" sz="1200" dirty="0" err="1">
                <a:solidFill>
                  <a:srgbClr val="044E6F"/>
                </a:solidFill>
                <a:cs typeface="Times New Roman"/>
              </a:rPr>
              <a:t>Poca</a:t>
            </a:r>
            <a:r>
              <a:rPr lang="en-US" sz="1200" dirty="0">
                <a:solidFill>
                  <a:srgbClr val="044E6F"/>
                </a:solidFill>
                <a:cs typeface="Times New Roman"/>
              </a:rPr>
              <a:t> </a:t>
            </a:r>
            <a:r>
              <a:rPr lang="en-US" sz="1200" dirty="0" err="1">
                <a:solidFill>
                  <a:srgbClr val="044E6F"/>
                </a:solidFill>
                <a:cs typeface="Times New Roman"/>
              </a:rPr>
              <a:t>información</a:t>
            </a:r>
            <a:r>
              <a:rPr lang="en-US" sz="1200" dirty="0">
                <a:solidFill>
                  <a:srgbClr val="044E6F"/>
                </a:solidFill>
                <a:cs typeface="Times New Roman"/>
              </a:rPr>
              <a:t> </a:t>
            </a:r>
            <a:r>
              <a:rPr lang="en-US" sz="1200" dirty="0" err="1">
                <a:solidFill>
                  <a:srgbClr val="044E6F"/>
                </a:solidFill>
                <a:cs typeface="Times New Roman"/>
              </a:rPr>
              <a:t>positva</a:t>
            </a:r>
            <a:r>
              <a:rPr lang="en-US" sz="1200" dirty="0">
                <a:solidFill>
                  <a:srgbClr val="044E6F"/>
                </a:solidFill>
                <a:cs typeface="Times New Roman"/>
              </a:rPr>
              <a:t>, </a:t>
            </a:r>
            <a:r>
              <a:rPr lang="en-US" sz="1200" dirty="0" err="1">
                <a:solidFill>
                  <a:srgbClr val="044E6F"/>
                </a:solidFill>
                <a:cs typeface="Times New Roman"/>
              </a:rPr>
              <a:t>poca</a:t>
            </a:r>
            <a:r>
              <a:rPr lang="en-US" sz="1200" dirty="0">
                <a:solidFill>
                  <a:srgbClr val="044E6F"/>
                </a:solidFill>
                <a:cs typeface="Times New Roman"/>
              </a:rPr>
              <a:t> </a:t>
            </a:r>
            <a:r>
              <a:rPr lang="en-US" sz="1200" dirty="0" err="1">
                <a:solidFill>
                  <a:srgbClr val="044E6F"/>
                </a:solidFill>
                <a:cs typeface="Times New Roman"/>
              </a:rPr>
              <a:t>información</a:t>
            </a:r>
            <a:r>
              <a:rPr lang="en-US" sz="1200" dirty="0">
                <a:solidFill>
                  <a:srgbClr val="044E6F"/>
                </a:solidFill>
                <a:cs typeface="Times New Roman"/>
              </a:rPr>
              <a:t> </a:t>
            </a:r>
            <a:r>
              <a:rPr lang="en-US" sz="1200" dirty="0" err="1">
                <a:solidFill>
                  <a:srgbClr val="044E6F"/>
                </a:solidFill>
                <a:cs typeface="Times New Roman"/>
              </a:rPr>
              <a:t>negativa</a:t>
            </a:r>
            <a:r>
              <a:rPr lang="en-US" sz="1200" dirty="0">
                <a:solidFill>
                  <a:srgbClr val="044E6F"/>
                </a:solidFill>
                <a:cs typeface="Times New Roman"/>
              </a:rPr>
              <a:t>, y </a:t>
            </a:r>
            <a:r>
              <a:rPr lang="en-US" sz="1200" dirty="0" err="1">
                <a:solidFill>
                  <a:srgbClr val="044E6F"/>
                </a:solidFill>
                <a:cs typeface="Times New Roman"/>
              </a:rPr>
              <a:t>una</a:t>
            </a:r>
            <a:r>
              <a:rPr lang="en-US" sz="1200" dirty="0">
                <a:solidFill>
                  <a:srgbClr val="044E6F"/>
                </a:solidFill>
                <a:cs typeface="Times New Roman"/>
              </a:rPr>
              <a:t> gran </a:t>
            </a:r>
            <a:r>
              <a:rPr lang="en-US" sz="1200" dirty="0" err="1">
                <a:solidFill>
                  <a:srgbClr val="044E6F"/>
                </a:solidFill>
                <a:cs typeface="Times New Roman"/>
              </a:rPr>
              <a:t>mayoría</a:t>
            </a:r>
            <a:r>
              <a:rPr lang="en-US" sz="1200" dirty="0">
                <a:solidFill>
                  <a:srgbClr val="044E6F"/>
                </a:solidFill>
                <a:cs typeface="Times New Roman"/>
              </a:rPr>
              <a:t> de </a:t>
            </a:r>
            <a:r>
              <a:rPr lang="en-US" sz="1200" dirty="0" err="1">
                <a:solidFill>
                  <a:srgbClr val="044E6F"/>
                </a:solidFill>
                <a:cs typeface="Times New Roman"/>
              </a:rPr>
              <a:t>información</a:t>
            </a:r>
            <a:r>
              <a:rPr lang="en-US" sz="1200" dirty="0">
                <a:solidFill>
                  <a:srgbClr val="044E6F"/>
                </a:solidFill>
                <a:cs typeface="Times New Roman"/>
              </a:rPr>
              <a:t> neutral </a:t>
            </a:r>
            <a:r>
              <a:rPr lang="en-US" sz="1200" dirty="0" err="1">
                <a:solidFill>
                  <a:srgbClr val="044E6F"/>
                </a:solidFill>
                <a:cs typeface="Times New Roman"/>
              </a:rPr>
              <a:t>parece</a:t>
            </a:r>
            <a:r>
              <a:rPr lang="en-US" sz="1200" dirty="0">
                <a:solidFill>
                  <a:srgbClr val="044E6F"/>
                </a:solidFill>
                <a:cs typeface="Times New Roman"/>
              </a:rPr>
              <a:t> </a:t>
            </a:r>
            <a:r>
              <a:rPr lang="en-US" sz="1200" dirty="0" err="1">
                <a:solidFill>
                  <a:srgbClr val="044E6F"/>
                </a:solidFill>
                <a:cs typeface="Times New Roman"/>
              </a:rPr>
              <a:t>reflejar</a:t>
            </a:r>
            <a:r>
              <a:rPr lang="en-US" sz="1200" dirty="0">
                <a:solidFill>
                  <a:srgbClr val="044E6F"/>
                </a:solidFill>
                <a:cs typeface="Times New Roman"/>
              </a:rPr>
              <a:t> </a:t>
            </a:r>
            <a:r>
              <a:rPr lang="en-US" sz="1200" dirty="0" err="1">
                <a:solidFill>
                  <a:srgbClr val="044E6F"/>
                </a:solidFill>
                <a:cs typeface="Times New Roman"/>
              </a:rPr>
              <a:t>una</a:t>
            </a:r>
            <a:r>
              <a:rPr lang="en-US" sz="1200" dirty="0">
                <a:solidFill>
                  <a:srgbClr val="044E6F"/>
                </a:solidFill>
                <a:cs typeface="Times New Roman"/>
              </a:rPr>
              <a:t> </a:t>
            </a:r>
            <a:r>
              <a:rPr lang="en-US" sz="1200" dirty="0" err="1">
                <a:solidFill>
                  <a:srgbClr val="044E6F"/>
                </a:solidFill>
                <a:cs typeface="Times New Roman"/>
              </a:rPr>
              <a:t>realidad</a:t>
            </a:r>
            <a:r>
              <a:rPr lang="en-US" sz="1200" dirty="0">
                <a:solidFill>
                  <a:srgbClr val="044E6F"/>
                </a:solidFill>
                <a:cs typeface="Times New Roman"/>
              </a:rPr>
              <a:t> que </a:t>
            </a:r>
            <a:r>
              <a:rPr lang="en-US" sz="1200" dirty="0" err="1">
                <a:solidFill>
                  <a:srgbClr val="044E6F"/>
                </a:solidFill>
                <a:cs typeface="Times New Roman"/>
              </a:rPr>
              <a:t>seguramente</a:t>
            </a:r>
            <a:r>
              <a:rPr lang="en-US" sz="1200" dirty="0">
                <a:solidFill>
                  <a:srgbClr val="044E6F"/>
                </a:solidFill>
                <a:cs typeface="Times New Roman"/>
              </a:rPr>
              <a:t> </a:t>
            </a:r>
            <a:r>
              <a:rPr lang="en-US" sz="1200" dirty="0" err="1">
                <a:solidFill>
                  <a:srgbClr val="044E6F"/>
                </a:solidFill>
                <a:cs typeface="Times New Roman"/>
              </a:rPr>
              <a:t>fue</a:t>
            </a:r>
            <a:r>
              <a:rPr lang="en-US" sz="1200" dirty="0">
                <a:solidFill>
                  <a:srgbClr val="044E6F"/>
                </a:solidFill>
                <a:cs typeface="Times New Roman"/>
              </a:rPr>
              <a:t> </a:t>
            </a:r>
            <a:r>
              <a:rPr lang="en-US" sz="1200" dirty="0" err="1">
                <a:solidFill>
                  <a:srgbClr val="044E6F"/>
                </a:solidFill>
                <a:cs typeface="Times New Roman"/>
              </a:rPr>
              <a:t>percibida</a:t>
            </a:r>
            <a:r>
              <a:rPr lang="en-US" sz="1200" dirty="0">
                <a:solidFill>
                  <a:srgbClr val="044E6F"/>
                </a:solidFill>
                <a:cs typeface="Times New Roman"/>
              </a:rPr>
              <a:t> de </a:t>
            </a:r>
            <a:r>
              <a:rPr lang="en-US" sz="1200" dirty="0" err="1">
                <a:solidFill>
                  <a:srgbClr val="044E6F"/>
                </a:solidFill>
                <a:cs typeface="Times New Roman"/>
              </a:rPr>
              <a:t>manera</a:t>
            </a:r>
            <a:r>
              <a:rPr lang="en-US" sz="1200" dirty="0">
                <a:solidFill>
                  <a:srgbClr val="044E6F"/>
                </a:solidFill>
                <a:cs typeface="Times New Roman"/>
              </a:rPr>
              <a:t> </a:t>
            </a:r>
            <a:r>
              <a:rPr lang="en-US" sz="1200" dirty="0" err="1">
                <a:solidFill>
                  <a:srgbClr val="044E6F"/>
                </a:solidFill>
                <a:cs typeface="Times New Roman"/>
              </a:rPr>
              <a:t>muy</a:t>
            </a:r>
            <a:r>
              <a:rPr lang="en-US" sz="1200" dirty="0">
                <a:solidFill>
                  <a:srgbClr val="044E6F"/>
                </a:solidFill>
                <a:cs typeface="Times New Roman"/>
              </a:rPr>
              <a:t> </a:t>
            </a:r>
            <a:r>
              <a:rPr lang="en-US" sz="1200" dirty="0" err="1">
                <a:solidFill>
                  <a:srgbClr val="044E6F"/>
                </a:solidFill>
                <a:cs typeface="Times New Roman"/>
              </a:rPr>
              <a:t>diferente</a:t>
            </a:r>
            <a:r>
              <a:rPr lang="en-US" sz="1200" dirty="0">
                <a:solidFill>
                  <a:srgbClr val="044E6F"/>
                </a:solidFill>
                <a:cs typeface="Times New Roman"/>
              </a:rPr>
              <a:t> </a:t>
            </a:r>
            <a:r>
              <a:rPr lang="en-US" sz="1200" dirty="0" err="1">
                <a:solidFill>
                  <a:srgbClr val="044E6F"/>
                </a:solidFill>
                <a:cs typeface="Times New Roman"/>
              </a:rPr>
              <a:t>por</a:t>
            </a:r>
            <a:r>
              <a:rPr lang="en-US" sz="1200" dirty="0">
                <a:solidFill>
                  <a:srgbClr val="044E6F"/>
                </a:solidFill>
                <a:cs typeface="Times New Roman"/>
              </a:rPr>
              <a:t> las </a:t>
            </a:r>
            <a:r>
              <a:rPr lang="en-US" sz="1200" dirty="0" err="1">
                <a:solidFill>
                  <a:srgbClr val="044E6F"/>
                </a:solidFill>
                <a:cs typeface="Times New Roman"/>
              </a:rPr>
              <a:t>víctimas</a:t>
            </a:r>
            <a:r>
              <a:rPr lang="en-US" sz="1200" dirty="0">
                <a:solidFill>
                  <a:srgbClr val="044E6F"/>
                </a:solidFill>
                <a:cs typeface="Times New Roman"/>
              </a:rPr>
              <a:t> del COVID-19 que </a:t>
            </a:r>
            <a:r>
              <a:rPr lang="en-US" sz="1200" dirty="0" err="1">
                <a:solidFill>
                  <a:srgbClr val="044E6F"/>
                </a:solidFill>
                <a:cs typeface="Times New Roman"/>
              </a:rPr>
              <a:t>experimentaron</a:t>
            </a:r>
            <a:r>
              <a:rPr lang="en-US" sz="1200" dirty="0">
                <a:solidFill>
                  <a:srgbClr val="044E6F"/>
                </a:solidFill>
                <a:cs typeface="Times New Roman"/>
              </a:rPr>
              <a:t> </a:t>
            </a:r>
            <a:r>
              <a:rPr lang="en-US" sz="1200" dirty="0" err="1">
                <a:solidFill>
                  <a:srgbClr val="044E6F"/>
                </a:solidFill>
                <a:cs typeface="Times New Roman"/>
              </a:rPr>
              <a:t>los</a:t>
            </a:r>
            <a:r>
              <a:rPr lang="en-US" sz="1200" dirty="0">
                <a:solidFill>
                  <a:srgbClr val="044E6F"/>
                </a:solidFill>
                <a:cs typeface="Times New Roman"/>
              </a:rPr>
              <a:t> </a:t>
            </a:r>
            <a:r>
              <a:rPr lang="en-US" sz="1200" dirty="0" err="1">
                <a:solidFill>
                  <a:srgbClr val="044E6F"/>
                </a:solidFill>
                <a:cs typeface="Times New Roman"/>
              </a:rPr>
              <a:t>servicios</a:t>
            </a:r>
            <a:r>
              <a:rPr lang="en-US" sz="1200" dirty="0">
                <a:solidFill>
                  <a:srgbClr val="044E6F"/>
                </a:solidFill>
                <a:cs typeface="Times New Roman"/>
              </a:rPr>
              <a:t> de </a:t>
            </a:r>
            <a:r>
              <a:rPr lang="en-US" sz="1200" dirty="0" err="1">
                <a:solidFill>
                  <a:srgbClr val="044E6F"/>
                </a:solidFill>
                <a:cs typeface="Times New Roman"/>
              </a:rPr>
              <a:t>los</a:t>
            </a:r>
            <a:r>
              <a:rPr lang="en-US" sz="1200" dirty="0">
                <a:solidFill>
                  <a:srgbClr val="044E6F"/>
                </a:solidFill>
                <a:cs typeface="Times New Roman"/>
              </a:rPr>
              <a:t> </a:t>
            </a:r>
            <a:r>
              <a:rPr lang="en-US" sz="1200" dirty="0" err="1">
                <a:solidFill>
                  <a:srgbClr val="044E6F"/>
                </a:solidFill>
                <a:cs typeface="Times New Roman"/>
              </a:rPr>
              <a:t>hospitales</a:t>
            </a:r>
            <a:r>
              <a:rPr lang="en-US" sz="1200" dirty="0">
                <a:solidFill>
                  <a:srgbClr val="044E6F"/>
                </a:solidFill>
                <a:cs typeface="Times New Roman"/>
              </a:rPr>
              <a:t> </a:t>
            </a:r>
            <a:r>
              <a:rPr lang="en-US" sz="1200" dirty="0" err="1">
                <a:solidFill>
                  <a:srgbClr val="044E6F"/>
                </a:solidFill>
                <a:cs typeface="Times New Roman"/>
              </a:rPr>
              <a:t>italianos</a:t>
            </a:r>
            <a:r>
              <a:rPr lang="en-US" sz="1200" dirty="0">
                <a:solidFill>
                  <a:srgbClr val="044E6F"/>
                </a:solidFill>
                <a:cs typeface="Times New Roman"/>
              </a:rPr>
              <a:t> e </a:t>
            </a:r>
            <a:r>
              <a:rPr lang="en-US" sz="1200" dirty="0" err="1">
                <a:solidFill>
                  <a:srgbClr val="044E6F"/>
                </a:solidFill>
                <a:cs typeface="Times New Roman"/>
              </a:rPr>
              <a:t>internacionales</a:t>
            </a:r>
            <a:r>
              <a:rPr lang="en-US" sz="1200" dirty="0">
                <a:solidFill>
                  <a:srgbClr val="044E6F"/>
                </a:solidFill>
                <a:cs typeface="Times New Roman"/>
              </a:rPr>
              <a:t> </a:t>
            </a:r>
            <a:r>
              <a:rPr lang="en-US" sz="1200" dirty="0" err="1">
                <a:solidFill>
                  <a:srgbClr val="044E6F"/>
                </a:solidFill>
                <a:cs typeface="Times New Roman"/>
              </a:rPr>
              <a:t>durante</a:t>
            </a:r>
            <a:r>
              <a:rPr lang="en-US" sz="1200" dirty="0">
                <a:solidFill>
                  <a:srgbClr val="044E6F"/>
                </a:solidFill>
                <a:cs typeface="Times New Roman"/>
              </a:rPr>
              <a:t> </a:t>
            </a:r>
            <a:r>
              <a:rPr lang="en-US" sz="1200" dirty="0" err="1">
                <a:solidFill>
                  <a:srgbClr val="044E6F"/>
                </a:solidFill>
                <a:cs typeface="Times New Roman"/>
              </a:rPr>
              <a:t>los</a:t>
            </a:r>
            <a:r>
              <a:rPr lang="en-US" sz="1200" dirty="0">
                <a:solidFill>
                  <a:srgbClr val="044E6F"/>
                </a:solidFill>
                <a:cs typeface="Times New Roman"/>
              </a:rPr>
              <a:t> 6 </a:t>
            </a:r>
            <a:r>
              <a:rPr lang="en-US" sz="1200" dirty="0" err="1">
                <a:solidFill>
                  <a:srgbClr val="044E6F"/>
                </a:solidFill>
                <a:cs typeface="Times New Roman"/>
              </a:rPr>
              <a:t>primeros</a:t>
            </a:r>
            <a:r>
              <a:rPr lang="en-US" sz="1200" dirty="0">
                <a:solidFill>
                  <a:srgbClr val="044E6F"/>
                </a:solidFill>
                <a:cs typeface="Times New Roman"/>
              </a:rPr>
              <a:t> </a:t>
            </a:r>
            <a:r>
              <a:rPr lang="en-US" sz="1200" dirty="0" err="1">
                <a:solidFill>
                  <a:srgbClr val="044E6F"/>
                </a:solidFill>
                <a:cs typeface="Times New Roman"/>
              </a:rPr>
              <a:t>meses</a:t>
            </a:r>
            <a:r>
              <a:rPr lang="en-US" sz="1200" dirty="0">
                <a:solidFill>
                  <a:srgbClr val="044E6F"/>
                </a:solidFill>
                <a:cs typeface="Times New Roman"/>
              </a:rPr>
              <a:t> del 2020. </a:t>
            </a:r>
            <a:r>
              <a:rPr lang="en-US" sz="1200" dirty="0" err="1">
                <a:solidFill>
                  <a:srgbClr val="044E6F"/>
                </a:solidFill>
                <a:cs typeface="Times New Roman"/>
              </a:rPr>
              <a:t>Esto</a:t>
            </a:r>
            <a:r>
              <a:rPr lang="en-US" sz="1200" dirty="0">
                <a:solidFill>
                  <a:srgbClr val="044E6F"/>
                </a:solidFill>
                <a:cs typeface="Times New Roman"/>
              </a:rPr>
              <a:t> </a:t>
            </a:r>
            <a:r>
              <a:rPr lang="en-US" sz="1200" dirty="0" err="1">
                <a:solidFill>
                  <a:srgbClr val="044E6F"/>
                </a:solidFill>
                <a:cs typeface="Times New Roman"/>
              </a:rPr>
              <a:t>sólo</a:t>
            </a:r>
            <a:r>
              <a:rPr lang="en-US" sz="1200" dirty="0">
                <a:solidFill>
                  <a:srgbClr val="044E6F"/>
                </a:solidFill>
                <a:cs typeface="Times New Roman"/>
              </a:rPr>
              <a:t> </a:t>
            </a:r>
            <a:r>
              <a:rPr lang="en-US" sz="1200" dirty="0" err="1">
                <a:solidFill>
                  <a:srgbClr val="044E6F"/>
                </a:solidFill>
                <a:cs typeface="Times New Roman"/>
              </a:rPr>
              <a:t>fuer</a:t>
            </a:r>
            <a:r>
              <a:rPr lang="en-US" sz="1200" dirty="0">
                <a:solidFill>
                  <a:srgbClr val="044E6F"/>
                </a:solidFill>
                <a:cs typeface="Times New Roman"/>
              </a:rPr>
              <a:t> </a:t>
            </a:r>
            <a:r>
              <a:rPr lang="en-US" sz="1200" dirty="0" err="1">
                <a:solidFill>
                  <a:srgbClr val="044E6F"/>
                </a:solidFill>
                <a:cs typeface="Times New Roman"/>
              </a:rPr>
              <a:t>superado</a:t>
            </a:r>
            <a:r>
              <a:rPr lang="en-US" sz="1200" dirty="0">
                <a:solidFill>
                  <a:srgbClr val="044E6F"/>
                </a:solidFill>
                <a:cs typeface="Times New Roman"/>
              </a:rPr>
              <a:t> </a:t>
            </a:r>
            <a:r>
              <a:rPr lang="en-US" sz="1200" dirty="0" err="1">
                <a:solidFill>
                  <a:srgbClr val="044E6F"/>
                </a:solidFill>
                <a:cs typeface="Times New Roman"/>
              </a:rPr>
              <a:t>por</a:t>
            </a:r>
            <a:r>
              <a:rPr lang="en-US" sz="1200" dirty="0">
                <a:solidFill>
                  <a:srgbClr val="044E6F"/>
                </a:solidFill>
                <a:cs typeface="Times New Roman"/>
              </a:rPr>
              <a:t> </a:t>
            </a:r>
            <a:r>
              <a:rPr lang="en-US" sz="1200" dirty="0" err="1">
                <a:solidFill>
                  <a:srgbClr val="044E6F"/>
                </a:solidFill>
                <a:cs typeface="Times New Roman"/>
              </a:rPr>
              <a:t>su</a:t>
            </a:r>
            <a:r>
              <a:rPr lang="en-US" sz="1200" dirty="0">
                <a:solidFill>
                  <a:srgbClr val="044E6F"/>
                </a:solidFill>
                <a:cs typeface="Times New Roman"/>
              </a:rPr>
              <a:t> </a:t>
            </a:r>
            <a:r>
              <a:rPr lang="en-US" sz="1200" dirty="0" err="1">
                <a:solidFill>
                  <a:srgbClr val="044E6F"/>
                </a:solidFill>
                <a:cs typeface="Times New Roman"/>
              </a:rPr>
              <a:t>cadena</a:t>
            </a:r>
            <a:r>
              <a:rPr lang="en-US" sz="1200" dirty="0">
                <a:solidFill>
                  <a:srgbClr val="044E6F"/>
                </a:solidFill>
                <a:cs typeface="Times New Roman"/>
              </a:rPr>
              <a:t> </a:t>
            </a:r>
            <a:r>
              <a:rPr lang="en-US" sz="1200" dirty="0" err="1">
                <a:solidFill>
                  <a:srgbClr val="044E6F"/>
                </a:solidFill>
                <a:cs typeface="Times New Roman"/>
              </a:rPr>
              <a:t>hermana</a:t>
            </a:r>
            <a:r>
              <a:rPr lang="en-US" sz="1200" dirty="0">
                <a:solidFill>
                  <a:srgbClr val="044E6F"/>
                </a:solidFill>
                <a:cs typeface="Times New Roman"/>
              </a:rPr>
              <a:t> en </a:t>
            </a:r>
            <a:r>
              <a:rPr lang="en-US" sz="1200" dirty="0" err="1">
                <a:solidFill>
                  <a:srgbClr val="044E6F"/>
                </a:solidFill>
                <a:cs typeface="Times New Roman"/>
              </a:rPr>
              <a:t>España</a:t>
            </a:r>
            <a:r>
              <a:rPr lang="en-US" sz="1200" dirty="0">
                <a:solidFill>
                  <a:srgbClr val="044E6F"/>
                </a:solidFill>
                <a:cs typeface="Times New Roman"/>
              </a:rPr>
              <a:t>. La TVE </a:t>
            </a:r>
            <a:r>
              <a:rPr lang="en-US" sz="1200" dirty="0" err="1">
                <a:solidFill>
                  <a:srgbClr val="044E6F"/>
                </a:solidFill>
                <a:cs typeface="Times New Roman"/>
              </a:rPr>
              <a:t>ofreció</a:t>
            </a:r>
            <a:r>
              <a:rPr lang="en-US" sz="1200" dirty="0">
                <a:solidFill>
                  <a:srgbClr val="044E6F"/>
                </a:solidFill>
                <a:cs typeface="Times New Roman"/>
              </a:rPr>
              <a:t> </a:t>
            </a:r>
            <a:r>
              <a:rPr lang="en-US" sz="1200" dirty="0" err="1">
                <a:solidFill>
                  <a:srgbClr val="044E6F"/>
                </a:solidFill>
                <a:cs typeface="Times New Roman"/>
              </a:rPr>
              <a:t>incluso</a:t>
            </a:r>
            <a:r>
              <a:rPr lang="en-US" sz="1200" dirty="0">
                <a:solidFill>
                  <a:srgbClr val="044E6F"/>
                </a:solidFill>
                <a:cs typeface="Times New Roman"/>
              </a:rPr>
              <a:t> un </a:t>
            </a:r>
            <a:r>
              <a:rPr lang="en-US" sz="1200" dirty="0" err="1">
                <a:solidFill>
                  <a:srgbClr val="044E6F"/>
                </a:solidFill>
                <a:cs typeface="Times New Roman"/>
              </a:rPr>
              <a:t>número</a:t>
            </a:r>
            <a:r>
              <a:rPr lang="en-US" sz="1200" dirty="0">
                <a:solidFill>
                  <a:srgbClr val="044E6F"/>
                </a:solidFill>
                <a:cs typeface="Times New Roman"/>
              </a:rPr>
              <a:t> mayor de </a:t>
            </a:r>
            <a:r>
              <a:rPr lang="en-US" sz="1200" dirty="0" err="1">
                <a:solidFill>
                  <a:srgbClr val="044E6F"/>
                </a:solidFill>
                <a:cs typeface="Times New Roman"/>
              </a:rPr>
              <a:t>historias</a:t>
            </a:r>
            <a:r>
              <a:rPr lang="en-US" sz="1200" dirty="0">
                <a:solidFill>
                  <a:srgbClr val="044E6F"/>
                </a:solidFill>
                <a:cs typeface="Times New Roman"/>
              </a:rPr>
              <a:t> </a:t>
            </a:r>
            <a:r>
              <a:rPr lang="en-US" sz="1200" dirty="0" err="1">
                <a:solidFill>
                  <a:srgbClr val="044E6F"/>
                </a:solidFill>
                <a:cs typeface="Times New Roman"/>
              </a:rPr>
              <a:t>positivas</a:t>
            </a:r>
            <a:r>
              <a:rPr lang="en-US" sz="1200" dirty="0">
                <a:solidFill>
                  <a:srgbClr val="044E6F"/>
                </a:solidFill>
                <a:cs typeface="Times New Roman"/>
              </a:rPr>
              <a:t> que </a:t>
            </a:r>
            <a:r>
              <a:rPr lang="en-US" sz="1200" dirty="0" err="1">
                <a:solidFill>
                  <a:srgbClr val="044E6F"/>
                </a:solidFill>
                <a:cs typeface="Times New Roman"/>
              </a:rPr>
              <a:t>reflejaban</a:t>
            </a:r>
            <a:r>
              <a:rPr lang="en-US" sz="1200" dirty="0">
                <a:solidFill>
                  <a:srgbClr val="044E6F"/>
                </a:solidFill>
                <a:cs typeface="Times New Roman"/>
              </a:rPr>
              <a:t> la </a:t>
            </a:r>
            <a:r>
              <a:rPr lang="en-US" sz="1200" dirty="0" err="1">
                <a:solidFill>
                  <a:srgbClr val="044E6F"/>
                </a:solidFill>
                <a:cs typeface="Times New Roman"/>
              </a:rPr>
              <a:t>realidad</a:t>
            </a:r>
            <a:r>
              <a:rPr lang="en-US" sz="1200" dirty="0">
                <a:solidFill>
                  <a:srgbClr val="044E6F"/>
                </a:solidFill>
                <a:cs typeface="Times New Roman"/>
              </a:rPr>
              <a:t> de </a:t>
            </a:r>
            <a:r>
              <a:rPr lang="en-US" sz="1200" dirty="0" err="1">
                <a:solidFill>
                  <a:srgbClr val="044E6F"/>
                </a:solidFill>
                <a:cs typeface="Times New Roman"/>
              </a:rPr>
              <a:t>los</a:t>
            </a:r>
            <a:r>
              <a:rPr lang="en-US" sz="1200" dirty="0">
                <a:solidFill>
                  <a:srgbClr val="044E6F"/>
                </a:solidFill>
                <a:cs typeface="Times New Roman"/>
              </a:rPr>
              <a:t> </a:t>
            </a:r>
            <a:r>
              <a:rPr lang="en-US" sz="1200" dirty="0" err="1">
                <a:solidFill>
                  <a:srgbClr val="044E6F"/>
                </a:solidFill>
                <a:cs typeface="Times New Roman"/>
              </a:rPr>
              <a:t>hospitales</a:t>
            </a:r>
            <a:r>
              <a:rPr lang="en-US" sz="1200" dirty="0">
                <a:solidFill>
                  <a:srgbClr val="044E6F"/>
                </a:solidFill>
                <a:cs typeface="Times New Roman"/>
              </a:rPr>
              <a:t>. Se </a:t>
            </a:r>
            <a:r>
              <a:rPr lang="en-US" sz="1200" dirty="0" err="1">
                <a:solidFill>
                  <a:srgbClr val="044E6F"/>
                </a:solidFill>
                <a:cs typeface="Times New Roman"/>
              </a:rPr>
              <a:t>puede</a:t>
            </a:r>
            <a:r>
              <a:rPr lang="en-US" sz="1200" dirty="0">
                <a:solidFill>
                  <a:srgbClr val="044E6F"/>
                </a:solidFill>
                <a:cs typeface="Times New Roman"/>
              </a:rPr>
              <a:t> </a:t>
            </a:r>
            <a:r>
              <a:rPr lang="en-US" sz="1200" dirty="0" err="1">
                <a:solidFill>
                  <a:srgbClr val="044E6F"/>
                </a:solidFill>
                <a:cs typeface="Times New Roman"/>
              </a:rPr>
              <a:t>entender</a:t>
            </a:r>
            <a:r>
              <a:rPr lang="en-US" sz="1200" dirty="0">
                <a:solidFill>
                  <a:srgbClr val="044E6F"/>
                </a:solidFill>
                <a:cs typeface="Times New Roman"/>
              </a:rPr>
              <a:t> que </a:t>
            </a:r>
            <a:r>
              <a:rPr lang="en-US" sz="1200" dirty="0" err="1">
                <a:solidFill>
                  <a:srgbClr val="044E6F"/>
                </a:solidFill>
                <a:cs typeface="Times New Roman"/>
              </a:rPr>
              <a:t>durante</a:t>
            </a:r>
            <a:r>
              <a:rPr lang="en-US" sz="1200" dirty="0">
                <a:solidFill>
                  <a:srgbClr val="044E6F"/>
                </a:solidFill>
                <a:cs typeface="Times New Roman"/>
              </a:rPr>
              <a:t> el </a:t>
            </a:r>
            <a:r>
              <a:rPr lang="en-US" sz="1200" dirty="0" err="1">
                <a:solidFill>
                  <a:srgbClr val="044E6F"/>
                </a:solidFill>
                <a:cs typeface="Times New Roman"/>
              </a:rPr>
              <a:t>pico</a:t>
            </a:r>
            <a:r>
              <a:rPr lang="en-US" sz="1200" dirty="0">
                <a:solidFill>
                  <a:srgbClr val="044E6F"/>
                </a:solidFill>
                <a:cs typeface="Times New Roman"/>
              </a:rPr>
              <a:t> de la crisis </a:t>
            </a:r>
            <a:r>
              <a:rPr lang="en-US" sz="1200" dirty="0" err="1">
                <a:solidFill>
                  <a:srgbClr val="044E6F"/>
                </a:solidFill>
                <a:cs typeface="Times New Roman"/>
              </a:rPr>
              <a:t>los</a:t>
            </a:r>
            <a:r>
              <a:rPr lang="en-US" sz="1200" dirty="0">
                <a:solidFill>
                  <a:srgbClr val="044E6F"/>
                </a:solidFill>
                <a:cs typeface="Times New Roman"/>
              </a:rPr>
              <a:t> </a:t>
            </a:r>
            <a:r>
              <a:rPr lang="en-US" sz="1200" dirty="0" err="1">
                <a:solidFill>
                  <a:srgbClr val="044E6F"/>
                </a:solidFill>
                <a:cs typeface="Times New Roman"/>
              </a:rPr>
              <a:t>periodistas</a:t>
            </a:r>
            <a:r>
              <a:rPr lang="en-US" sz="1200" dirty="0">
                <a:solidFill>
                  <a:srgbClr val="044E6F"/>
                </a:solidFill>
                <a:cs typeface="Times New Roman"/>
              </a:rPr>
              <a:t> </a:t>
            </a:r>
            <a:r>
              <a:rPr lang="en-US" sz="1200" dirty="0" err="1">
                <a:solidFill>
                  <a:srgbClr val="044E6F"/>
                </a:solidFill>
                <a:cs typeface="Times New Roman"/>
              </a:rPr>
              <a:t>dudaran</a:t>
            </a:r>
            <a:r>
              <a:rPr lang="en-US" sz="1200" dirty="0">
                <a:solidFill>
                  <a:srgbClr val="044E6F"/>
                </a:solidFill>
                <a:cs typeface="Times New Roman"/>
              </a:rPr>
              <a:t> en </a:t>
            </a:r>
            <a:r>
              <a:rPr lang="en-US" sz="1200" dirty="0" err="1">
                <a:solidFill>
                  <a:srgbClr val="044E6F"/>
                </a:solidFill>
                <a:cs typeface="Times New Roman"/>
              </a:rPr>
              <a:t>cubrir</a:t>
            </a:r>
            <a:r>
              <a:rPr lang="en-US" sz="1200" dirty="0">
                <a:solidFill>
                  <a:srgbClr val="044E6F"/>
                </a:solidFill>
                <a:cs typeface="Times New Roman"/>
              </a:rPr>
              <a:t> las </a:t>
            </a:r>
            <a:r>
              <a:rPr lang="en-US" sz="1200" dirty="0" err="1">
                <a:solidFill>
                  <a:srgbClr val="044E6F"/>
                </a:solidFill>
                <a:cs typeface="Times New Roman"/>
              </a:rPr>
              <a:t>razones</a:t>
            </a:r>
            <a:r>
              <a:rPr lang="en-US" sz="1200" dirty="0">
                <a:solidFill>
                  <a:srgbClr val="044E6F"/>
                </a:solidFill>
                <a:cs typeface="Times New Roman"/>
              </a:rPr>
              <a:t> </a:t>
            </a:r>
            <a:r>
              <a:rPr lang="en-US" sz="1200" dirty="0" err="1">
                <a:solidFill>
                  <a:srgbClr val="044E6F"/>
                </a:solidFill>
                <a:cs typeface="Times New Roman"/>
              </a:rPr>
              <a:t>detrás</a:t>
            </a:r>
            <a:r>
              <a:rPr lang="en-US" sz="1200" dirty="0">
                <a:solidFill>
                  <a:srgbClr val="044E6F"/>
                </a:solidFill>
                <a:cs typeface="Times New Roman"/>
              </a:rPr>
              <a:t> del </a:t>
            </a:r>
            <a:r>
              <a:rPr lang="en-US" sz="1200" dirty="0" err="1">
                <a:solidFill>
                  <a:srgbClr val="044E6F"/>
                </a:solidFill>
                <a:cs typeface="Times New Roman"/>
              </a:rPr>
              <a:t>número</a:t>
            </a:r>
            <a:r>
              <a:rPr lang="en-US" sz="1200" dirty="0">
                <a:solidFill>
                  <a:srgbClr val="044E6F"/>
                </a:solidFill>
                <a:cs typeface="Times New Roman"/>
              </a:rPr>
              <a:t> </a:t>
            </a:r>
            <a:r>
              <a:rPr lang="en-US" sz="1200" dirty="0" err="1">
                <a:solidFill>
                  <a:srgbClr val="044E6F"/>
                </a:solidFill>
                <a:cs typeface="Times New Roman"/>
              </a:rPr>
              <a:t>extremadamente</a:t>
            </a:r>
            <a:r>
              <a:rPr lang="en-US" sz="1200" dirty="0">
                <a:solidFill>
                  <a:srgbClr val="044E6F"/>
                </a:solidFill>
                <a:cs typeface="Times New Roman"/>
              </a:rPr>
              <a:t> </a:t>
            </a:r>
            <a:r>
              <a:rPr lang="en-US" sz="1200" dirty="0" err="1">
                <a:solidFill>
                  <a:srgbClr val="044E6F"/>
                </a:solidFill>
                <a:cs typeface="Times New Roman"/>
              </a:rPr>
              <a:t>elevado</a:t>
            </a:r>
            <a:r>
              <a:rPr lang="en-US" sz="1200" dirty="0">
                <a:solidFill>
                  <a:srgbClr val="044E6F"/>
                </a:solidFill>
                <a:cs typeface="Times New Roman"/>
              </a:rPr>
              <a:t> de </a:t>
            </a:r>
            <a:r>
              <a:rPr lang="en-US" sz="1200" dirty="0" err="1">
                <a:solidFill>
                  <a:srgbClr val="044E6F"/>
                </a:solidFill>
                <a:cs typeface="Times New Roman"/>
              </a:rPr>
              <a:t>muertes</a:t>
            </a:r>
            <a:r>
              <a:rPr lang="en-US" sz="1200" dirty="0">
                <a:solidFill>
                  <a:srgbClr val="044E6F"/>
                </a:solidFill>
                <a:cs typeface="Times New Roman"/>
              </a:rPr>
              <a:t>, </a:t>
            </a:r>
            <a:r>
              <a:rPr lang="en-US" sz="1200" dirty="0" err="1">
                <a:solidFill>
                  <a:srgbClr val="044E6F"/>
                </a:solidFill>
                <a:cs typeface="Times New Roman"/>
              </a:rPr>
              <a:t>pero</a:t>
            </a:r>
            <a:r>
              <a:rPr lang="en-US" sz="1200" dirty="0">
                <a:solidFill>
                  <a:srgbClr val="044E6F"/>
                </a:solidFill>
                <a:cs typeface="Times New Roman"/>
              </a:rPr>
              <a:t> </a:t>
            </a:r>
            <a:r>
              <a:rPr lang="en-US" sz="1200" dirty="0" err="1">
                <a:solidFill>
                  <a:srgbClr val="044E6F"/>
                </a:solidFill>
                <a:cs typeface="Times New Roman"/>
              </a:rPr>
              <a:t>desde</a:t>
            </a:r>
            <a:r>
              <a:rPr lang="en-US" sz="1200" dirty="0">
                <a:solidFill>
                  <a:srgbClr val="044E6F"/>
                </a:solidFill>
                <a:cs typeface="Times New Roman"/>
              </a:rPr>
              <a:t> </a:t>
            </a:r>
            <a:r>
              <a:rPr lang="en-US" sz="1200" dirty="0" err="1">
                <a:solidFill>
                  <a:srgbClr val="044E6F"/>
                </a:solidFill>
                <a:cs typeface="Times New Roman"/>
              </a:rPr>
              <a:t>abril</a:t>
            </a:r>
            <a:r>
              <a:rPr lang="en-US" sz="1200" dirty="0">
                <a:solidFill>
                  <a:srgbClr val="044E6F"/>
                </a:solidFill>
                <a:cs typeface="Times New Roman"/>
              </a:rPr>
              <a:t> la </a:t>
            </a:r>
            <a:r>
              <a:rPr lang="en-US" sz="1200" dirty="0" err="1">
                <a:solidFill>
                  <a:srgbClr val="044E6F"/>
                </a:solidFill>
                <a:cs typeface="Times New Roman"/>
              </a:rPr>
              <a:t>situación</a:t>
            </a:r>
            <a:r>
              <a:rPr lang="en-US" sz="1200" dirty="0">
                <a:solidFill>
                  <a:srgbClr val="044E6F"/>
                </a:solidFill>
                <a:cs typeface="Times New Roman"/>
              </a:rPr>
              <a:t> en ambos </a:t>
            </a:r>
            <a:r>
              <a:rPr lang="en-US" sz="1200" dirty="0" err="1">
                <a:solidFill>
                  <a:srgbClr val="044E6F"/>
                </a:solidFill>
                <a:cs typeface="Times New Roman"/>
              </a:rPr>
              <a:t>países</a:t>
            </a:r>
            <a:r>
              <a:rPr lang="en-US" sz="1200" dirty="0">
                <a:solidFill>
                  <a:srgbClr val="044E6F"/>
                </a:solidFill>
                <a:cs typeface="Times New Roman"/>
              </a:rPr>
              <a:t> ha </a:t>
            </a:r>
            <a:r>
              <a:rPr lang="en-US" sz="1200" dirty="0" err="1">
                <a:solidFill>
                  <a:srgbClr val="044E6F"/>
                </a:solidFill>
                <a:cs typeface="Times New Roman"/>
              </a:rPr>
              <a:t>mejorado</a:t>
            </a:r>
            <a:r>
              <a:rPr lang="en-US" sz="1200" dirty="0">
                <a:solidFill>
                  <a:srgbClr val="044E6F"/>
                </a:solidFill>
                <a:cs typeface="Times New Roman"/>
              </a:rPr>
              <a:t>. ¿Lo ha </a:t>
            </a:r>
            <a:r>
              <a:rPr lang="en-US" sz="1200" dirty="0" err="1">
                <a:solidFill>
                  <a:srgbClr val="044E6F"/>
                </a:solidFill>
                <a:cs typeface="Times New Roman"/>
              </a:rPr>
              <a:t>hecho</a:t>
            </a:r>
            <a:r>
              <a:rPr lang="en-US" sz="1200" dirty="0">
                <a:solidFill>
                  <a:srgbClr val="044E6F"/>
                </a:solidFill>
                <a:cs typeface="Times New Roman"/>
              </a:rPr>
              <a:t> el </a:t>
            </a:r>
            <a:r>
              <a:rPr lang="en-US" sz="1200" dirty="0" err="1">
                <a:solidFill>
                  <a:srgbClr val="044E6F"/>
                </a:solidFill>
                <a:cs typeface="Times New Roman"/>
              </a:rPr>
              <a:t>periodismo</a:t>
            </a:r>
            <a:r>
              <a:rPr lang="en-US" sz="1200" dirty="0">
                <a:solidFill>
                  <a:srgbClr val="044E6F"/>
                </a:solidFill>
                <a:cs typeface="Times New Roman"/>
              </a:rPr>
              <a:t>?</a:t>
            </a:r>
            <a:endParaRPr lang="en-US" sz="1200" dirty="0">
              <a:solidFill>
                <a:schemeClr val="tx2">
                  <a:lumMod val="50000"/>
                </a:schemeClr>
              </a:solidFill>
              <a:cs typeface="Times New Roman"/>
            </a:endParaRPr>
          </a:p>
        </p:txBody>
      </p:sp>
      <p:sp>
        <p:nvSpPr>
          <p:cNvPr id="67" name="Textfeld 66">
            <a:extLst>
              <a:ext uri="{FF2B5EF4-FFF2-40B4-BE49-F238E27FC236}">
                <a16:creationId xmlns:a16="http://schemas.microsoft.com/office/drawing/2014/main" id="{8520F0A0-7852-4AE2-800A-FFF4CB101B32}"/>
              </a:ext>
            </a:extLst>
          </p:cNvPr>
          <p:cNvSpPr txBox="1"/>
          <p:nvPr/>
        </p:nvSpPr>
        <p:spPr>
          <a:xfrm>
            <a:off x="1393513" y="876300"/>
            <a:ext cx="711512" cy="230832"/>
          </a:xfrm>
          <a:prstGeom prst="rect">
            <a:avLst/>
          </a:prstGeom>
          <a:noFill/>
        </p:spPr>
        <p:txBody>
          <a:bodyPr wrap="square" rtlCol="0">
            <a:spAutoFit/>
          </a:bodyPr>
          <a:lstStyle/>
          <a:p>
            <a:r>
              <a:rPr lang="de-DE" sz="900" b="1" dirty="0">
                <a:solidFill>
                  <a:schemeClr val="bg1"/>
                </a:solidFill>
                <a:latin typeface="Trebuchet MS" panose="020B0603020202020204" pitchFamily="34" charset="0"/>
              </a:rPr>
              <a:t>626</a:t>
            </a:r>
          </a:p>
        </p:txBody>
      </p:sp>
      <p:graphicFrame>
        <p:nvGraphicFramePr>
          <p:cNvPr id="69" name="Diagramm 68">
            <a:extLst>
              <a:ext uri="{FF2B5EF4-FFF2-40B4-BE49-F238E27FC236}">
                <a16:creationId xmlns:a16="http://schemas.microsoft.com/office/drawing/2014/main" id="{3C2803FF-157D-478A-9290-59846D965BA8}"/>
              </a:ext>
            </a:extLst>
          </p:cNvPr>
          <p:cNvGraphicFramePr>
            <a:graphicFrameLocks/>
          </p:cNvGraphicFramePr>
          <p:nvPr/>
        </p:nvGraphicFramePr>
        <p:xfrm>
          <a:off x="7360209" y="14820519"/>
          <a:ext cx="2914179" cy="2608738"/>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eck 9">
            <a:extLst>
              <a:ext uri="{FF2B5EF4-FFF2-40B4-BE49-F238E27FC236}">
                <a16:creationId xmlns:a16="http://schemas.microsoft.com/office/drawing/2014/main" id="{11B9F5A4-2B24-4B8B-B6D5-DEDF516B6371}"/>
              </a:ext>
            </a:extLst>
          </p:cNvPr>
          <p:cNvSpPr/>
          <p:nvPr/>
        </p:nvSpPr>
        <p:spPr>
          <a:xfrm>
            <a:off x="-50800" y="2977045"/>
            <a:ext cx="5850021" cy="2708434"/>
          </a:xfrm>
          <a:prstGeom prst="rect">
            <a:avLst/>
          </a:prstGeom>
        </p:spPr>
        <p:txBody>
          <a:bodyPr wrap="square">
            <a:spAutoFit/>
          </a:bodyPr>
          <a:lstStyle/>
          <a:p>
            <a:pPr algn="ctr"/>
            <a:r>
              <a:rPr lang="en-US" sz="1400" dirty="0" err="1">
                <a:solidFill>
                  <a:schemeClr val="bg1"/>
                </a:solidFill>
              </a:rPr>
              <a:t>Más</a:t>
            </a:r>
            <a:r>
              <a:rPr lang="en-US" sz="1400" dirty="0">
                <a:solidFill>
                  <a:schemeClr val="bg1"/>
                </a:solidFill>
              </a:rPr>
              <a:t> de 93 </a:t>
            </a:r>
            <a:r>
              <a:rPr lang="en-US" sz="1400" dirty="0" err="1">
                <a:solidFill>
                  <a:schemeClr val="bg1"/>
                </a:solidFill>
              </a:rPr>
              <a:t>comunidades</a:t>
            </a:r>
            <a:r>
              <a:rPr lang="en-US" sz="1400" dirty="0">
                <a:solidFill>
                  <a:schemeClr val="bg1"/>
                </a:solidFill>
              </a:rPr>
              <a:t> </a:t>
            </a:r>
            <a:r>
              <a:rPr lang="en-US" sz="1400" dirty="0" err="1">
                <a:solidFill>
                  <a:schemeClr val="bg1"/>
                </a:solidFill>
              </a:rPr>
              <a:t>indígenas</a:t>
            </a:r>
            <a:r>
              <a:rPr lang="en-US" sz="1400" dirty="0">
                <a:solidFill>
                  <a:schemeClr val="bg1"/>
                </a:solidFill>
              </a:rPr>
              <a:t> </a:t>
            </a:r>
            <a:r>
              <a:rPr lang="en-US" sz="1400" dirty="0" err="1">
                <a:solidFill>
                  <a:schemeClr val="bg1"/>
                </a:solidFill>
              </a:rPr>
              <a:t>han</a:t>
            </a:r>
            <a:r>
              <a:rPr lang="en-US" sz="1400" dirty="0">
                <a:solidFill>
                  <a:schemeClr val="bg1"/>
                </a:solidFill>
              </a:rPr>
              <a:t> </a:t>
            </a:r>
            <a:r>
              <a:rPr lang="en-US" sz="1400" dirty="0" err="1">
                <a:solidFill>
                  <a:schemeClr val="bg1"/>
                </a:solidFill>
              </a:rPr>
              <a:t>sido</a:t>
            </a:r>
            <a:r>
              <a:rPr lang="en-US" sz="1400" dirty="0">
                <a:solidFill>
                  <a:schemeClr val="bg1"/>
                </a:solidFill>
              </a:rPr>
              <a:t> </a:t>
            </a:r>
            <a:r>
              <a:rPr lang="en-US" sz="1400" dirty="0" err="1">
                <a:solidFill>
                  <a:schemeClr val="bg1"/>
                </a:solidFill>
              </a:rPr>
              <a:t>afectadas</a:t>
            </a:r>
            <a:endParaRPr lang="en-US" sz="1400" dirty="0">
              <a:solidFill>
                <a:schemeClr val="bg1"/>
              </a:solidFill>
            </a:endParaRPr>
          </a:p>
          <a:p>
            <a:pPr algn="just"/>
            <a:r>
              <a:rPr lang="en-US" sz="1200" dirty="0" err="1">
                <a:solidFill>
                  <a:schemeClr val="bg1"/>
                </a:solidFill>
              </a:rPr>
              <a:t>Desde</a:t>
            </a:r>
            <a:r>
              <a:rPr lang="en-US" sz="1200" dirty="0">
                <a:solidFill>
                  <a:schemeClr val="bg1"/>
                </a:solidFill>
              </a:rPr>
              <a:t> el Amazonas a Australia, las </a:t>
            </a:r>
            <a:r>
              <a:rPr lang="en-US" sz="1200" dirty="0" err="1">
                <a:solidFill>
                  <a:schemeClr val="bg1"/>
                </a:solidFill>
              </a:rPr>
              <a:t>comunidades</a:t>
            </a:r>
            <a:r>
              <a:rPr lang="en-US" sz="1200" dirty="0">
                <a:solidFill>
                  <a:schemeClr val="bg1"/>
                </a:solidFill>
              </a:rPr>
              <a:t> </a:t>
            </a:r>
            <a:r>
              <a:rPr lang="en-US" sz="1200" dirty="0" err="1">
                <a:solidFill>
                  <a:schemeClr val="bg1"/>
                </a:solidFill>
              </a:rPr>
              <a:t>indígenas</a:t>
            </a:r>
            <a:r>
              <a:rPr lang="en-US" sz="1200" dirty="0">
                <a:solidFill>
                  <a:schemeClr val="bg1"/>
                </a:solidFill>
              </a:rPr>
              <a:t> </a:t>
            </a:r>
            <a:r>
              <a:rPr lang="en-US" sz="1200" dirty="0" err="1">
                <a:solidFill>
                  <a:schemeClr val="bg1"/>
                </a:solidFill>
              </a:rPr>
              <a:t>sufren</a:t>
            </a:r>
            <a:r>
              <a:rPr lang="en-US" sz="1200" dirty="0">
                <a:solidFill>
                  <a:schemeClr val="bg1"/>
                </a:solidFill>
              </a:rPr>
              <a:t> un </a:t>
            </a:r>
            <a:r>
              <a:rPr lang="en-US" sz="1200" dirty="0" err="1">
                <a:solidFill>
                  <a:schemeClr val="bg1"/>
                </a:solidFill>
              </a:rPr>
              <a:t>promedio</a:t>
            </a:r>
            <a:r>
              <a:rPr lang="en-US" sz="1200" dirty="0">
                <a:solidFill>
                  <a:schemeClr val="bg1"/>
                </a:solidFill>
              </a:rPr>
              <a:t> de un 9% en la </a:t>
            </a:r>
            <a:r>
              <a:rPr lang="en-US" sz="1200" dirty="0" err="1">
                <a:solidFill>
                  <a:schemeClr val="bg1"/>
                </a:solidFill>
              </a:rPr>
              <a:t>tasa</a:t>
            </a:r>
            <a:r>
              <a:rPr lang="en-US" sz="1200" dirty="0">
                <a:solidFill>
                  <a:schemeClr val="bg1"/>
                </a:solidFill>
              </a:rPr>
              <a:t> de </a:t>
            </a:r>
            <a:r>
              <a:rPr lang="en-US" sz="1200" dirty="0" err="1">
                <a:solidFill>
                  <a:schemeClr val="bg1"/>
                </a:solidFill>
              </a:rPr>
              <a:t>mortalidad</a:t>
            </a:r>
            <a:r>
              <a:rPr lang="en-US" sz="1200" dirty="0">
                <a:solidFill>
                  <a:schemeClr val="bg1"/>
                </a:solidFill>
              </a:rPr>
              <a:t>. La </a:t>
            </a:r>
            <a:r>
              <a:rPr lang="en-US" sz="1200" dirty="0" err="1">
                <a:solidFill>
                  <a:schemeClr val="bg1"/>
                </a:solidFill>
              </a:rPr>
              <a:t>respuesta</a:t>
            </a:r>
            <a:r>
              <a:rPr lang="en-US" sz="1200" dirty="0">
                <a:solidFill>
                  <a:schemeClr val="bg1"/>
                </a:solidFill>
              </a:rPr>
              <a:t> de las </a:t>
            </a:r>
            <a:r>
              <a:rPr lang="en-US" sz="1200" dirty="0" err="1">
                <a:solidFill>
                  <a:schemeClr val="bg1"/>
                </a:solidFill>
              </a:rPr>
              <a:t>comunidades</a:t>
            </a:r>
            <a:r>
              <a:rPr lang="en-US" sz="1200" dirty="0">
                <a:solidFill>
                  <a:schemeClr val="bg1"/>
                </a:solidFill>
              </a:rPr>
              <a:t> </a:t>
            </a:r>
            <a:r>
              <a:rPr lang="en-US" sz="1200" dirty="0" err="1">
                <a:solidFill>
                  <a:schemeClr val="bg1"/>
                </a:solidFill>
              </a:rPr>
              <a:t>Aborígenes</a:t>
            </a:r>
            <a:r>
              <a:rPr lang="en-US" sz="1200" dirty="0">
                <a:solidFill>
                  <a:schemeClr val="bg1"/>
                </a:solidFill>
              </a:rPr>
              <a:t> </a:t>
            </a:r>
            <a:r>
              <a:rPr lang="en-US" sz="1200" dirty="0" err="1">
                <a:solidFill>
                  <a:schemeClr val="bg1"/>
                </a:solidFill>
              </a:rPr>
              <a:t>australianas</a:t>
            </a:r>
            <a:r>
              <a:rPr lang="en-US" sz="1200" dirty="0">
                <a:solidFill>
                  <a:schemeClr val="bg1"/>
                </a:solidFill>
              </a:rPr>
              <a:t> de </a:t>
            </a:r>
            <a:r>
              <a:rPr lang="en-US" sz="1200" dirty="0" err="1">
                <a:solidFill>
                  <a:schemeClr val="bg1"/>
                </a:solidFill>
              </a:rPr>
              <a:t>restringir</a:t>
            </a:r>
            <a:r>
              <a:rPr lang="en-US" sz="1200" dirty="0">
                <a:solidFill>
                  <a:schemeClr val="bg1"/>
                </a:solidFill>
              </a:rPr>
              <a:t> la </a:t>
            </a:r>
            <a:r>
              <a:rPr lang="en-US" sz="1200" dirty="0" err="1">
                <a:solidFill>
                  <a:schemeClr val="bg1"/>
                </a:solidFill>
              </a:rPr>
              <a:t>propagación</a:t>
            </a:r>
            <a:r>
              <a:rPr lang="en-US" sz="1200" dirty="0">
                <a:solidFill>
                  <a:schemeClr val="bg1"/>
                </a:solidFill>
              </a:rPr>
              <a:t> del coronavirus </a:t>
            </a:r>
            <a:r>
              <a:rPr lang="en-US" sz="1200" dirty="0" err="1">
                <a:solidFill>
                  <a:schemeClr val="bg1"/>
                </a:solidFill>
              </a:rPr>
              <a:t>empezó</a:t>
            </a:r>
            <a:r>
              <a:rPr lang="en-US" sz="1200" dirty="0">
                <a:solidFill>
                  <a:schemeClr val="bg1"/>
                </a:solidFill>
              </a:rPr>
              <a:t> a </a:t>
            </a:r>
            <a:r>
              <a:rPr lang="en-US" sz="1200" dirty="0" err="1">
                <a:solidFill>
                  <a:schemeClr val="bg1"/>
                </a:solidFill>
              </a:rPr>
              <a:t>principios</a:t>
            </a:r>
            <a:r>
              <a:rPr lang="en-US" sz="1200" dirty="0">
                <a:solidFill>
                  <a:schemeClr val="bg1"/>
                </a:solidFill>
              </a:rPr>
              <a:t> de </a:t>
            </a:r>
            <a:r>
              <a:rPr lang="en-US" sz="1200" dirty="0" err="1">
                <a:solidFill>
                  <a:schemeClr val="bg1"/>
                </a:solidFill>
              </a:rPr>
              <a:t>marzo.Con</a:t>
            </a:r>
            <a:r>
              <a:rPr lang="en-US" sz="1200" dirty="0">
                <a:solidFill>
                  <a:schemeClr val="bg1"/>
                </a:solidFill>
              </a:rPr>
              <a:t> el </a:t>
            </a:r>
            <a:r>
              <a:rPr lang="en-US" sz="1200" dirty="0" err="1">
                <a:solidFill>
                  <a:schemeClr val="bg1"/>
                </a:solidFill>
              </a:rPr>
              <a:t>apoyo</a:t>
            </a:r>
            <a:r>
              <a:rPr lang="en-US" sz="1200" dirty="0">
                <a:solidFill>
                  <a:schemeClr val="bg1"/>
                </a:solidFill>
              </a:rPr>
              <a:t> del </a:t>
            </a:r>
            <a:r>
              <a:rPr lang="en-US" sz="1200" dirty="0" err="1">
                <a:solidFill>
                  <a:schemeClr val="bg1"/>
                </a:solidFill>
              </a:rPr>
              <a:t>Departamiento</a:t>
            </a:r>
            <a:r>
              <a:rPr lang="en-US" sz="1200" dirty="0">
                <a:solidFill>
                  <a:schemeClr val="bg1"/>
                </a:solidFill>
              </a:rPr>
              <a:t> de </a:t>
            </a:r>
            <a:r>
              <a:rPr lang="en-US" sz="1200" dirty="0" err="1">
                <a:solidFill>
                  <a:schemeClr val="bg1"/>
                </a:solidFill>
              </a:rPr>
              <a:t>Salud</a:t>
            </a:r>
            <a:r>
              <a:rPr lang="en-US" sz="1200" dirty="0">
                <a:solidFill>
                  <a:schemeClr val="bg1"/>
                </a:solidFill>
              </a:rPr>
              <a:t> </a:t>
            </a:r>
            <a:r>
              <a:rPr lang="en-US" sz="1200" dirty="0" err="1">
                <a:solidFill>
                  <a:schemeClr val="bg1"/>
                </a:solidFill>
              </a:rPr>
              <a:t>australiano</a:t>
            </a:r>
            <a:r>
              <a:rPr lang="en-US" sz="1200" dirty="0">
                <a:solidFill>
                  <a:schemeClr val="bg1"/>
                </a:solidFill>
              </a:rPr>
              <a:t>, la </a:t>
            </a:r>
            <a:r>
              <a:rPr lang="en-US" sz="1200" dirty="0" err="1">
                <a:solidFill>
                  <a:schemeClr val="bg1"/>
                </a:solidFill>
              </a:rPr>
              <a:t>Anangu</a:t>
            </a:r>
            <a:r>
              <a:rPr lang="en-US" sz="1200" dirty="0">
                <a:solidFill>
                  <a:schemeClr val="bg1"/>
                </a:solidFill>
              </a:rPr>
              <a:t> </a:t>
            </a:r>
            <a:r>
              <a:rPr lang="en-US" sz="1200" dirty="0" err="1">
                <a:solidFill>
                  <a:schemeClr val="bg1"/>
                </a:solidFill>
              </a:rPr>
              <a:t>Pitjantjatjara</a:t>
            </a:r>
            <a:r>
              <a:rPr lang="en-US" sz="1200" dirty="0">
                <a:solidFill>
                  <a:schemeClr val="bg1"/>
                </a:solidFill>
              </a:rPr>
              <a:t> Yankunytjatjara (APY) Lands Traditional Owners  </a:t>
            </a:r>
            <a:r>
              <a:rPr lang="en-US" sz="1200" dirty="0" err="1">
                <a:solidFill>
                  <a:schemeClr val="bg1"/>
                </a:solidFill>
              </a:rPr>
              <a:t>restingió</a:t>
            </a:r>
            <a:r>
              <a:rPr lang="en-US" sz="1200" dirty="0">
                <a:solidFill>
                  <a:schemeClr val="bg1"/>
                </a:solidFill>
              </a:rPr>
              <a:t> el </a:t>
            </a:r>
            <a:r>
              <a:rPr lang="en-US" sz="1200" dirty="0" err="1">
                <a:solidFill>
                  <a:schemeClr val="bg1"/>
                </a:solidFill>
              </a:rPr>
              <a:t>acceso</a:t>
            </a:r>
            <a:r>
              <a:rPr lang="en-US" sz="1200" dirty="0">
                <a:solidFill>
                  <a:schemeClr val="bg1"/>
                </a:solidFill>
              </a:rPr>
              <a:t> a </a:t>
            </a:r>
            <a:r>
              <a:rPr lang="en-US" sz="1200" dirty="0" err="1">
                <a:solidFill>
                  <a:schemeClr val="bg1"/>
                </a:solidFill>
              </a:rPr>
              <a:t>su</a:t>
            </a:r>
            <a:r>
              <a:rPr lang="en-US" sz="1200" dirty="0">
                <a:solidFill>
                  <a:schemeClr val="bg1"/>
                </a:solidFill>
              </a:rPr>
              <a:t> </a:t>
            </a:r>
            <a:r>
              <a:rPr lang="en-US" sz="1200" dirty="0" err="1">
                <a:solidFill>
                  <a:schemeClr val="bg1"/>
                </a:solidFill>
              </a:rPr>
              <a:t>región</a:t>
            </a:r>
            <a:r>
              <a:rPr lang="en-US" sz="1200" dirty="0">
                <a:solidFill>
                  <a:schemeClr val="bg1"/>
                </a:solidFill>
              </a:rPr>
              <a:t>. Las </a:t>
            </a:r>
            <a:r>
              <a:rPr lang="en-US" sz="1200" dirty="0" err="1">
                <a:solidFill>
                  <a:schemeClr val="bg1"/>
                </a:solidFill>
              </a:rPr>
              <a:t>organizaciones</a:t>
            </a:r>
            <a:r>
              <a:rPr lang="en-US" sz="1200" dirty="0">
                <a:solidFill>
                  <a:schemeClr val="bg1"/>
                </a:solidFill>
              </a:rPr>
              <a:t> </a:t>
            </a:r>
            <a:r>
              <a:rPr lang="en-US" sz="1200" dirty="0" err="1">
                <a:solidFill>
                  <a:schemeClr val="bg1"/>
                </a:solidFill>
              </a:rPr>
              <a:t>aborígenes</a:t>
            </a:r>
            <a:r>
              <a:rPr lang="en-US" sz="1200" dirty="0">
                <a:solidFill>
                  <a:schemeClr val="bg1"/>
                </a:solidFill>
              </a:rPr>
              <a:t> de Alice Springs </a:t>
            </a:r>
            <a:r>
              <a:rPr lang="en-US" sz="1200" dirty="0" err="1">
                <a:solidFill>
                  <a:schemeClr val="bg1"/>
                </a:solidFill>
              </a:rPr>
              <a:t>pidieron</a:t>
            </a:r>
            <a:r>
              <a:rPr lang="en-US" sz="1200" dirty="0">
                <a:solidFill>
                  <a:schemeClr val="bg1"/>
                </a:solidFill>
              </a:rPr>
              <a:t> </a:t>
            </a:r>
            <a:r>
              <a:rPr lang="en-US" sz="1200" dirty="0" err="1">
                <a:solidFill>
                  <a:schemeClr val="bg1"/>
                </a:solidFill>
              </a:rPr>
              <a:t>una</a:t>
            </a:r>
            <a:r>
              <a:rPr lang="en-US" sz="1200" dirty="0">
                <a:solidFill>
                  <a:schemeClr val="bg1"/>
                </a:solidFill>
              </a:rPr>
              <a:t> </a:t>
            </a:r>
            <a:r>
              <a:rPr lang="en-US" sz="1200" dirty="0" err="1">
                <a:solidFill>
                  <a:schemeClr val="bg1"/>
                </a:solidFill>
              </a:rPr>
              <a:t>área</a:t>
            </a:r>
            <a:r>
              <a:rPr lang="en-US" sz="1200" dirty="0">
                <a:solidFill>
                  <a:schemeClr val="bg1"/>
                </a:solidFill>
              </a:rPr>
              <a:t> especial de control para el </a:t>
            </a:r>
            <a:r>
              <a:rPr lang="en-US" sz="1200" dirty="0" err="1">
                <a:solidFill>
                  <a:schemeClr val="bg1"/>
                </a:solidFill>
              </a:rPr>
              <a:t>territorio</a:t>
            </a:r>
            <a:r>
              <a:rPr lang="en-US" sz="1200" dirty="0">
                <a:solidFill>
                  <a:schemeClr val="bg1"/>
                </a:solidFill>
              </a:rPr>
              <a:t> del </a:t>
            </a:r>
            <a:r>
              <a:rPr lang="en-US" sz="1200" dirty="0" err="1">
                <a:solidFill>
                  <a:schemeClr val="bg1"/>
                </a:solidFill>
              </a:rPr>
              <a:t>norde</a:t>
            </a:r>
            <a:r>
              <a:rPr lang="en-US" sz="1200" dirty="0">
                <a:solidFill>
                  <a:schemeClr val="bg1"/>
                </a:solidFill>
              </a:rPr>
              <a:t>. El </a:t>
            </a:r>
            <a:r>
              <a:rPr lang="en-US" sz="1200" dirty="0" err="1">
                <a:solidFill>
                  <a:schemeClr val="bg1"/>
                </a:solidFill>
              </a:rPr>
              <a:t>consejero</a:t>
            </a:r>
            <a:r>
              <a:rPr lang="en-US" sz="1200" dirty="0">
                <a:solidFill>
                  <a:schemeClr val="bg1"/>
                </a:solidFill>
              </a:rPr>
              <a:t> </a:t>
            </a:r>
            <a:r>
              <a:rPr lang="en-US" sz="1200" dirty="0" err="1">
                <a:solidFill>
                  <a:schemeClr val="bg1"/>
                </a:solidFill>
              </a:rPr>
              <a:t>delegado</a:t>
            </a:r>
            <a:r>
              <a:rPr lang="en-US" sz="1200" dirty="0">
                <a:solidFill>
                  <a:schemeClr val="bg1"/>
                </a:solidFill>
              </a:rPr>
              <a:t> de la National Aboriginal Community Controlled Health </a:t>
            </a:r>
            <a:r>
              <a:rPr lang="en-US" sz="1200" dirty="0" err="1">
                <a:solidFill>
                  <a:schemeClr val="bg1"/>
                </a:solidFill>
              </a:rPr>
              <a:t>Organisation</a:t>
            </a:r>
            <a:r>
              <a:rPr lang="en-US" sz="1200" dirty="0">
                <a:solidFill>
                  <a:schemeClr val="bg1"/>
                </a:solidFill>
              </a:rPr>
              <a:t>, Pat  Turner, </a:t>
            </a:r>
            <a:r>
              <a:rPr lang="en-US" sz="1200" dirty="0" err="1">
                <a:solidFill>
                  <a:schemeClr val="bg1"/>
                </a:solidFill>
              </a:rPr>
              <a:t>reclamó</a:t>
            </a:r>
            <a:r>
              <a:rPr lang="en-US" sz="1200" dirty="0">
                <a:solidFill>
                  <a:schemeClr val="bg1"/>
                </a:solidFill>
              </a:rPr>
              <a:t>  </a:t>
            </a:r>
            <a:r>
              <a:rPr lang="en-US" sz="1200" dirty="0" err="1">
                <a:solidFill>
                  <a:schemeClr val="bg1"/>
                </a:solidFill>
              </a:rPr>
              <a:t>mejores</a:t>
            </a:r>
            <a:r>
              <a:rPr lang="en-US" sz="1200" dirty="0">
                <a:solidFill>
                  <a:schemeClr val="bg1"/>
                </a:solidFill>
              </a:rPr>
              <a:t> </a:t>
            </a:r>
            <a:r>
              <a:rPr lang="en-US" sz="1200" dirty="0" err="1">
                <a:solidFill>
                  <a:schemeClr val="bg1"/>
                </a:solidFill>
              </a:rPr>
              <a:t>recursos</a:t>
            </a:r>
            <a:r>
              <a:rPr lang="en-US" sz="1200" dirty="0">
                <a:solidFill>
                  <a:schemeClr val="bg1"/>
                </a:solidFill>
              </a:rPr>
              <a:t> </a:t>
            </a:r>
            <a:r>
              <a:rPr lang="en-US" sz="1200" dirty="0" err="1">
                <a:solidFill>
                  <a:schemeClr val="bg1"/>
                </a:solidFill>
              </a:rPr>
              <a:t>sanitarios</a:t>
            </a:r>
            <a:r>
              <a:rPr lang="en-US" sz="1200" dirty="0">
                <a:solidFill>
                  <a:schemeClr val="bg1"/>
                </a:solidFill>
              </a:rPr>
              <a:t> con el control de la </a:t>
            </a:r>
            <a:r>
              <a:rPr lang="en-US" sz="1200" dirty="0" err="1">
                <a:solidFill>
                  <a:schemeClr val="bg1"/>
                </a:solidFill>
              </a:rPr>
              <a:t>comunidad</a:t>
            </a:r>
            <a:r>
              <a:rPr lang="en-US" sz="1200" dirty="0">
                <a:solidFill>
                  <a:schemeClr val="bg1"/>
                </a:solidFill>
              </a:rPr>
              <a:t> para </a:t>
            </a:r>
            <a:r>
              <a:rPr lang="en-US" sz="1200" dirty="0" err="1">
                <a:solidFill>
                  <a:schemeClr val="bg1"/>
                </a:solidFill>
              </a:rPr>
              <a:t>hacer</a:t>
            </a:r>
            <a:r>
              <a:rPr lang="en-US" sz="1200" dirty="0">
                <a:solidFill>
                  <a:schemeClr val="bg1"/>
                </a:solidFill>
              </a:rPr>
              <a:t> </a:t>
            </a:r>
            <a:r>
              <a:rPr lang="en-US" sz="1200" dirty="0" err="1">
                <a:solidFill>
                  <a:schemeClr val="bg1"/>
                </a:solidFill>
              </a:rPr>
              <a:t>frente</a:t>
            </a:r>
            <a:r>
              <a:rPr lang="en-US" sz="1200" dirty="0">
                <a:solidFill>
                  <a:schemeClr val="bg1"/>
                </a:solidFill>
              </a:rPr>
              <a:t> al virus. La Mapoon Aboriginal Shire </a:t>
            </a:r>
            <a:r>
              <a:rPr lang="en-US" sz="1200" dirty="0" err="1">
                <a:solidFill>
                  <a:schemeClr val="bg1"/>
                </a:solidFill>
              </a:rPr>
              <a:t>implementó</a:t>
            </a:r>
            <a:r>
              <a:rPr lang="en-US" sz="1200" dirty="0">
                <a:solidFill>
                  <a:schemeClr val="bg1"/>
                </a:solidFill>
              </a:rPr>
              <a:t> </a:t>
            </a:r>
            <a:r>
              <a:rPr lang="en-US" sz="1200" dirty="0" err="1">
                <a:solidFill>
                  <a:schemeClr val="bg1"/>
                </a:solidFill>
              </a:rPr>
              <a:t>su</a:t>
            </a:r>
            <a:r>
              <a:rPr lang="en-US" sz="1200" dirty="0">
                <a:solidFill>
                  <a:schemeClr val="bg1"/>
                </a:solidFill>
              </a:rPr>
              <a:t> </a:t>
            </a:r>
            <a:r>
              <a:rPr lang="en-US" sz="1200" dirty="0" err="1">
                <a:solidFill>
                  <a:schemeClr val="bg1"/>
                </a:solidFill>
              </a:rPr>
              <a:t>propia</a:t>
            </a:r>
            <a:r>
              <a:rPr lang="en-US" sz="1200" dirty="0">
                <a:solidFill>
                  <a:schemeClr val="bg1"/>
                </a:solidFill>
              </a:rPr>
              <a:t> </a:t>
            </a:r>
            <a:r>
              <a:rPr lang="en-US" sz="1200" dirty="0" err="1">
                <a:solidFill>
                  <a:schemeClr val="bg1"/>
                </a:solidFill>
              </a:rPr>
              <a:t>prohibición</a:t>
            </a:r>
            <a:r>
              <a:rPr lang="en-US" sz="1200" dirty="0">
                <a:solidFill>
                  <a:schemeClr val="bg1"/>
                </a:solidFill>
              </a:rPr>
              <a:t> de </a:t>
            </a:r>
            <a:r>
              <a:rPr lang="en-US" sz="1200" dirty="0" err="1">
                <a:solidFill>
                  <a:schemeClr val="bg1"/>
                </a:solidFill>
              </a:rPr>
              <a:t>viajar</a:t>
            </a:r>
            <a:r>
              <a:rPr lang="en-US" sz="1200" dirty="0">
                <a:solidFill>
                  <a:schemeClr val="bg1"/>
                </a:solidFill>
              </a:rPr>
              <a:t>, </a:t>
            </a:r>
            <a:r>
              <a:rPr lang="en-US" sz="1200" dirty="0" err="1">
                <a:solidFill>
                  <a:schemeClr val="bg1"/>
                </a:solidFill>
              </a:rPr>
              <a:t>mientras</a:t>
            </a:r>
            <a:r>
              <a:rPr lang="en-US" sz="1200" dirty="0">
                <a:solidFill>
                  <a:schemeClr val="bg1"/>
                </a:solidFill>
              </a:rPr>
              <a:t> que </a:t>
            </a:r>
            <a:r>
              <a:rPr lang="en-US" sz="1200" dirty="0" err="1">
                <a:solidFill>
                  <a:schemeClr val="bg1"/>
                </a:solidFill>
              </a:rPr>
              <a:t>numerosos</a:t>
            </a:r>
            <a:r>
              <a:rPr lang="en-US" sz="1200" dirty="0">
                <a:solidFill>
                  <a:schemeClr val="bg1"/>
                </a:solidFill>
              </a:rPr>
              <a:t> </a:t>
            </a:r>
            <a:r>
              <a:rPr lang="en-US" sz="1200" dirty="0" err="1">
                <a:solidFill>
                  <a:schemeClr val="bg1"/>
                </a:solidFill>
              </a:rPr>
              <a:t>consejos</a:t>
            </a:r>
            <a:r>
              <a:rPr lang="en-US" sz="1200" dirty="0">
                <a:solidFill>
                  <a:schemeClr val="bg1"/>
                </a:solidFill>
              </a:rPr>
              <a:t> de </a:t>
            </a:r>
            <a:r>
              <a:rPr lang="en-US" sz="1200" dirty="0" err="1">
                <a:solidFill>
                  <a:schemeClr val="bg1"/>
                </a:solidFill>
              </a:rPr>
              <a:t>tierras</a:t>
            </a:r>
            <a:r>
              <a:rPr lang="en-US" sz="1200" dirty="0">
                <a:solidFill>
                  <a:schemeClr val="bg1"/>
                </a:solidFill>
              </a:rPr>
              <a:t> </a:t>
            </a:r>
            <a:r>
              <a:rPr lang="en-US" sz="1200" dirty="0" err="1">
                <a:solidFill>
                  <a:schemeClr val="bg1"/>
                </a:solidFill>
              </a:rPr>
              <a:t>pararon</a:t>
            </a:r>
            <a:r>
              <a:rPr lang="en-US" sz="1200" dirty="0">
                <a:solidFill>
                  <a:schemeClr val="bg1"/>
                </a:solidFill>
              </a:rPr>
              <a:t> de </a:t>
            </a:r>
            <a:r>
              <a:rPr lang="en-US" sz="1200" dirty="0" err="1">
                <a:solidFill>
                  <a:schemeClr val="bg1"/>
                </a:solidFill>
              </a:rPr>
              <a:t>emitir</a:t>
            </a:r>
            <a:r>
              <a:rPr lang="en-US" sz="1200" dirty="0">
                <a:solidFill>
                  <a:schemeClr val="bg1"/>
                </a:solidFill>
              </a:rPr>
              <a:t> </a:t>
            </a:r>
            <a:r>
              <a:rPr lang="en-US" sz="1200" dirty="0" err="1">
                <a:solidFill>
                  <a:schemeClr val="bg1"/>
                </a:solidFill>
              </a:rPr>
              <a:t>permisos</a:t>
            </a:r>
            <a:r>
              <a:rPr lang="en-US" sz="1200" dirty="0">
                <a:solidFill>
                  <a:schemeClr val="bg1"/>
                </a:solidFill>
              </a:rPr>
              <a:t> para </a:t>
            </a:r>
            <a:r>
              <a:rPr lang="en-US" sz="1200" dirty="0" err="1">
                <a:solidFill>
                  <a:schemeClr val="bg1"/>
                </a:solidFill>
              </a:rPr>
              <a:t>los</a:t>
            </a:r>
            <a:r>
              <a:rPr lang="en-US" sz="1200" dirty="0">
                <a:solidFill>
                  <a:schemeClr val="bg1"/>
                </a:solidFill>
              </a:rPr>
              <a:t> </a:t>
            </a:r>
            <a:r>
              <a:rPr lang="en-US" sz="1200" dirty="0" err="1">
                <a:solidFill>
                  <a:schemeClr val="bg1"/>
                </a:solidFill>
              </a:rPr>
              <a:t>visitantes</a:t>
            </a:r>
            <a:r>
              <a:rPr lang="en-US" sz="1200" dirty="0">
                <a:solidFill>
                  <a:schemeClr val="bg1"/>
                </a:solidFill>
              </a:rPr>
              <a:t>. El </a:t>
            </a:r>
            <a:r>
              <a:rPr lang="en-US" sz="1200" dirty="0" err="1">
                <a:solidFill>
                  <a:schemeClr val="bg1"/>
                </a:solidFill>
              </a:rPr>
              <a:t>consejo</a:t>
            </a:r>
            <a:r>
              <a:rPr lang="en-US" sz="1200" dirty="0">
                <a:solidFill>
                  <a:schemeClr val="bg1"/>
                </a:solidFill>
              </a:rPr>
              <a:t> de la </a:t>
            </a:r>
            <a:r>
              <a:rPr lang="en-US" sz="1200" dirty="0" err="1">
                <a:solidFill>
                  <a:schemeClr val="bg1"/>
                </a:solidFill>
              </a:rPr>
              <a:t>nación</a:t>
            </a:r>
            <a:r>
              <a:rPr lang="en-US" sz="1200" dirty="0">
                <a:solidFill>
                  <a:schemeClr val="bg1"/>
                </a:solidFill>
              </a:rPr>
              <a:t> </a:t>
            </a:r>
            <a:r>
              <a:rPr lang="en-US" sz="1200" dirty="0" err="1">
                <a:solidFill>
                  <a:schemeClr val="bg1"/>
                </a:solidFill>
              </a:rPr>
              <a:t>Tangentyre</a:t>
            </a:r>
            <a:r>
              <a:rPr lang="en-US" sz="1200" dirty="0">
                <a:solidFill>
                  <a:schemeClr val="bg1"/>
                </a:solidFill>
              </a:rPr>
              <a:t>  y </a:t>
            </a:r>
            <a:r>
              <a:rPr lang="en-US" sz="1200" dirty="0" err="1">
                <a:solidFill>
                  <a:schemeClr val="bg1"/>
                </a:solidFill>
              </a:rPr>
              <a:t>Larrakia</a:t>
            </a:r>
            <a:r>
              <a:rPr lang="en-US" sz="1200" dirty="0">
                <a:solidFill>
                  <a:schemeClr val="bg1"/>
                </a:solidFill>
              </a:rPr>
              <a:t> </a:t>
            </a:r>
            <a:r>
              <a:rPr lang="en-US" sz="1200" dirty="0" err="1">
                <a:solidFill>
                  <a:schemeClr val="bg1"/>
                </a:solidFill>
              </a:rPr>
              <a:t>implementó</a:t>
            </a:r>
            <a:r>
              <a:rPr lang="en-US" sz="1200" dirty="0">
                <a:solidFill>
                  <a:schemeClr val="bg1"/>
                </a:solidFill>
              </a:rPr>
              <a:t> el “</a:t>
            </a:r>
            <a:r>
              <a:rPr lang="en-US" sz="1200" dirty="0" err="1">
                <a:solidFill>
                  <a:schemeClr val="bg1"/>
                </a:solidFill>
              </a:rPr>
              <a:t>Retorno</a:t>
            </a:r>
            <a:r>
              <a:rPr lang="en-US" sz="1200" dirty="0">
                <a:solidFill>
                  <a:schemeClr val="bg1"/>
                </a:solidFill>
              </a:rPr>
              <a:t> al País”, </a:t>
            </a:r>
            <a:r>
              <a:rPr lang="en-US" sz="1200" dirty="0" err="1">
                <a:solidFill>
                  <a:schemeClr val="bg1"/>
                </a:solidFill>
              </a:rPr>
              <a:t>unos</a:t>
            </a:r>
            <a:r>
              <a:rPr lang="en-US" sz="1200" dirty="0">
                <a:solidFill>
                  <a:schemeClr val="bg1"/>
                </a:solidFill>
              </a:rPr>
              <a:t> </a:t>
            </a:r>
            <a:r>
              <a:rPr lang="en-US" sz="1200" dirty="0" err="1">
                <a:solidFill>
                  <a:schemeClr val="bg1"/>
                </a:solidFill>
              </a:rPr>
              <a:t>programas</a:t>
            </a:r>
            <a:r>
              <a:rPr lang="en-US" sz="1200" dirty="0">
                <a:solidFill>
                  <a:schemeClr val="bg1"/>
                </a:solidFill>
              </a:rPr>
              <a:t> que </a:t>
            </a:r>
            <a:r>
              <a:rPr lang="en-US" sz="1200" dirty="0" err="1">
                <a:solidFill>
                  <a:schemeClr val="bg1"/>
                </a:solidFill>
              </a:rPr>
              <a:t>cubren</a:t>
            </a:r>
            <a:r>
              <a:rPr lang="en-US" sz="1200" dirty="0">
                <a:solidFill>
                  <a:schemeClr val="bg1"/>
                </a:solidFill>
              </a:rPr>
              <a:t> </a:t>
            </a:r>
            <a:r>
              <a:rPr lang="en-US" sz="1200" dirty="0" err="1">
                <a:solidFill>
                  <a:schemeClr val="bg1"/>
                </a:solidFill>
              </a:rPr>
              <a:t>los</a:t>
            </a:r>
            <a:r>
              <a:rPr lang="en-US" sz="1200" dirty="0">
                <a:solidFill>
                  <a:schemeClr val="bg1"/>
                </a:solidFill>
              </a:rPr>
              <a:t> </a:t>
            </a:r>
            <a:r>
              <a:rPr lang="en-US" sz="1200" dirty="0" err="1">
                <a:solidFill>
                  <a:schemeClr val="bg1"/>
                </a:solidFill>
              </a:rPr>
              <a:t>gastos</a:t>
            </a:r>
            <a:r>
              <a:rPr lang="en-US" sz="1200" dirty="0">
                <a:solidFill>
                  <a:schemeClr val="bg1"/>
                </a:solidFill>
              </a:rPr>
              <a:t> de la </a:t>
            </a:r>
            <a:r>
              <a:rPr lang="en-US" sz="1200" dirty="0" err="1">
                <a:solidFill>
                  <a:schemeClr val="bg1"/>
                </a:solidFill>
              </a:rPr>
              <a:t>gente</a:t>
            </a:r>
            <a:r>
              <a:rPr lang="en-US" sz="1200" dirty="0">
                <a:solidFill>
                  <a:schemeClr val="bg1"/>
                </a:solidFill>
              </a:rPr>
              <a:t> que </a:t>
            </a:r>
            <a:r>
              <a:rPr lang="en-US" sz="1200" dirty="0" err="1">
                <a:solidFill>
                  <a:schemeClr val="bg1"/>
                </a:solidFill>
              </a:rPr>
              <a:t>quiera</a:t>
            </a:r>
            <a:r>
              <a:rPr lang="en-US" sz="1200" dirty="0">
                <a:solidFill>
                  <a:schemeClr val="bg1"/>
                </a:solidFill>
              </a:rPr>
              <a:t> </a:t>
            </a:r>
            <a:r>
              <a:rPr lang="en-US" sz="1200" dirty="0" err="1">
                <a:solidFill>
                  <a:schemeClr val="bg1"/>
                </a:solidFill>
              </a:rPr>
              <a:t>volver</a:t>
            </a:r>
            <a:r>
              <a:rPr lang="en-US" sz="1200" dirty="0">
                <a:solidFill>
                  <a:schemeClr val="bg1"/>
                </a:solidFill>
              </a:rPr>
              <a:t> a </a:t>
            </a:r>
            <a:r>
              <a:rPr lang="en-US" sz="1200" dirty="0" err="1">
                <a:solidFill>
                  <a:schemeClr val="bg1"/>
                </a:solidFill>
              </a:rPr>
              <a:t>su</a:t>
            </a:r>
            <a:r>
              <a:rPr lang="en-US" sz="1200" dirty="0">
                <a:solidFill>
                  <a:schemeClr val="bg1"/>
                </a:solidFill>
              </a:rPr>
              <a:t> </a:t>
            </a:r>
            <a:r>
              <a:rPr lang="en-US" sz="1200" dirty="0" err="1">
                <a:solidFill>
                  <a:schemeClr val="bg1"/>
                </a:solidFill>
              </a:rPr>
              <a:t>comunidad</a:t>
            </a:r>
            <a:r>
              <a:rPr lang="en-US" sz="1200" dirty="0">
                <a:solidFill>
                  <a:schemeClr val="bg1"/>
                </a:solidFill>
              </a:rPr>
              <a:t>. </a:t>
            </a:r>
            <a:r>
              <a:rPr lang="en-US" sz="1200" dirty="0" err="1">
                <a:solidFill>
                  <a:schemeClr val="bg1"/>
                </a:solidFill>
              </a:rPr>
              <a:t>Además</a:t>
            </a:r>
            <a:r>
              <a:rPr lang="en-US" sz="1200" dirty="0">
                <a:solidFill>
                  <a:schemeClr val="bg1"/>
                </a:solidFill>
              </a:rPr>
              <a:t> el </a:t>
            </a:r>
            <a:r>
              <a:rPr lang="en-US" sz="1200" dirty="0" err="1">
                <a:solidFill>
                  <a:schemeClr val="bg1"/>
                </a:solidFill>
              </a:rPr>
              <a:t>Nothern</a:t>
            </a:r>
            <a:r>
              <a:rPr lang="en-US" sz="1200" dirty="0">
                <a:solidFill>
                  <a:schemeClr val="bg1"/>
                </a:solidFill>
              </a:rPr>
              <a:t> Land council </a:t>
            </a:r>
            <a:r>
              <a:rPr lang="en-US" sz="1200" dirty="0" err="1">
                <a:solidFill>
                  <a:schemeClr val="bg1"/>
                </a:solidFill>
              </a:rPr>
              <a:t>distribuyó</a:t>
            </a:r>
            <a:r>
              <a:rPr lang="en-US" sz="1200" dirty="0">
                <a:solidFill>
                  <a:schemeClr val="bg1"/>
                </a:solidFill>
              </a:rPr>
              <a:t> </a:t>
            </a:r>
            <a:r>
              <a:rPr lang="en-US" sz="1200" dirty="0" err="1">
                <a:solidFill>
                  <a:schemeClr val="bg1"/>
                </a:solidFill>
              </a:rPr>
              <a:t>mensajes</a:t>
            </a:r>
            <a:r>
              <a:rPr lang="en-US" sz="1200" dirty="0">
                <a:solidFill>
                  <a:schemeClr val="bg1"/>
                </a:solidFill>
              </a:rPr>
              <a:t> </a:t>
            </a:r>
            <a:r>
              <a:rPr lang="en-US" sz="1200" dirty="0" err="1">
                <a:solidFill>
                  <a:schemeClr val="bg1"/>
                </a:solidFill>
              </a:rPr>
              <a:t>sanitarios</a:t>
            </a:r>
            <a:r>
              <a:rPr lang="en-US" sz="1200" dirty="0">
                <a:solidFill>
                  <a:schemeClr val="bg1"/>
                </a:solidFill>
              </a:rPr>
              <a:t> en </a:t>
            </a:r>
            <a:r>
              <a:rPr lang="en-US" sz="1200" dirty="0" err="1">
                <a:solidFill>
                  <a:schemeClr val="bg1"/>
                </a:solidFill>
              </a:rPr>
              <a:t>sus</a:t>
            </a:r>
            <a:r>
              <a:rPr lang="en-US" sz="1200" dirty="0">
                <a:solidFill>
                  <a:schemeClr val="bg1"/>
                </a:solidFill>
              </a:rPr>
              <a:t> 17 </a:t>
            </a:r>
            <a:r>
              <a:rPr lang="en-US" sz="1200" dirty="0" err="1">
                <a:solidFill>
                  <a:schemeClr val="bg1"/>
                </a:solidFill>
              </a:rPr>
              <a:t>lenguas</a:t>
            </a:r>
            <a:r>
              <a:rPr lang="en-US" sz="1200" dirty="0">
                <a:solidFill>
                  <a:schemeClr val="bg1"/>
                </a:solidFill>
              </a:rPr>
              <a:t> </a:t>
            </a:r>
            <a:r>
              <a:rPr lang="en-US" sz="1200" dirty="0" err="1">
                <a:solidFill>
                  <a:schemeClr val="bg1"/>
                </a:solidFill>
              </a:rPr>
              <a:t>tribales</a:t>
            </a:r>
            <a:r>
              <a:rPr lang="en-US" sz="1200" dirty="0">
                <a:solidFill>
                  <a:schemeClr val="bg1"/>
                </a:solidFill>
              </a:rPr>
              <a:t>. </a:t>
            </a:r>
          </a:p>
        </p:txBody>
      </p:sp>
      <p:sp>
        <p:nvSpPr>
          <p:cNvPr id="9" name="Textfeld 8">
            <a:extLst>
              <a:ext uri="{FF2B5EF4-FFF2-40B4-BE49-F238E27FC236}">
                <a16:creationId xmlns:a16="http://schemas.microsoft.com/office/drawing/2014/main" id="{A05309D0-ED52-40C7-A4EA-04111E098C63}"/>
              </a:ext>
            </a:extLst>
          </p:cNvPr>
          <p:cNvSpPr txBox="1"/>
          <p:nvPr/>
        </p:nvSpPr>
        <p:spPr>
          <a:xfrm>
            <a:off x="0" y="379049"/>
            <a:ext cx="3454120" cy="2508379"/>
          </a:xfrm>
          <a:prstGeom prst="rect">
            <a:avLst/>
          </a:prstGeom>
          <a:noFill/>
        </p:spPr>
        <p:txBody>
          <a:bodyPr wrap="square" rtlCol="0">
            <a:spAutoFit/>
          </a:bodyPr>
          <a:lstStyle/>
          <a:p>
            <a:pPr algn="ctr"/>
            <a:r>
              <a:rPr lang="en-GB" sz="1300" b="1" dirty="0"/>
              <a:t>Se </a:t>
            </a:r>
            <a:r>
              <a:rPr lang="en-GB" sz="1300" b="1" dirty="0" err="1"/>
              <a:t>necesita</a:t>
            </a:r>
            <a:r>
              <a:rPr lang="en-GB" sz="1300" b="1" dirty="0"/>
              <a:t> </a:t>
            </a:r>
            <a:r>
              <a:rPr lang="en-GB" sz="1300" b="1" dirty="0" err="1"/>
              <a:t>más</a:t>
            </a:r>
            <a:r>
              <a:rPr lang="en-GB" sz="1300" b="1" dirty="0"/>
              <a:t> que el </a:t>
            </a:r>
            <a:r>
              <a:rPr lang="en-GB" sz="1300" b="1" dirty="0" err="1"/>
              <a:t>distanciamiento</a:t>
            </a:r>
            <a:r>
              <a:rPr lang="en-GB" sz="1300" b="1" dirty="0"/>
              <a:t> social</a:t>
            </a:r>
          </a:p>
          <a:p>
            <a:pPr algn="just"/>
            <a:r>
              <a:rPr lang="en-GB" sz="1200" dirty="0" err="1"/>
              <a:t>Muchos</a:t>
            </a:r>
            <a:r>
              <a:rPr lang="en-GB" sz="1200" dirty="0"/>
              <a:t> debates </a:t>
            </a:r>
            <a:r>
              <a:rPr lang="en-GB" sz="1200" dirty="0" err="1"/>
              <a:t>sobre</a:t>
            </a:r>
            <a:r>
              <a:rPr lang="en-GB" sz="1200" dirty="0"/>
              <a:t> </a:t>
            </a:r>
            <a:r>
              <a:rPr lang="en-GB" sz="1200" dirty="0" err="1"/>
              <a:t>cómo</a:t>
            </a:r>
            <a:r>
              <a:rPr lang="en-GB" sz="1200" dirty="0"/>
              <a:t> </a:t>
            </a:r>
            <a:r>
              <a:rPr lang="en-GB" sz="1200" dirty="0" err="1"/>
              <a:t>hacer</a:t>
            </a:r>
            <a:r>
              <a:rPr lang="en-GB" sz="1200" dirty="0"/>
              <a:t> </a:t>
            </a:r>
            <a:r>
              <a:rPr lang="en-GB" sz="1200" dirty="0" err="1"/>
              <a:t>frente</a:t>
            </a:r>
            <a:r>
              <a:rPr lang="en-GB" sz="1200" dirty="0"/>
              <a:t> a la COVID-19 se </a:t>
            </a:r>
            <a:r>
              <a:rPr lang="en-GB" sz="1200" dirty="0" err="1"/>
              <a:t>inician</a:t>
            </a:r>
            <a:r>
              <a:rPr lang="en-GB" sz="1200" dirty="0"/>
              <a:t> </a:t>
            </a:r>
            <a:r>
              <a:rPr lang="en-GB" sz="1200" dirty="0" err="1"/>
              <a:t>desde</a:t>
            </a:r>
            <a:r>
              <a:rPr lang="en-GB" sz="1200" dirty="0"/>
              <a:t> </a:t>
            </a:r>
            <a:r>
              <a:rPr lang="en-GB" sz="1200" dirty="0" err="1"/>
              <a:t>una</a:t>
            </a:r>
            <a:r>
              <a:rPr lang="en-GB" sz="1200" dirty="0"/>
              <a:t> </a:t>
            </a:r>
            <a:r>
              <a:rPr lang="en-GB" sz="1200" dirty="0" err="1"/>
              <a:t>perspectiva</a:t>
            </a:r>
            <a:r>
              <a:rPr lang="en-GB" sz="1200" dirty="0"/>
              <a:t> </a:t>
            </a:r>
            <a:r>
              <a:rPr lang="en-GB" sz="1200" dirty="0" err="1"/>
              <a:t>desarrollada</a:t>
            </a:r>
            <a:r>
              <a:rPr lang="en-GB" sz="1200" dirty="0"/>
              <a:t> de la </a:t>
            </a:r>
            <a:r>
              <a:rPr lang="en-GB" sz="1200" dirty="0" err="1"/>
              <a:t>realidad</a:t>
            </a:r>
            <a:r>
              <a:rPr lang="en-GB" sz="1200" dirty="0"/>
              <a:t> del </a:t>
            </a:r>
            <a:r>
              <a:rPr lang="en-GB" sz="1200" dirty="0" err="1"/>
              <a:t>mundo</a:t>
            </a:r>
            <a:r>
              <a:rPr lang="en-GB" sz="1200" dirty="0"/>
              <a:t>. El </a:t>
            </a:r>
            <a:r>
              <a:rPr lang="en-GB" sz="1200" dirty="0" err="1"/>
              <a:t>gráfico</a:t>
            </a:r>
            <a:r>
              <a:rPr lang="en-GB" sz="1200" dirty="0"/>
              <a:t> de la </a:t>
            </a:r>
            <a:r>
              <a:rPr lang="en-GB" sz="1200" dirty="0" err="1"/>
              <a:t>derecha</a:t>
            </a:r>
            <a:r>
              <a:rPr lang="en-GB" sz="1200" dirty="0"/>
              <a:t> </a:t>
            </a:r>
            <a:r>
              <a:rPr lang="en-GB" sz="1200" dirty="0" err="1"/>
              <a:t>indica</a:t>
            </a:r>
            <a:r>
              <a:rPr lang="en-GB" sz="1200" dirty="0"/>
              <a:t> </a:t>
            </a:r>
            <a:r>
              <a:rPr lang="en-GB" sz="1200" dirty="0" err="1"/>
              <a:t>por</a:t>
            </a:r>
            <a:r>
              <a:rPr lang="en-GB" sz="1200" dirty="0"/>
              <a:t> </a:t>
            </a:r>
            <a:r>
              <a:rPr lang="en-GB" sz="1200" dirty="0" err="1"/>
              <a:t>qué</a:t>
            </a:r>
            <a:r>
              <a:rPr lang="en-GB" sz="1200" dirty="0"/>
              <a:t> las </a:t>
            </a:r>
            <a:r>
              <a:rPr lang="en-GB" sz="1200" dirty="0" err="1"/>
              <a:t>suggerencias</a:t>
            </a:r>
            <a:r>
              <a:rPr lang="en-GB" sz="1200" dirty="0"/>
              <a:t> </a:t>
            </a:r>
            <a:r>
              <a:rPr lang="en-GB" sz="1200" dirty="0" err="1"/>
              <a:t>sobre</a:t>
            </a:r>
            <a:r>
              <a:rPr lang="en-GB" sz="1200" dirty="0"/>
              <a:t> </a:t>
            </a:r>
            <a:r>
              <a:rPr lang="en-GB" sz="1200" dirty="0" err="1"/>
              <a:t>cómo</a:t>
            </a:r>
            <a:r>
              <a:rPr lang="en-GB" sz="1200" dirty="0"/>
              <a:t> </a:t>
            </a:r>
            <a:r>
              <a:rPr lang="en-GB" sz="1200" dirty="0" err="1"/>
              <a:t>enfrentarnos</a:t>
            </a:r>
            <a:r>
              <a:rPr lang="en-GB" sz="1200" dirty="0"/>
              <a:t> a </a:t>
            </a:r>
            <a:r>
              <a:rPr lang="en-GB" sz="1200" dirty="0" err="1"/>
              <a:t>los</a:t>
            </a:r>
            <a:r>
              <a:rPr lang="en-GB" sz="1200" dirty="0"/>
              <a:t> </a:t>
            </a:r>
            <a:r>
              <a:rPr lang="en-GB" sz="1200" dirty="0" err="1"/>
              <a:t>desafíos</a:t>
            </a:r>
            <a:r>
              <a:rPr lang="en-GB" sz="1200" dirty="0"/>
              <a:t> </a:t>
            </a:r>
            <a:r>
              <a:rPr lang="en-GB" sz="1200" dirty="0" err="1"/>
              <a:t>causados</a:t>
            </a:r>
            <a:r>
              <a:rPr lang="en-GB" sz="1200" dirty="0"/>
              <a:t> </a:t>
            </a:r>
            <a:r>
              <a:rPr lang="en-GB" sz="1200" dirty="0" err="1"/>
              <a:t>por</a:t>
            </a:r>
            <a:r>
              <a:rPr lang="en-GB" sz="1200" dirty="0"/>
              <a:t> el virus </a:t>
            </a:r>
            <a:r>
              <a:rPr lang="en-GB" sz="1200" dirty="0" err="1"/>
              <a:t>deben</a:t>
            </a:r>
            <a:r>
              <a:rPr lang="en-GB" sz="1200" dirty="0"/>
              <a:t> </a:t>
            </a:r>
            <a:r>
              <a:rPr lang="en-GB" sz="1200" dirty="0" err="1"/>
              <a:t>tener</a:t>
            </a:r>
            <a:r>
              <a:rPr lang="en-GB" sz="1200" dirty="0"/>
              <a:t> en </a:t>
            </a:r>
            <a:r>
              <a:rPr lang="en-GB" sz="1200" dirty="0" err="1"/>
              <a:t>cuenta</a:t>
            </a:r>
            <a:r>
              <a:rPr lang="en-GB" sz="1200" dirty="0"/>
              <a:t> que la gran </a:t>
            </a:r>
            <a:r>
              <a:rPr lang="en-GB" sz="1200" dirty="0" err="1"/>
              <a:t>mayoría</a:t>
            </a:r>
            <a:r>
              <a:rPr lang="en-GB" sz="1200" dirty="0"/>
              <a:t> de </a:t>
            </a:r>
            <a:r>
              <a:rPr lang="en-GB" sz="1200" dirty="0" err="1"/>
              <a:t>gente</a:t>
            </a:r>
            <a:r>
              <a:rPr lang="en-GB" sz="1200" dirty="0"/>
              <a:t> continua </a:t>
            </a:r>
            <a:r>
              <a:rPr lang="en-GB" sz="1200" dirty="0" err="1"/>
              <a:t>viviendo</a:t>
            </a:r>
            <a:r>
              <a:rPr lang="en-GB" sz="1200" dirty="0"/>
              <a:t> en </a:t>
            </a:r>
            <a:r>
              <a:rPr lang="en-GB" sz="1200" dirty="0" err="1"/>
              <a:t>una</a:t>
            </a:r>
            <a:r>
              <a:rPr lang="en-GB" sz="1200" dirty="0"/>
              <a:t> </a:t>
            </a:r>
            <a:r>
              <a:rPr lang="en-GB" sz="1200" dirty="0" err="1"/>
              <a:t>realidad</a:t>
            </a:r>
            <a:r>
              <a:rPr lang="en-GB" sz="1200" dirty="0"/>
              <a:t> que </a:t>
            </a:r>
            <a:r>
              <a:rPr lang="en-GB" sz="1200" dirty="0" err="1"/>
              <a:t>está</a:t>
            </a:r>
            <a:r>
              <a:rPr lang="en-GB" sz="1200" dirty="0"/>
              <a:t> </a:t>
            </a:r>
            <a:r>
              <a:rPr lang="en-GB" sz="1200" dirty="0" err="1"/>
              <a:t>lejos</a:t>
            </a:r>
            <a:r>
              <a:rPr lang="en-GB" sz="1200" dirty="0"/>
              <a:t> de </a:t>
            </a:r>
            <a:r>
              <a:rPr lang="en-GB" sz="1200" dirty="0" err="1"/>
              <a:t>superar</a:t>
            </a:r>
            <a:r>
              <a:rPr lang="en-GB" sz="1200" dirty="0"/>
              <a:t> </a:t>
            </a:r>
            <a:r>
              <a:rPr lang="en-GB" sz="1200" dirty="0" err="1"/>
              <a:t>los</a:t>
            </a:r>
            <a:r>
              <a:rPr lang="en-GB" sz="1200" dirty="0"/>
              <a:t> </a:t>
            </a:r>
            <a:r>
              <a:rPr lang="en-GB" sz="1200" dirty="0" err="1"/>
              <a:t>riesgos</a:t>
            </a:r>
            <a:r>
              <a:rPr lang="en-GB" sz="1200" dirty="0"/>
              <a:t> </a:t>
            </a:r>
            <a:r>
              <a:rPr lang="en-GB" sz="1200" dirty="0" err="1"/>
              <a:t>mediante</a:t>
            </a:r>
            <a:r>
              <a:rPr lang="en-GB" sz="1200" dirty="0"/>
              <a:t> </a:t>
            </a:r>
            <a:r>
              <a:rPr lang="en-GB" sz="1200" dirty="0" err="1"/>
              <a:t>consejos</a:t>
            </a:r>
            <a:r>
              <a:rPr lang="en-GB" sz="1200" dirty="0"/>
              <a:t> </a:t>
            </a:r>
            <a:r>
              <a:rPr lang="en-GB" sz="1200" dirty="0" err="1"/>
              <a:t>como</a:t>
            </a:r>
            <a:r>
              <a:rPr lang="en-GB" sz="1200" dirty="0"/>
              <a:t> el “</a:t>
            </a:r>
            <a:r>
              <a:rPr lang="en-GB" sz="1200" dirty="0" err="1"/>
              <a:t>distanciamiento</a:t>
            </a:r>
            <a:r>
              <a:rPr lang="en-GB" sz="1200" dirty="0"/>
              <a:t> social”. </a:t>
            </a:r>
            <a:r>
              <a:rPr lang="en-GB" sz="1200" dirty="0" err="1"/>
              <a:t>Anuncios</a:t>
            </a:r>
            <a:r>
              <a:rPr lang="en-GB" sz="1200" dirty="0"/>
              <a:t> </a:t>
            </a:r>
            <a:r>
              <a:rPr lang="en-GB" sz="1200" dirty="0" err="1"/>
              <a:t>públicos</a:t>
            </a:r>
            <a:r>
              <a:rPr lang="en-GB" sz="1200" dirty="0"/>
              <a:t> de </a:t>
            </a:r>
            <a:r>
              <a:rPr lang="en-GB" sz="1200" dirty="0" err="1"/>
              <a:t>programas</a:t>
            </a:r>
            <a:r>
              <a:rPr lang="en-GB" sz="1200" dirty="0"/>
              <a:t> de </a:t>
            </a:r>
            <a:r>
              <a:rPr lang="en-GB" sz="1200" dirty="0" err="1"/>
              <a:t>apoyo</a:t>
            </a:r>
            <a:r>
              <a:rPr lang="en-GB" sz="1200" dirty="0"/>
              <a:t> </a:t>
            </a:r>
            <a:r>
              <a:rPr lang="en-GB" sz="1200" dirty="0" err="1"/>
              <a:t>deben</a:t>
            </a:r>
            <a:r>
              <a:rPr lang="en-GB" sz="1200" dirty="0"/>
              <a:t> </a:t>
            </a:r>
            <a:r>
              <a:rPr lang="en-GB" sz="1200" dirty="0" err="1"/>
              <a:t>ir</a:t>
            </a:r>
            <a:r>
              <a:rPr lang="en-GB" sz="1200" dirty="0"/>
              <a:t> </a:t>
            </a:r>
            <a:r>
              <a:rPr lang="en-GB" sz="1200" dirty="0" err="1"/>
              <a:t>más</a:t>
            </a:r>
            <a:r>
              <a:rPr lang="en-GB" sz="1200" dirty="0"/>
              <a:t> </a:t>
            </a:r>
            <a:r>
              <a:rPr lang="en-GB" sz="1200" dirty="0" err="1"/>
              <a:t>allá</a:t>
            </a:r>
            <a:r>
              <a:rPr lang="en-GB" sz="1200" dirty="0"/>
              <a:t> del </a:t>
            </a:r>
            <a:r>
              <a:rPr lang="en-GB" sz="1200" dirty="0" err="1"/>
              <a:t>mero</a:t>
            </a:r>
            <a:r>
              <a:rPr lang="en-GB" sz="1200" dirty="0"/>
              <a:t> </a:t>
            </a:r>
            <a:r>
              <a:rPr lang="en-GB" sz="1200" dirty="0" err="1"/>
              <a:t>escaparate</a:t>
            </a:r>
            <a:r>
              <a:rPr lang="en-GB" sz="1200" dirty="0"/>
              <a:t>, </a:t>
            </a:r>
            <a:r>
              <a:rPr lang="en-GB" sz="1200" dirty="0" err="1"/>
              <a:t>tiene</a:t>
            </a:r>
            <a:r>
              <a:rPr lang="en-GB" sz="1200" dirty="0"/>
              <a:t> </a:t>
            </a:r>
            <a:r>
              <a:rPr lang="en-GB" sz="1200" dirty="0" err="1"/>
              <a:t>sentido</a:t>
            </a:r>
            <a:r>
              <a:rPr lang="en-GB" sz="1200" dirty="0"/>
              <a:t> </a:t>
            </a:r>
            <a:r>
              <a:rPr lang="en-GB" sz="1200" dirty="0" err="1"/>
              <a:t>escuchar</a:t>
            </a:r>
            <a:r>
              <a:rPr lang="en-GB" sz="1200" dirty="0"/>
              <a:t> a </a:t>
            </a:r>
            <a:r>
              <a:rPr lang="en-GB" sz="1200" dirty="0" err="1"/>
              <a:t>aquellos</a:t>
            </a:r>
            <a:r>
              <a:rPr lang="en-GB" sz="1200" dirty="0"/>
              <a:t> </a:t>
            </a:r>
            <a:r>
              <a:rPr lang="en-GB" sz="1200" dirty="0" err="1"/>
              <a:t>expertos</a:t>
            </a:r>
            <a:r>
              <a:rPr lang="en-GB" sz="1200" dirty="0"/>
              <a:t> que </a:t>
            </a:r>
            <a:r>
              <a:rPr lang="en-GB" sz="1200" dirty="0" err="1"/>
              <a:t>tienen</a:t>
            </a:r>
            <a:r>
              <a:rPr lang="en-GB" sz="1200" dirty="0"/>
              <a:t> en </a:t>
            </a:r>
            <a:r>
              <a:rPr lang="en-GB" sz="1200" dirty="0" err="1"/>
              <a:t>cuenta</a:t>
            </a:r>
            <a:r>
              <a:rPr lang="en-GB" sz="1200" dirty="0"/>
              <a:t> </a:t>
            </a:r>
            <a:r>
              <a:rPr lang="en-GB" sz="1200" dirty="0" err="1"/>
              <a:t>múltiples</a:t>
            </a:r>
            <a:r>
              <a:rPr lang="en-GB" sz="1200" dirty="0"/>
              <a:t> </a:t>
            </a:r>
            <a:r>
              <a:rPr lang="en-GB" sz="1200" dirty="0" err="1"/>
              <a:t>realidades</a:t>
            </a:r>
            <a:r>
              <a:rPr lang="en-GB" sz="1200" dirty="0"/>
              <a:t>.</a:t>
            </a:r>
            <a:endParaRPr lang="de-DE" sz="1200" dirty="0"/>
          </a:p>
        </p:txBody>
      </p:sp>
      <p:grpSp>
        <p:nvGrpSpPr>
          <p:cNvPr id="4" name="Gruppieren 3">
            <a:extLst>
              <a:ext uri="{FF2B5EF4-FFF2-40B4-BE49-F238E27FC236}">
                <a16:creationId xmlns:a16="http://schemas.microsoft.com/office/drawing/2014/main" id="{B7CF992D-BE50-4A97-8898-201C714BD363}"/>
              </a:ext>
            </a:extLst>
          </p:cNvPr>
          <p:cNvGrpSpPr/>
          <p:nvPr/>
        </p:nvGrpSpPr>
        <p:grpSpPr>
          <a:xfrm>
            <a:off x="334563" y="8021077"/>
            <a:ext cx="463054" cy="1151602"/>
            <a:chOff x="448863" y="8021077"/>
            <a:chExt cx="463054" cy="1151602"/>
          </a:xfrm>
        </p:grpSpPr>
        <p:pic>
          <p:nvPicPr>
            <p:cNvPr id="33" name="Grafik 32">
              <a:extLst>
                <a:ext uri="{FF2B5EF4-FFF2-40B4-BE49-F238E27FC236}">
                  <a16:creationId xmlns:a16="http://schemas.microsoft.com/office/drawing/2014/main" id="{ABC560EF-D415-4F61-838A-BE640090DC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127" y="9060822"/>
              <a:ext cx="433748" cy="111857"/>
            </a:xfrm>
            <a:prstGeom prst="rect">
              <a:avLst/>
            </a:prstGeom>
          </p:spPr>
        </p:pic>
        <p:pic>
          <p:nvPicPr>
            <p:cNvPr id="34" name="Grafik 33" descr="Ein Bild, das Zeichnung enthält.&#10;&#10;Automatisch generierte Beschreibung">
              <a:extLst>
                <a:ext uri="{FF2B5EF4-FFF2-40B4-BE49-F238E27FC236}">
                  <a16:creationId xmlns:a16="http://schemas.microsoft.com/office/drawing/2014/main" id="{28F3C0F9-0AD6-4CFD-87BD-DC750CC4DC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711" y="8390432"/>
              <a:ext cx="244326" cy="206797"/>
            </a:xfrm>
            <a:prstGeom prst="rect">
              <a:avLst/>
            </a:prstGeom>
          </p:spPr>
        </p:pic>
        <p:pic>
          <p:nvPicPr>
            <p:cNvPr id="35" name="Grafik 34">
              <a:extLst>
                <a:ext uri="{FF2B5EF4-FFF2-40B4-BE49-F238E27FC236}">
                  <a16:creationId xmlns:a16="http://schemas.microsoft.com/office/drawing/2014/main" id="{F027E109-61C3-4DA8-BB67-D4F480D6B576}"/>
                </a:ext>
              </a:extLst>
            </p:cNvPr>
            <p:cNvPicPr>
              <a:picLocks noChangeAspect="1"/>
            </p:cNvPicPr>
            <p:nvPr/>
          </p:nvPicPr>
          <p:blipFill>
            <a:blip r:embed="rId6"/>
            <a:stretch>
              <a:fillRect/>
            </a:stretch>
          </p:blipFill>
          <p:spPr>
            <a:xfrm>
              <a:off x="547074" y="8203082"/>
              <a:ext cx="326707" cy="172000"/>
            </a:xfrm>
            <a:prstGeom prst="rect">
              <a:avLst/>
            </a:prstGeom>
          </p:spPr>
        </p:pic>
        <p:pic>
          <p:nvPicPr>
            <p:cNvPr id="36" name="Grafik 35">
              <a:extLst>
                <a:ext uri="{FF2B5EF4-FFF2-40B4-BE49-F238E27FC236}">
                  <a16:creationId xmlns:a16="http://schemas.microsoft.com/office/drawing/2014/main" id="{9C772C7F-7994-4C24-A761-6D401F3D02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863" y="8849578"/>
              <a:ext cx="463054" cy="111760"/>
            </a:xfrm>
            <a:prstGeom prst="rect">
              <a:avLst/>
            </a:prstGeom>
          </p:spPr>
        </p:pic>
        <p:pic>
          <p:nvPicPr>
            <p:cNvPr id="37" name="Grafik 36">
              <a:extLst>
                <a:ext uri="{FF2B5EF4-FFF2-40B4-BE49-F238E27FC236}">
                  <a16:creationId xmlns:a16="http://schemas.microsoft.com/office/drawing/2014/main" id="{BEEB876F-F3BD-45EE-BE74-8A8F288482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9467" y="8021077"/>
              <a:ext cx="244326" cy="127870"/>
            </a:xfrm>
            <a:prstGeom prst="rect">
              <a:avLst/>
            </a:prstGeom>
          </p:spPr>
        </p:pic>
        <p:pic>
          <p:nvPicPr>
            <p:cNvPr id="38" name="Grafik 37" descr="Ein Bild, das Zeichnung enthält.&#10;&#10;Automatisch generierte Beschreibung">
              <a:extLst>
                <a:ext uri="{FF2B5EF4-FFF2-40B4-BE49-F238E27FC236}">
                  <a16:creationId xmlns:a16="http://schemas.microsoft.com/office/drawing/2014/main" id="{F2ADC92E-FF7E-44DD-93D5-794E832002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757" y="8592482"/>
              <a:ext cx="408275" cy="206797"/>
            </a:xfrm>
            <a:prstGeom prst="rect">
              <a:avLst/>
            </a:prstGeom>
          </p:spPr>
        </p:pic>
      </p:grpSp>
      <p:sp>
        <p:nvSpPr>
          <p:cNvPr id="46" name="Textfeld 45">
            <a:extLst>
              <a:ext uri="{FF2B5EF4-FFF2-40B4-BE49-F238E27FC236}">
                <a16:creationId xmlns:a16="http://schemas.microsoft.com/office/drawing/2014/main" id="{4ACACD47-65CB-4B48-AD4B-8514616B2281}"/>
              </a:ext>
            </a:extLst>
          </p:cNvPr>
          <p:cNvSpPr txBox="1"/>
          <p:nvPr/>
        </p:nvSpPr>
        <p:spPr>
          <a:xfrm>
            <a:off x="666749" y="9602316"/>
            <a:ext cx="6004351" cy="215444"/>
          </a:xfrm>
          <a:prstGeom prst="rect">
            <a:avLst/>
          </a:prstGeom>
          <a:noFill/>
        </p:spPr>
        <p:txBody>
          <a:bodyPr wrap="square" rtlCol="0">
            <a:spAutoFit/>
          </a:bodyPr>
          <a:lstStyle/>
          <a:p>
            <a:r>
              <a:rPr lang="de-DE" sz="800" dirty="0"/>
              <a:t>Base: Media Tenor International: 113 reportajes de hospitales en 6 telediarios internacionales, Ene 1 – Jun9, 2020</a:t>
            </a:r>
          </a:p>
        </p:txBody>
      </p:sp>
      <p:sp>
        <p:nvSpPr>
          <p:cNvPr id="47" name="Textfeld 46">
            <a:extLst>
              <a:ext uri="{FF2B5EF4-FFF2-40B4-BE49-F238E27FC236}">
                <a16:creationId xmlns:a16="http://schemas.microsoft.com/office/drawing/2014/main" id="{D1B7E2DD-B3A9-47BA-9D96-6196E24253C6}"/>
              </a:ext>
            </a:extLst>
          </p:cNvPr>
          <p:cNvSpPr txBox="1"/>
          <p:nvPr/>
        </p:nvSpPr>
        <p:spPr>
          <a:xfrm>
            <a:off x="1029328" y="7669627"/>
            <a:ext cx="5362576" cy="276999"/>
          </a:xfrm>
          <a:prstGeom prst="rect">
            <a:avLst/>
          </a:prstGeom>
          <a:noFill/>
        </p:spPr>
        <p:txBody>
          <a:bodyPr wrap="square" rtlCol="0">
            <a:spAutoFit/>
          </a:bodyPr>
          <a:lstStyle/>
          <a:p>
            <a:r>
              <a:rPr lang="en-US" sz="1200" b="1" dirty="0" err="1">
                <a:solidFill>
                  <a:schemeClr val="tx2">
                    <a:lumMod val="50000"/>
                  </a:schemeClr>
                </a:solidFill>
              </a:rPr>
              <a:t>Información</a:t>
            </a:r>
            <a:r>
              <a:rPr lang="en-US" sz="1200" b="1" dirty="0">
                <a:solidFill>
                  <a:schemeClr val="tx2">
                    <a:lumMod val="50000"/>
                  </a:schemeClr>
                </a:solidFill>
              </a:rPr>
              <a:t> </a:t>
            </a:r>
            <a:r>
              <a:rPr lang="en-US" sz="1200" b="1" dirty="0" err="1">
                <a:solidFill>
                  <a:schemeClr val="tx2">
                    <a:lumMod val="50000"/>
                  </a:schemeClr>
                </a:solidFill>
              </a:rPr>
              <a:t>sobre</a:t>
            </a:r>
            <a:r>
              <a:rPr lang="en-US" sz="1200" b="1" dirty="0">
                <a:solidFill>
                  <a:schemeClr val="tx2">
                    <a:lumMod val="50000"/>
                  </a:schemeClr>
                </a:solidFill>
              </a:rPr>
              <a:t> </a:t>
            </a:r>
            <a:r>
              <a:rPr lang="en-US" sz="1200" b="1" dirty="0" err="1">
                <a:solidFill>
                  <a:schemeClr val="tx2">
                    <a:lumMod val="50000"/>
                  </a:schemeClr>
                </a:solidFill>
              </a:rPr>
              <a:t>hospitales</a:t>
            </a:r>
            <a:r>
              <a:rPr lang="en-US" sz="1200" b="1" dirty="0">
                <a:solidFill>
                  <a:schemeClr val="tx2">
                    <a:lumMod val="50000"/>
                  </a:schemeClr>
                </a:solidFill>
              </a:rPr>
              <a:t>: </a:t>
            </a:r>
            <a:r>
              <a:rPr lang="en-US" sz="1200" b="1" dirty="0" err="1">
                <a:solidFill>
                  <a:schemeClr val="tx2">
                    <a:lumMod val="50000"/>
                  </a:schemeClr>
                </a:solidFill>
              </a:rPr>
              <a:t>volúmen</a:t>
            </a:r>
            <a:r>
              <a:rPr lang="en-US" sz="1200" b="1" dirty="0">
                <a:solidFill>
                  <a:schemeClr val="tx2">
                    <a:lumMod val="50000"/>
                  </a:schemeClr>
                </a:solidFill>
              </a:rPr>
              <a:t>, </a:t>
            </a:r>
            <a:r>
              <a:rPr lang="en-US" sz="1200" b="1" dirty="0" err="1">
                <a:solidFill>
                  <a:schemeClr val="tx2">
                    <a:lumMod val="50000"/>
                  </a:schemeClr>
                </a:solidFill>
              </a:rPr>
              <a:t>tono</a:t>
            </a:r>
            <a:r>
              <a:rPr lang="en-US" sz="1200" b="1" dirty="0">
                <a:solidFill>
                  <a:schemeClr val="tx2">
                    <a:lumMod val="50000"/>
                  </a:schemeClr>
                </a:solidFill>
              </a:rPr>
              <a:t> y </a:t>
            </a:r>
            <a:r>
              <a:rPr lang="en-US" sz="1200" b="1" dirty="0" err="1">
                <a:solidFill>
                  <a:schemeClr val="tx2">
                    <a:lumMod val="50000"/>
                  </a:schemeClr>
                </a:solidFill>
              </a:rPr>
              <a:t>temas</a:t>
            </a:r>
            <a:r>
              <a:rPr lang="en-US" sz="1200" b="1" dirty="0">
                <a:solidFill>
                  <a:schemeClr val="tx2">
                    <a:lumMod val="50000"/>
                  </a:schemeClr>
                </a:solidFill>
              </a:rPr>
              <a:t> (</a:t>
            </a:r>
            <a:r>
              <a:rPr lang="en-US" sz="1200" b="1" dirty="0" err="1">
                <a:solidFill>
                  <a:schemeClr val="tx2">
                    <a:lumMod val="50000"/>
                  </a:schemeClr>
                </a:solidFill>
              </a:rPr>
              <a:t>Ene</a:t>
            </a:r>
            <a:r>
              <a:rPr lang="en-US" sz="1200" b="1" dirty="0">
                <a:solidFill>
                  <a:schemeClr val="tx2">
                    <a:lumMod val="50000"/>
                  </a:schemeClr>
                </a:solidFill>
              </a:rPr>
              <a:t> 1 a Jun 9, 2020) </a:t>
            </a:r>
            <a:endParaRPr lang="de-DE" sz="1200" b="1" dirty="0">
              <a:solidFill>
                <a:schemeClr val="tx2">
                  <a:lumMod val="50000"/>
                </a:schemeClr>
              </a:solidFill>
            </a:endParaRPr>
          </a:p>
        </p:txBody>
      </p:sp>
      <p:sp>
        <p:nvSpPr>
          <p:cNvPr id="6" name="Textfeld 5">
            <a:extLst>
              <a:ext uri="{FF2B5EF4-FFF2-40B4-BE49-F238E27FC236}">
                <a16:creationId xmlns:a16="http://schemas.microsoft.com/office/drawing/2014/main" id="{2DD66127-F24C-464A-BD77-03DE0C644199}"/>
              </a:ext>
            </a:extLst>
          </p:cNvPr>
          <p:cNvSpPr txBox="1"/>
          <p:nvPr/>
        </p:nvSpPr>
        <p:spPr>
          <a:xfrm>
            <a:off x="3784332" y="2528851"/>
            <a:ext cx="2886768" cy="338554"/>
          </a:xfrm>
          <a:prstGeom prst="rect">
            <a:avLst/>
          </a:prstGeom>
          <a:noFill/>
        </p:spPr>
        <p:txBody>
          <a:bodyPr wrap="square" rtlCol="0">
            <a:spAutoFit/>
          </a:bodyPr>
          <a:lstStyle/>
          <a:p>
            <a:r>
              <a:rPr lang="de-DE" sz="800" dirty="0"/>
              <a:t>Fuente::https://www.worldatlas.com/articles/countries-with-the-fewest-toilets-per-capital.html</a:t>
            </a:r>
          </a:p>
        </p:txBody>
      </p:sp>
      <p:graphicFrame>
        <p:nvGraphicFramePr>
          <p:cNvPr id="29" name="Inhaltsplatzhalter 5">
            <a:extLst>
              <a:ext uri="{FF2B5EF4-FFF2-40B4-BE49-F238E27FC236}">
                <a16:creationId xmlns:a16="http://schemas.microsoft.com/office/drawing/2014/main" id="{85066F72-B317-4CD5-8A67-6A7BC655FC2F}"/>
              </a:ext>
            </a:extLst>
          </p:cNvPr>
          <p:cNvGraphicFramePr>
            <a:graphicFrameLocks/>
          </p:cNvGraphicFramePr>
          <p:nvPr/>
        </p:nvGraphicFramePr>
        <p:xfrm>
          <a:off x="3273665" y="7966598"/>
          <a:ext cx="3516096" cy="1453627"/>
        </p:xfrm>
        <a:graphic>
          <a:graphicData uri="http://schemas.openxmlformats.org/drawingml/2006/chart">
            <c:chart xmlns:c="http://schemas.openxmlformats.org/drawingml/2006/chart" xmlns:r="http://schemas.openxmlformats.org/officeDocument/2006/relationships" r:id="rId10"/>
          </a:graphicData>
        </a:graphic>
      </p:graphicFrame>
      <p:pic>
        <p:nvPicPr>
          <p:cNvPr id="30" name="Picture 2" descr="Krankenhausdatenbank Nordrhein-Westfalen | Arbeit.Gesundheit.Soziales">
            <a:extLst>
              <a:ext uri="{FF2B5EF4-FFF2-40B4-BE49-F238E27FC236}">
                <a16:creationId xmlns:a16="http://schemas.microsoft.com/office/drawing/2014/main" id="{6C3721C2-E88A-473B-B0DA-5B947576A5F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67028" y="8469938"/>
            <a:ext cx="1095109" cy="616912"/>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8">
            <a:extLst>
              <a:ext uri="{FF2B5EF4-FFF2-40B4-BE49-F238E27FC236}">
                <a16:creationId xmlns:a16="http://schemas.microsoft.com/office/drawing/2014/main" id="{9E3D2AE6-BC93-4888-8DED-C22FD2C6836C}"/>
              </a:ext>
            </a:extLst>
          </p:cNvPr>
          <p:cNvSpPr>
            <a:spLocks noChangeArrowheads="1"/>
          </p:cNvSpPr>
          <p:nvPr/>
        </p:nvSpPr>
        <p:spPr bwMode="auto">
          <a:xfrm>
            <a:off x="2312076" y="9435600"/>
            <a:ext cx="88485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defRPr/>
            </a:pPr>
            <a:r>
              <a:rPr lang="de-DE" sz="800" b="1" dirty="0">
                <a:solidFill>
                  <a:prstClr val="black">
                    <a:lumMod val="75000"/>
                    <a:lumOff val="25000"/>
                  </a:prstClr>
                </a:solidFill>
                <a:latin typeface="Trebuchet MS" pitchFamily="34" charset="0"/>
                <a:cs typeface="Arial" charset="0"/>
              </a:rPr>
              <a:t>Number of reports</a:t>
            </a:r>
          </a:p>
        </p:txBody>
      </p:sp>
      <p:grpSp>
        <p:nvGrpSpPr>
          <p:cNvPr id="42" name="Gruppieren 10">
            <a:extLst>
              <a:ext uri="{FF2B5EF4-FFF2-40B4-BE49-F238E27FC236}">
                <a16:creationId xmlns:a16="http://schemas.microsoft.com/office/drawing/2014/main" id="{9BD1F4DB-2D09-4377-8C59-908FFBCDE952}"/>
              </a:ext>
            </a:extLst>
          </p:cNvPr>
          <p:cNvGrpSpPr/>
          <p:nvPr/>
        </p:nvGrpSpPr>
        <p:grpSpPr>
          <a:xfrm>
            <a:off x="3382120" y="9435584"/>
            <a:ext cx="2061043" cy="123111"/>
            <a:chOff x="3200400" y="5127431"/>
            <a:chExt cx="2061043" cy="123111"/>
          </a:xfrm>
        </p:grpSpPr>
        <p:sp>
          <p:nvSpPr>
            <p:cNvPr id="43" name="Rectangle 10">
              <a:extLst>
                <a:ext uri="{FF2B5EF4-FFF2-40B4-BE49-F238E27FC236}">
                  <a16:creationId xmlns:a16="http://schemas.microsoft.com/office/drawing/2014/main" id="{AA29EA36-EB0D-4564-95F6-0F06A2CA85AD}"/>
                </a:ext>
              </a:extLst>
            </p:cNvPr>
            <p:cNvSpPr>
              <a:spLocks noChangeArrowheads="1"/>
            </p:cNvSpPr>
            <p:nvPr/>
          </p:nvSpPr>
          <p:spPr bwMode="auto">
            <a:xfrm>
              <a:off x="4774686" y="5175052"/>
              <a:ext cx="71438" cy="7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100" b="1" dirty="0">
                <a:solidFill>
                  <a:prstClr val="black">
                    <a:lumMod val="75000"/>
                    <a:lumOff val="25000"/>
                  </a:prstClr>
                </a:solidFill>
                <a:latin typeface="Trebuchet MS" pitchFamily="34" charset="0"/>
              </a:endParaRPr>
            </a:p>
          </p:txBody>
        </p:sp>
        <p:sp>
          <p:nvSpPr>
            <p:cNvPr id="44" name="Rectangle 11">
              <a:extLst>
                <a:ext uri="{FF2B5EF4-FFF2-40B4-BE49-F238E27FC236}">
                  <a16:creationId xmlns:a16="http://schemas.microsoft.com/office/drawing/2014/main" id="{5F6166ED-4389-42D8-AC0B-1D92F0DC4DC2}"/>
                </a:ext>
              </a:extLst>
            </p:cNvPr>
            <p:cNvSpPr>
              <a:spLocks noChangeArrowheads="1"/>
            </p:cNvSpPr>
            <p:nvPr/>
          </p:nvSpPr>
          <p:spPr bwMode="auto">
            <a:xfrm flipH="1" flipV="1">
              <a:off x="3200400" y="5167115"/>
              <a:ext cx="72000" cy="72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100" b="1" dirty="0">
                <a:solidFill>
                  <a:prstClr val="black">
                    <a:lumMod val="75000"/>
                    <a:lumOff val="25000"/>
                  </a:prstClr>
                </a:solidFill>
                <a:latin typeface="Trebuchet MS" pitchFamily="34" charset="0"/>
              </a:endParaRPr>
            </a:p>
          </p:txBody>
        </p:sp>
        <p:sp>
          <p:nvSpPr>
            <p:cNvPr id="45" name="Rectangle 12">
              <a:extLst>
                <a:ext uri="{FF2B5EF4-FFF2-40B4-BE49-F238E27FC236}">
                  <a16:creationId xmlns:a16="http://schemas.microsoft.com/office/drawing/2014/main" id="{8785E53A-ED86-4F9A-9E0D-3C8F97AC39A5}"/>
                </a:ext>
              </a:extLst>
            </p:cNvPr>
            <p:cNvSpPr>
              <a:spLocks noChangeArrowheads="1"/>
            </p:cNvSpPr>
            <p:nvPr/>
          </p:nvSpPr>
          <p:spPr bwMode="auto">
            <a:xfrm>
              <a:off x="3323712" y="5127431"/>
              <a:ext cx="41036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defRPr/>
              </a:pPr>
              <a:r>
                <a:rPr lang="de-DE" sz="800" b="1" dirty="0">
                  <a:solidFill>
                    <a:prstClr val="black">
                      <a:lumMod val="75000"/>
                      <a:lumOff val="25000"/>
                    </a:prstClr>
                  </a:solidFill>
                  <a:latin typeface="Trebuchet MS" pitchFamily="34" charset="0"/>
                  <a:cs typeface="Arial" charset="0"/>
                </a:rPr>
                <a:t>negative</a:t>
              </a:r>
            </a:p>
          </p:txBody>
        </p:sp>
        <p:sp>
          <p:nvSpPr>
            <p:cNvPr id="48" name="Rectangle 13">
              <a:extLst>
                <a:ext uri="{FF2B5EF4-FFF2-40B4-BE49-F238E27FC236}">
                  <a16:creationId xmlns:a16="http://schemas.microsoft.com/office/drawing/2014/main" id="{FA3841A6-D088-4852-8258-447F0B12B7D9}"/>
                </a:ext>
              </a:extLst>
            </p:cNvPr>
            <p:cNvSpPr>
              <a:spLocks noChangeArrowheads="1"/>
            </p:cNvSpPr>
            <p:nvPr/>
          </p:nvSpPr>
          <p:spPr bwMode="auto">
            <a:xfrm>
              <a:off x="4884737" y="5127431"/>
              <a:ext cx="3767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defRPr/>
              </a:pPr>
              <a:r>
                <a:rPr lang="de-DE" sz="800" b="1" dirty="0">
                  <a:solidFill>
                    <a:prstClr val="black">
                      <a:lumMod val="75000"/>
                      <a:lumOff val="25000"/>
                    </a:prstClr>
                  </a:solidFill>
                  <a:latin typeface="Trebuchet MS" pitchFamily="34" charset="0"/>
                  <a:cs typeface="Arial" charset="0"/>
                </a:rPr>
                <a:t>positive</a:t>
              </a:r>
            </a:p>
          </p:txBody>
        </p:sp>
        <p:sp>
          <p:nvSpPr>
            <p:cNvPr id="49" name="Rectangle 11">
              <a:extLst>
                <a:ext uri="{FF2B5EF4-FFF2-40B4-BE49-F238E27FC236}">
                  <a16:creationId xmlns:a16="http://schemas.microsoft.com/office/drawing/2014/main" id="{EE7342A0-51A4-49F5-8EE5-1B761E60BEB4}"/>
                </a:ext>
              </a:extLst>
            </p:cNvPr>
            <p:cNvSpPr>
              <a:spLocks noChangeArrowheads="1"/>
            </p:cNvSpPr>
            <p:nvPr/>
          </p:nvSpPr>
          <p:spPr bwMode="auto">
            <a:xfrm flipH="1" flipV="1">
              <a:off x="3816350" y="5167115"/>
              <a:ext cx="72000" cy="72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100" b="1" dirty="0">
                <a:solidFill>
                  <a:prstClr val="black">
                    <a:lumMod val="75000"/>
                    <a:lumOff val="25000"/>
                  </a:prstClr>
                </a:solidFill>
                <a:latin typeface="Trebuchet MS" pitchFamily="34" charset="0"/>
              </a:endParaRPr>
            </a:p>
          </p:txBody>
        </p:sp>
        <p:sp>
          <p:nvSpPr>
            <p:cNvPr id="50" name="Rectangle 12">
              <a:extLst>
                <a:ext uri="{FF2B5EF4-FFF2-40B4-BE49-F238E27FC236}">
                  <a16:creationId xmlns:a16="http://schemas.microsoft.com/office/drawing/2014/main" id="{DF60A31A-3EC8-43AD-83A8-DFAD65DA9472}"/>
                </a:ext>
              </a:extLst>
            </p:cNvPr>
            <p:cNvSpPr>
              <a:spLocks noChangeArrowheads="1"/>
            </p:cNvSpPr>
            <p:nvPr/>
          </p:nvSpPr>
          <p:spPr bwMode="auto">
            <a:xfrm>
              <a:off x="3940784" y="5127431"/>
              <a:ext cx="115873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0" hangingPunct="0">
                <a:defRPr/>
              </a:pPr>
              <a:r>
                <a:rPr lang="de-DE" sz="800" b="1" dirty="0">
                  <a:solidFill>
                    <a:prstClr val="black">
                      <a:lumMod val="75000"/>
                      <a:lumOff val="25000"/>
                    </a:prstClr>
                  </a:solidFill>
                  <a:latin typeface="Trebuchet MS" pitchFamily="34" charset="0"/>
                  <a:cs typeface="Arial" charset="0"/>
                </a:rPr>
                <a:t>no clear rating</a:t>
              </a:r>
            </a:p>
          </p:txBody>
        </p:sp>
      </p:grpSp>
      <p:pic>
        <p:nvPicPr>
          <p:cNvPr id="31" name="Grafik 30">
            <a:extLst>
              <a:ext uri="{FF2B5EF4-FFF2-40B4-BE49-F238E27FC236}">
                <a16:creationId xmlns:a16="http://schemas.microsoft.com/office/drawing/2014/main" id="{DE9885D7-9828-4C7A-8E07-4FE1189B5E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18120" y="443215"/>
            <a:ext cx="3416263" cy="2042031"/>
          </a:xfrm>
          <a:prstGeom prst="rect">
            <a:avLst/>
          </a:prstGeom>
        </p:spPr>
      </p:pic>
      <p:sp>
        <p:nvSpPr>
          <p:cNvPr id="5" name="Arrow: Down 4">
            <a:extLst>
              <a:ext uri="{FF2B5EF4-FFF2-40B4-BE49-F238E27FC236}">
                <a16:creationId xmlns:a16="http://schemas.microsoft.com/office/drawing/2014/main" id="{82AFD47E-8B9D-4A80-A39B-FE93AEE1F827}"/>
              </a:ext>
            </a:extLst>
          </p:cNvPr>
          <p:cNvSpPr/>
          <p:nvPr/>
        </p:nvSpPr>
        <p:spPr>
          <a:xfrm rot="10800000">
            <a:off x="5857873" y="3829692"/>
            <a:ext cx="285750" cy="6498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Arrow: Down 31">
            <a:extLst>
              <a:ext uri="{FF2B5EF4-FFF2-40B4-BE49-F238E27FC236}">
                <a16:creationId xmlns:a16="http://schemas.microsoft.com/office/drawing/2014/main" id="{6F99BC01-1B7A-487A-8B3A-27840D5FD079}"/>
              </a:ext>
            </a:extLst>
          </p:cNvPr>
          <p:cNvSpPr/>
          <p:nvPr/>
        </p:nvSpPr>
        <p:spPr>
          <a:xfrm rot="10800000">
            <a:off x="6304853" y="3504866"/>
            <a:ext cx="285750" cy="964193"/>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3BFB8EA-0F93-4553-B0F7-3C2E85180491}"/>
              </a:ext>
            </a:extLst>
          </p:cNvPr>
          <p:cNvSpPr txBox="1"/>
          <p:nvPr/>
        </p:nvSpPr>
        <p:spPr>
          <a:xfrm>
            <a:off x="5684919" y="4611934"/>
            <a:ext cx="619933" cy="784830"/>
          </a:xfrm>
          <a:prstGeom prst="rect">
            <a:avLst/>
          </a:prstGeom>
          <a:noFill/>
        </p:spPr>
        <p:txBody>
          <a:bodyPr wrap="square" rtlCol="0">
            <a:spAutoFit/>
          </a:bodyPr>
          <a:lstStyle/>
          <a:p>
            <a:r>
              <a:rPr lang="en-US" sz="900" dirty="0" err="1"/>
              <a:t>Tasa</a:t>
            </a:r>
            <a:r>
              <a:rPr lang="en-US" sz="900" dirty="0"/>
              <a:t> de </a:t>
            </a:r>
            <a:r>
              <a:rPr lang="en-US" sz="900" dirty="0" err="1"/>
              <a:t>mortalidad</a:t>
            </a:r>
            <a:r>
              <a:rPr lang="en-US" sz="900" dirty="0"/>
              <a:t> de </a:t>
            </a:r>
            <a:r>
              <a:rPr lang="en-US" sz="900" dirty="0" err="1"/>
              <a:t>gente</a:t>
            </a:r>
            <a:r>
              <a:rPr lang="en-US" sz="900" dirty="0"/>
              <a:t> no </a:t>
            </a:r>
            <a:r>
              <a:rPr lang="en-US" sz="900" dirty="0" err="1"/>
              <a:t>indígena</a:t>
            </a:r>
            <a:endParaRPr lang="en-US" sz="900" dirty="0"/>
          </a:p>
        </p:txBody>
      </p:sp>
      <p:sp>
        <p:nvSpPr>
          <p:cNvPr id="39" name="TextBox 38">
            <a:extLst>
              <a:ext uri="{FF2B5EF4-FFF2-40B4-BE49-F238E27FC236}">
                <a16:creationId xmlns:a16="http://schemas.microsoft.com/office/drawing/2014/main" id="{C946F464-6BA1-4CBE-8CF9-DF79ECA32386}"/>
              </a:ext>
            </a:extLst>
          </p:cNvPr>
          <p:cNvSpPr txBox="1"/>
          <p:nvPr/>
        </p:nvSpPr>
        <p:spPr>
          <a:xfrm>
            <a:off x="6223380" y="4611935"/>
            <a:ext cx="611004" cy="784830"/>
          </a:xfrm>
          <a:prstGeom prst="rect">
            <a:avLst/>
          </a:prstGeom>
          <a:noFill/>
        </p:spPr>
        <p:txBody>
          <a:bodyPr wrap="square" rtlCol="0">
            <a:spAutoFit/>
          </a:bodyPr>
          <a:lstStyle/>
          <a:p>
            <a:r>
              <a:rPr lang="en-US" sz="900" dirty="0" err="1"/>
              <a:t>Tasa</a:t>
            </a:r>
            <a:r>
              <a:rPr lang="en-US" sz="900" dirty="0"/>
              <a:t> de </a:t>
            </a:r>
            <a:r>
              <a:rPr lang="en-US" sz="900" dirty="0" err="1"/>
              <a:t>mortalidad</a:t>
            </a:r>
            <a:r>
              <a:rPr lang="en-US" sz="900" dirty="0"/>
              <a:t> de </a:t>
            </a:r>
            <a:r>
              <a:rPr lang="en-US" sz="900" dirty="0" err="1"/>
              <a:t>gente</a:t>
            </a:r>
            <a:r>
              <a:rPr lang="en-US" sz="900" dirty="0"/>
              <a:t> </a:t>
            </a:r>
            <a:r>
              <a:rPr lang="en-US" sz="900" dirty="0" err="1"/>
              <a:t>indígena</a:t>
            </a:r>
            <a:endParaRPr lang="en-US" sz="900" dirty="0"/>
          </a:p>
        </p:txBody>
      </p:sp>
      <p:sp>
        <p:nvSpPr>
          <p:cNvPr id="40" name="TextBox 39">
            <a:extLst>
              <a:ext uri="{FF2B5EF4-FFF2-40B4-BE49-F238E27FC236}">
                <a16:creationId xmlns:a16="http://schemas.microsoft.com/office/drawing/2014/main" id="{9EF9E2AE-230F-47AD-BDA0-01C8E47A3909}"/>
              </a:ext>
            </a:extLst>
          </p:cNvPr>
          <p:cNvSpPr txBox="1"/>
          <p:nvPr/>
        </p:nvSpPr>
        <p:spPr>
          <a:xfrm>
            <a:off x="5823396" y="3601404"/>
            <a:ext cx="803107" cy="230832"/>
          </a:xfrm>
          <a:prstGeom prst="rect">
            <a:avLst/>
          </a:prstGeom>
          <a:noFill/>
        </p:spPr>
        <p:txBody>
          <a:bodyPr wrap="square" rtlCol="0">
            <a:spAutoFit/>
          </a:bodyPr>
          <a:lstStyle/>
          <a:p>
            <a:r>
              <a:rPr lang="en-US" sz="900" dirty="0"/>
              <a:t>5.7%</a:t>
            </a:r>
          </a:p>
        </p:txBody>
      </p:sp>
      <p:sp>
        <p:nvSpPr>
          <p:cNvPr id="51" name="TextBox 50">
            <a:extLst>
              <a:ext uri="{FF2B5EF4-FFF2-40B4-BE49-F238E27FC236}">
                <a16:creationId xmlns:a16="http://schemas.microsoft.com/office/drawing/2014/main" id="{25505E03-469B-441B-AD1D-B77EFE4D577E}"/>
              </a:ext>
            </a:extLst>
          </p:cNvPr>
          <p:cNvSpPr txBox="1"/>
          <p:nvPr/>
        </p:nvSpPr>
        <p:spPr>
          <a:xfrm>
            <a:off x="6265837" y="3257656"/>
            <a:ext cx="803107" cy="230832"/>
          </a:xfrm>
          <a:prstGeom prst="rect">
            <a:avLst/>
          </a:prstGeom>
          <a:noFill/>
        </p:spPr>
        <p:txBody>
          <a:bodyPr wrap="square" rtlCol="0">
            <a:spAutoFit/>
          </a:bodyPr>
          <a:lstStyle/>
          <a:p>
            <a:r>
              <a:rPr lang="en-US" sz="900" dirty="0"/>
              <a:t>9.7%</a:t>
            </a:r>
          </a:p>
        </p:txBody>
      </p:sp>
    </p:spTree>
    <p:extLst>
      <p:ext uri="{BB962C8B-B14F-4D97-AF65-F5344CB8AC3E}">
        <p14:creationId xmlns:p14="http://schemas.microsoft.com/office/powerpoint/2010/main" val="1912348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400EBD-CCD2-4498-853D-F49AB88FCDEB}"/>
              </a:ext>
            </a:extLst>
          </p:cNvPr>
          <p:cNvSpPr>
            <a:spLocks noGrp="1"/>
          </p:cNvSpPr>
          <p:nvPr>
            <p:ph sz="half" idx="2"/>
          </p:nvPr>
        </p:nvSpPr>
        <p:spPr>
          <a:xfrm>
            <a:off x="3712128" y="2682550"/>
            <a:ext cx="3035967" cy="6075680"/>
          </a:xfrm>
        </p:spPr>
        <p:txBody>
          <a:bodyPr vert="horz" lIns="91440" tIns="45720" rIns="91440" bIns="45720" rtlCol="0" anchor="t">
            <a:noAutofit/>
          </a:bodyPr>
          <a:lstStyle/>
          <a:p>
            <a:pPr marL="0" indent="0" algn="ctr">
              <a:buNone/>
            </a:pPr>
            <a:r>
              <a:rPr lang="en-US" sz="1300" b="1" dirty="0" err="1">
                <a:ea typeface="+mn-lt"/>
                <a:cs typeface="+mn-lt"/>
              </a:rPr>
              <a:t>Juzgando</a:t>
            </a:r>
            <a:r>
              <a:rPr lang="en-US" sz="1300" b="1" dirty="0">
                <a:ea typeface="+mn-lt"/>
                <a:cs typeface="+mn-lt"/>
              </a:rPr>
              <a:t> </a:t>
            </a:r>
            <a:r>
              <a:rPr lang="en-US" sz="1300" b="1" dirty="0" err="1">
                <a:ea typeface="+mn-lt"/>
                <a:cs typeface="+mn-lt"/>
              </a:rPr>
              <a:t>hacia</a:t>
            </a:r>
            <a:r>
              <a:rPr lang="en-US" sz="1300" b="1" dirty="0">
                <a:ea typeface="+mn-lt"/>
                <a:cs typeface="+mn-lt"/>
              </a:rPr>
              <a:t> el </a:t>
            </a:r>
            <a:r>
              <a:rPr lang="en-US" sz="1300" b="1" dirty="0" err="1">
                <a:ea typeface="+mn-lt"/>
                <a:cs typeface="+mn-lt"/>
              </a:rPr>
              <a:t>futuro</a:t>
            </a:r>
            <a:endParaRPr lang="en-US" sz="1300" b="1" dirty="0">
              <a:ea typeface="+mn-lt"/>
              <a:cs typeface="+mn-lt"/>
            </a:endParaRPr>
          </a:p>
          <a:p>
            <a:pPr marL="0" indent="0" algn="just">
              <a:buNone/>
            </a:pPr>
            <a:r>
              <a:rPr lang="en-US" sz="1300" dirty="0"/>
              <a:t>La </a:t>
            </a:r>
            <a:r>
              <a:rPr lang="en-US" sz="1300" dirty="0" err="1"/>
              <a:t>situación</a:t>
            </a:r>
            <a:r>
              <a:rPr lang="en-US" sz="1300" dirty="0"/>
              <a:t> actual </a:t>
            </a:r>
            <a:r>
              <a:rPr lang="en-US" sz="1300" dirty="0" err="1"/>
              <a:t>presenta</a:t>
            </a:r>
            <a:r>
              <a:rPr lang="en-US" sz="1300" dirty="0"/>
              <a:t> un </a:t>
            </a:r>
            <a:r>
              <a:rPr lang="en-US" sz="1300" dirty="0" err="1"/>
              <a:t>enorme</a:t>
            </a:r>
            <a:r>
              <a:rPr lang="en-US" sz="1300" dirty="0"/>
              <a:t> </a:t>
            </a:r>
            <a:r>
              <a:rPr lang="en-US" sz="1300" dirty="0" err="1"/>
              <a:t>desafio</a:t>
            </a:r>
            <a:r>
              <a:rPr lang="en-US" sz="1300" dirty="0"/>
              <a:t> para </a:t>
            </a:r>
            <a:r>
              <a:rPr lang="en-US" sz="1300" dirty="0" err="1"/>
              <a:t>los</a:t>
            </a:r>
            <a:r>
              <a:rPr lang="en-US" sz="1300" dirty="0"/>
              <a:t> </a:t>
            </a:r>
            <a:r>
              <a:rPr lang="en-US" sz="1300" dirty="0" err="1"/>
              <a:t>economistas</a:t>
            </a:r>
            <a:r>
              <a:rPr lang="en-US" sz="1300" dirty="0"/>
              <a:t>. </a:t>
            </a:r>
            <a:r>
              <a:rPr lang="en-US" sz="1300" dirty="0" err="1"/>
              <a:t>Normalmente</a:t>
            </a:r>
            <a:r>
              <a:rPr lang="en-US" sz="1300" dirty="0"/>
              <a:t> </a:t>
            </a:r>
            <a:r>
              <a:rPr lang="en-US" sz="1300" dirty="0" err="1"/>
              <a:t>éstos</a:t>
            </a:r>
            <a:r>
              <a:rPr lang="en-US" sz="1300" dirty="0"/>
              <a:t> se </a:t>
            </a:r>
            <a:r>
              <a:rPr lang="en-US" sz="1300" dirty="0" err="1"/>
              <a:t>esperarían</a:t>
            </a:r>
            <a:r>
              <a:rPr lang="en-US" sz="1300" dirty="0"/>
              <a:t> a la </a:t>
            </a:r>
            <a:r>
              <a:rPr lang="en-US" sz="1300" dirty="0" err="1"/>
              <a:t>finalización</a:t>
            </a:r>
            <a:r>
              <a:rPr lang="en-US" sz="1300" dirty="0"/>
              <a:t> del </a:t>
            </a:r>
            <a:r>
              <a:rPr lang="en-US" sz="1300" dirty="0" err="1"/>
              <a:t>trimestre</a:t>
            </a:r>
            <a:r>
              <a:rPr lang="en-US" sz="1300" dirty="0"/>
              <a:t> antes de </a:t>
            </a:r>
            <a:r>
              <a:rPr lang="en-US" sz="1300" dirty="0" err="1"/>
              <a:t>analizar</a:t>
            </a:r>
            <a:r>
              <a:rPr lang="en-US" sz="1300" dirty="0"/>
              <a:t> </a:t>
            </a:r>
            <a:r>
              <a:rPr lang="en-US" sz="1300" dirty="0" err="1"/>
              <a:t>los</a:t>
            </a:r>
            <a:r>
              <a:rPr lang="en-US" sz="1300" dirty="0"/>
              <a:t> </a:t>
            </a:r>
            <a:r>
              <a:rPr lang="en-US" sz="1300" dirty="0" err="1"/>
              <a:t>datos</a:t>
            </a:r>
            <a:r>
              <a:rPr lang="en-US" sz="1300" dirty="0"/>
              <a:t> – </a:t>
            </a:r>
            <a:r>
              <a:rPr lang="en-US" sz="1300" dirty="0" err="1"/>
              <a:t>ahora</a:t>
            </a:r>
            <a:r>
              <a:rPr lang="en-US" sz="1300" dirty="0"/>
              <a:t> de </a:t>
            </a:r>
            <a:r>
              <a:rPr lang="en-US" sz="1300" dirty="0" err="1"/>
              <a:t>repente</a:t>
            </a:r>
            <a:r>
              <a:rPr lang="en-US" sz="1300" dirty="0"/>
              <a:t> </a:t>
            </a:r>
            <a:r>
              <a:rPr lang="en-US" sz="1300" dirty="0" err="1"/>
              <a:t>tienen</a:t>
            </a:r>
            <a:r>
              <a:rPr lang="en-US" sz="1300" dirty="0"/>
              <a:t> que </a:t>
            </a:r>
            <a:r>
              <a:rPr lang="en-US" sz="1300" dirty="0" err="1"/>
              <a:t>intentar</a:t>
            </a:r>
            <a:r>
              <a:rPr lang="en-US" sz="1300" dirty="0"/>
              <a:t> </a:t>
            </a:r>
            <a:r>
              <a:rPr lang="en-US" sz="1300" dirty="0" err="1"/>
              <a:t>trabajar</a:t>
            </a:r>
            <a:r>
              <a:rPr lang="en-US" sz="1300" dirty="0"/>
              <a:t> con </a:t>
            </a:r>
            <a:r>
              <a:rPr lang="en-US" sz="1300" dirty="0" err="1"/>
              <a:t>datos</a:t>
            </a:r>
            <a:r>
              <a:rPr lang="en-US" sz="1300" dirty="0"/>
              <a:t> que </a:t>
            </a:r>
            <a:r>
              <a:rPr lang="en-US" sz="1300" dirty="0" err="1"/>
              <a:t>cambian</a:t>
            </a:r>
            <a:r>
              <a:rPr lang="en-US" sz="1300" dirty="0"/>
              <a:t> </a:t>
            </a:r>
            <a:r>
              <a:rPr lang="en-US" sz="1300" dirty="0" err="1"/>
              <a:t>cada</a:t>
            </a:r>
            <a:r>
              <a:rPr lang="en-US" sz="1300" dirty="0"/>
              <a:t> </a:t>
            </a:r>
            <a:r>
              <a:rPr lang="en-US" sz="1300" dirty="0" err="1"/>
              <a:t>día</a:t>
            </a:r>
            <a:r>
              <a:rPr lang="en-US" sz="1300" dirty="0"/>
              <a:t>. El director del </a:t>
            </a:r>
            <a:r>
              <a:rPr lang="en-US" sz="1300" dirty="0" err="1"/>
              <a:t>Instituto</a:t>
            </a:r>
            <a:r>
              <a:rPr lang="en-US" sz="1300" dirty="0"/>
              <a:t> </a:t>
            </a:r>
            <a:r>
              <a:rPr lang="en-US" sz="1300" dirty="0" err="1"/>
              <a:t>Económico</a:t>
            </a:r>
            <a:r>
              <a:rPr lang="en-US" sz="1300" dirty="0"/>
              <a:t> </a:t>
            </a:r>
            <a:r>
              <a:rPr lang="en-US" sz="1300" dirty="0" err="1"/>
              <a:t>Suizo</a:t>
            </a:r>
            <a:r>
              <a:rPr lang="en-US" sz="1300" dirty="0"/>
              <a:t> KOF y </a:t>
            </a:r>
            <a:r>
              <a:rPr lang="en-US" sz="1300" dirty="0" err="1"/>
              <a:t>sus</a:t>
            </a:r>
            <a:r>
              <a:rPr lang="en-US" sz="1300" dirty="0"/>
              <a:t> </a:t>
            </a:r>
            <a:r>
              <a:rPr lang="en-US" sz="1300" dirty="0" err="1"/>
              <a:t>análogos</a:t>
            </a:r>
            <a:r>
              <a:rPr lang="en-US" sz="1300" dirty="0"/>
              <a:t> a </a:t>
            </a:r>
            <a:r>
              <a:rPr lang="en-US" sz="1300" dirty="0" err="1"/>
              <a:t>nivel</a:t>
            </a:r>
            <a:r>
              <a:rPr lang="en-US" sz="1300" dirty="0"/>
              <a:t> </a:t>
            </a:r>
            <a:r>
              <a:rPr lang="en-US" sz="1300" dirty="0" err="1"/>
              <a:t>internacional</a:t>
            </a:r>
            <a:r>
              <a:rPr lang="en-US" sz="1300" dirty="0"/>
              <a:t> </a:t>
            </a:r>
            <a:r>
              <a:rPr lang="en-US" sz="1300" dirty="0" err="1"/>
              <a:t>están</a:t>
            </a:r>
            <a:r>
              <a:rPr lang="en-US" sz="1300" dirty="0"/>
              <a:t> </a:t>
            </a:r>
            <a:r>
              <a:rPr lang="en-US" sz="1300" dirty="0" err="1"/>
              <a:t>cambiando</a:t>
            </a:r>
            <a:r>
              <a:rPr lang="en-US" sz="1300" dirty="0"/>
              <a:t> </a:t>
            </a:r>
            <a:r>
              <a:rPr lang="en-US" sz="1300" dirty="0" err="1"/>
              <a:t>los</a:t>
            </a:r>
            <a:r>
              <a:rPr lang="en-US" sz="1300" dirty="0"/>
              <a:t> </a:t>
            </a:r>
            <a:r>
              <a:rPr lang="en-US" sz="1300" dirty="0" err="1"/>
              <a:t>pronósticos</a:t>
            </a:r>
            <a:r>
              <a:rPr lang="en-US" sz="1300" dirty="0"/>
              <a:t> </a:t>
            </a:r>
            <a:r>
              <a:rPr lang="en-US" sz="1300" dirty="0" err="1"/>
              <a:t>económicos</a:t>
            </a:r>
            <a:r>
              <a:rPr lang="en-US" sz="1300" dirty="0"/>
              <a:t> a la </a:t>
            </a:r>
            <a:r>
              <a:rPr lang="en-US" sz="1300" dirty="0" err="1"/>
              <a:t>planificación</a:t>
            </a:r>
            <a:r>
              <a:rPr lang="en-US" sz="1300" dirty="0"/>
              <a:t> de </a:t>
            </a:r>
            <a:r>
              <a:rPr lang="en-US" sz="1300" dirty="0" err="1"/>
              <a:t>escenarios</a:t>
            </a:r>
            <a:r>
              <a:rPr lang="en-US" sz="1300" dirty="0"/>
              <a:t> en un </a:t>
            </a:r>
            <a:r>
              <a:rPr lang="en-US" sz="1300" dirty="0" err="1"/>
              <a:t>tiempo</a:t>
            </a:r>
            <a:r>
              <a:rPr lang="en-US" sz="1300" dirty="0"/>
              <a:t> de </a:t>
            </a:r>
            <a:r>
              <a:rPr lang="en-US" sz="1300" dirty="0" err="1"/>
              <a:t>cambios</a:t>
            </a:r>
            <a:r>
              <a:rPr lang="en-US" sz="1300" dirty="0"/>
              <a:t> sin </a:t>
            </a:r>
            <a:r>
              <a:rPr lang="en-US" sz="1300" dirty="0" err="1"/>
              <a:t>precedentes</a:t>
            </a:r>
            <a:r>
              <a:rPr lang="en-US" sz="1300" dirty="0"/>
              <a:t>. “</a:t>
            </a:r>
            <a:r>
              <a:rPr lang="en-US" sz="1300" dirty="0" err="1"/>
              <a:t>Ahora</a:t>
            </a:r>
            <a:r>
              <a:rPr lang="en-US" sz="1300" dirty="0"/>
              <a:t> </a:t>
            </a:r>
            <a:r>
              <a:rPr lang="en-US" sz="1300" dirty="0" err="1"/>
              <a:t>nos</a:t>
            </a:r>
            <a:r>
              <a:rPr lang="en-US" sz="1300" dirty="0"/>
              <a:t> </a:t>
            </a:r>
            <a:r>
              <a:rPr lang="en-US" sz="1300" dirty="0" err="1"/>
              <a:t>estamos</a:t>
            </a:r>
            <a:r>
              <a:rPr lang="en-US" sz="1300" dirty="0"/>
              <a:t> </a:t>
            </a:r>
            <a:r>
              <a:rPr lang="en-US" sz="1300" dirty="0" err="1"/>
              <a:t>enfrentando</a:t>
            </a:r>
            <a:r>
              <a:rPr lang="en-US" sz="1300" dirty="0"/>
              <a:t> a </a:t>
            </a:r>
            <a:r>
              <a:rPr lang="en-US" sz="1300" dirty="0" err="1"/>
              <a:t>una</a:t>
            </a:r>
            <a:r>
              <a:rPr lang="en-US" sz="1300" dirty="0"/>
              <a:t> </a:t>
            </a:r>
            <a:r>
              <a:rPr lang="en-US" sz="1300" dirty="0" err="1"/>
              <a:t>situación</a:t>
            </a:r>
            <a:r>
              <a:rPr lang="en-US" sz="1300" dirty="0"/>
              <a:t> </a:t>
            </a:r>
            <a:r>
              <a:rPr lang="en-US" sz="1300" dirty="0" err="1"/>
              <a:t>donde</a:t>
            </a:r>
            <a:r>
              <a:rPr lang="en-US" sz="1300" dirty="0"/>
              <a:t> no </a:t>
            </a:r>
            <a:r>
              <a:rPr lang="en-US" sz="1300" dirty="0" err="1"/>
              <a:t>podemos</a:t>
            </a:r>
            <a:r>
              <a:rPr lang="en-US" sz="1300" dirty="0"/>
              <a:t> </a:t>
            </a:r>
            <a:r>
              <a:rPr lang="en-US" sz="1300" dirty="0" err="1"/>
              <a:t>esperar</a:t>
            </a:r>
            <a:r>
              <a:rPr lang="en-US" sz="1300" dirty="0"/>
              <a:t> a que finalize el </a:t>
            </a:r>
            <a:r>
              <a:rPr lang="en-US" sz="1300" dirty="0" err="1"/>
              <a:t>trimestre</a:t>
            </a:r>
            <a:r>
              <a:rPr lang="en-US" sz="1300" dirty="0"/>
              <a:t>. </a:t>
            </a:r>
            <a:r>
              <a:rPr lang="en-US" sz="1300" dirty="0" err="1"/>
              <a:t>Debemos</a:t>
            </a:r>
            <a:r>
              <a:rPr lang="en-US" sz="1300" dirty="0"/>
              <a:t> </a:t>
            </a:r>
            <a:r>
              <a:rPr lang="en-US" sz="1300" dirty="0" err="1"/>
              <a:t>trabajar</a:t>
            </a:r>
            <a:r>
              <a:rPr lang="en-US" sz="1300" dirty="0"/>
              <a:t> con </a:t>
            </a:r>
            <a:r>
              <a:rPr lang="en-US" sz="1300" dirty="0" err="1"/>
              <a:t>datos</a:t>
            </a:r>
            <a:r>
              <a:rPr lang="en-US" sz="1300" dirty="0"/>
              <a:t> </a:t>
            </a:r>
            <a:r>
              <a:rPr lang="en-US" sz="1300" dirty="0" err="1"/>
              <a:t>semanales</a:t>
            </a:r>
            <a:r>
              <a:rPr lang="en-US" sz="1300" dirty="0"/>
              <a:t> e </a:t>
            </a:r>
            <a:r>
              <a:rPr lang="en-US" sz="1300" dirty="0" err="1"/>
              <a:t>incluso</a:t>
            </a:r>
            <a:r>
              <a:rPr lang="en-US" sz="1300" dirty="0"/>
              <a:t> </a:t>
            </a:r>
            <a:r>
              <a:rPr lang="en-US" sz="1300" dirty="0" err="1"/>
              <a:t>diarios</a:t>
            </a:r>
            <a:r>
              <a:rPr lang="en-US" sz="1300" dirty="0"/>
              <a:t>”, dice el Prof. Dr. Jan-Egbert Sturm.</a:t>
            </a:r>
          </a:p>
          <a:p>
            <a:pPr marL="0" indent="0" algn="just">
              <a:buNone/>
            </a:pPr>
            <a:r>
              <a:rPr lang="en-US" sz="1300" dirty="0"/>
              <a:t>https://ethz.ch/en/news-and-events/eth-news/news/2020/04/jan-egbert-sturm-podcast-covid191.html</a:t>
            </a:r>
          </a:p>
          <a:p>
            <a:pPr marL="0" indent="0" algn="just">
              <a:buNone/>
            </a:pPr>
            <a:r>
              <a:rPr lang="en-US" sz="1300" dirty="0"/>
              <a:t>La </a:t>
            </a:r>
            <a:r>
              <a:rPr lang="en-US" sz="1300" dirty="0" err="1"/>
              <a:t>cantidad</a:t>
            </a:r>
            <a:r>
              <a:rPr lang="en-US" sz="1300" dirty="0"/>
              <a:t> </a:t>
            </a:r>
            <a:r>
              <a:rPr lang="en-US" sz="1300" dirty="0" err="1"/>
              <a:t>cercana</a:t>
            </a:r>
            <a:r>
              <a:rPr lang="en-US" sz="1300" dirty="0"/>
              <a:t> a </a:t>
            </a:r>
            <a:r>
              <a:rPr lang="en-US" sz="1300" dirty="0" err="1"/>
              <a:t>los</a:t>
            </a:r>
            <a:r>
              <a:rPr lang="en-US" sz="1300" dirty="0"/>
              <a:t> 11 mil </a:t>
            </a:r>
            <a:r>
              <a:rPr lang="en-US" sz="1300" dirty="0" err="1"/>
              <a:t>millones</a:t>
            </a:r>
            <a:r>
              <a:rPr lang="en-US" sz="1300" dirty="0"/>
              <a:t> de </a:t>
            </a:r>
            <a:r>
              <a:rPr lang="en-US" sz="1300" dirty="0" err="1"/>
              <a:t>dólares</a:t>
            </a:r>
            <a:r>
              <a:rPr lang="en-US" sz="1300" dirty="0"/>
              <a:t> </a:t>
            </a:r>
            <a:r>
              <a:rPr lang="en-US" sz="1300" dirty="0" err="1"/>
              <a:t>anuales</a:t>
            </a:r>
            <a:r>
              <a:rPr lang="en-US" sz="1300" dirty="0"/>
              <a:t> </a:t>
            </a:r>
            <a:r>
              <a:rPr lang="en-US" sz="1300" dirty="0" err="1"/>
              <a:t>es</a:t>
            </a:r>
            <a:r>
              <a:rPr lang="en-US" sz="1300" dirty="0"/>
              <a:t> </a:t>
            </a:r>
            <a:r>
              <a:rPr lang="en-US" sz="1300" dirty="0" err="1"/>
              <a:t>pequeña</a:t>
            </a:r>
            <a:r>
              <a:rPr lang="en-US" sz="1300" dirty="0"/>
              <a:t> </a:t>
            </a:r>
            <a:r>
              <a:rPr lang="en-US" sz="1300" dirty="0" err="1"/>
              <a:t>si</a:t>
            </a:r>
            <a:r>
              <a:rPr lang="en-US" sz="1300" dirty="0"/>
              <a:t> la </a:t>
            </a:r>
            <a:r>
              <a:rPr lang="en-US" sz="1300" dirty="0" err="1"/>
              <a:t>comparamos</a:t>
            </a:r>
            <a:r>
              <a:rPr lang="en-US" sz="1300" dirty="0"/>
              <a:t> a las </a:t>
            </a:r>
            <a:r>
              <a:rPr lang="en-US" sz="1300" dirty="0" err="1"/>
              <a:t>devastadoras</a:t>
            </a:r>
            <a:r>
              <a:rPr lang="en-US" sz="1300" dirty="0"/>
              <a:t> </a:t>
            </a:r>
            <a:r>
              <a:rPr lang="en-US" sz="1300" dirty="0" err="1"/>
              <a:t>consecuencias</a:t>
            </a:r>
            <a:r>
              <a:rPr lang="en-US" sz="1300" dirty="0"/>
              <a:t> </a:t>
            </a:r>
            <a:r>
              <a:rPr lang="en-US" sz="1300" dirty="0" err="1"/>
              <a:t>sanitarias</a:t>
            </a:r>
            <a:r>
              <a:rPr lang="en-US" sz="1300" dirty="0"/>
              <a:t>, </a:t>
            </a:r>
            <a:r>
              <a:rPr lang="en-US" sz="1300" dirty="0" err="1"/>
              <a:t>sociales</a:t>
            </a:r>
            <a:r>
              <a:rPr lang="en-US" sz="1300" dirty="0"/>
              <a:t> y </a:t>
            </a:r>
            <a:r>
              <a:rPr lang="en-US" sz="1300" dirty="0" err="1"/>
              <a:t>económicas</a:t>
            </a:r>
            <a:r>
              <a:rPr lang="en-US" sz="1300" dirty="0"/>
              <a:t> de la COVID-19 , </a:t>
            </a:r>
            <a:r>
              <a:rPr lang="en-US" sz="1300" dirty="0" err="1"/>
              <a:t>inluyendo</a:t>
            </a:r>
            <a:r>
              <a:rPr lang="en-US" sz="1300" dirty="0"/>
              <a:t> la </a:t>
            </a:r>
            <a:r>
              <a:rPr lang="en-US" sz="1300" dirty="0" err="1"/>
              <a:t>pérdida</a:t>
            </a:r>
            <a:r>
              <a:rPr lang="en-US" sz="1300" dirty="0"/>
              <a:t> global </a:t>
            </a:r>
            <a:r>
              <a:rPr lang="en-US" sz="1300" dirty="0" err="1"/>
              <a:t>estimada</a:t>
            </a:r>
            <a:r>
              <a:rPr lang="en-US" sz="1300" dirty="0"/>
              <a:t> en un </a:t>
            </a:r>
            <a:r>
              <a:rPr lang="en-US" sz="1300" dirty="0" err="1"/>
              <a:t>trillón</a:t>
            </a:r>
            <a:r>
              <a:rPr lang="en-US" sz="1300" dirty="0"/>
              <a:t> de </a:t>
            </a:r>
            <a:r>
              <a:rPr lang="en-US" sz="1300" dirty="0" err="1"/>
              <a:t>dólares</a:t>
            </a:r>
            <a:r>
              <a:rPr lang="en-US" sz="1300" dirty="0"/>
              <a:t> </a:t>
            </a:r>
            <a:r>
              <a:rPr lang="en-US" sz="1300" dirty="0">
                <a:hlinkClick r:id="rId2"/>
              </a:rPr>
              <a:t>$1 trillion</a:t>
            </a:r>
            <a:r>
              <a:rPr lang="en-US" sz="1300" dirty="0"/>
              <a:t> </a:t>
            </a:r>
            <a:r>
              <a:rPr lang="en-US" sz="1300" dirty="0" err="1"/>
              <a:t>sólo</a:t>
            </a:r>
            <a:r>
              <a:rPr lang="en-US" sz="1300" dirty="0"/>
              <a:t> en 2020. El </a:t>
            </a:r>
            <a:r>
              <a:rPr lang="en-US" sz="1300" dirty="0" err="1"/>
              <a:t>retorno</a:t>
            </a:r>
            <a:r>
              <a:rPr lang="en-US" sz="1300" dirty="0"/>
              <a:t> de </a:t>
            </a:r>
            <a:r>
              <a:rPr lang="en-US" sz="1300" dirty="0" err="1"/>
              <a:t>estos</a:t>
            </a:r>
            <a:r>
              <a:rPr lang="en-US" sz="1300" dirty="0"/>
              <a:t> 11 mil </a:t>
            </a:r>
            <a:r>
              <a:rPr lang="en-US" sz="1300" dirty="0" err="1"/>
              <a:t>millones</a:t>
            </a:r>
            <a:r>
              <a:rPr lang="en-US" sz="1300" dirty="0"/>
              <a:t> </a:t>
            </a:r>
            <a:r>
              <a:rPr lang="en-US" sz="1300" dirty="0" err="1"/>
              <a:t>anuales</a:t>
            </a:r>
            <a:r>
              <a:rPr lang="en-US" sz="1300" dirty="0"/>
              <a:t> de </a:t>
            </a:r>
            <a:r>
              <a:rPr lang="en-US" sz="1300" dirty="0" err="1"/>
              <a:t>inversión</a:t>
            </a:r>
            <a:r>
              <a:rPr lang="en-US" sz="1300" dirty="0"/>
              <a:t> </a:t>
            </a:r>
            <a:r>
              <a:rPr lang="en-US" sz="1300" dirty="0" err="1"/>
              <a:t>será</a:t>
            </a:r>
            <a:r>
              <a:rPr lang="en-US" sz="1300" dirty="0"/>
              <a:t> </a:t>
            </a:r>
            <a:r>
              <a:rPr lang="en-US" sz="1300" dirty="0" err="1"/>
              <a:t>seguramente</a:t>
            </a:r>
            <a:r>
              <a:rPr lang="en-US" sz="1300" dirty="0"/>
              <a:t> </a:t>
            </a:r>
            <a:r>
              <a:rPr lang="en-US" sz="1300" dirty="0" err="1"/>
              <a:t>uno</a:t>
            </a:r>
            <a:r>
              <a:rPr lang="en-US" sz="1300" dirty="0"/>
              <a:t> de </a:t>
            </a:r>
            <a:r>
              <a:rPr lang="en-US" sz="1300" dirty="0" err="1"/>
              <a:t>los</a:t>
            </a:r>
            <a:r>
              <a:rPr lang="en-US" sz="1300" dirty="0"/>
              <a:t> </a:t>
            </a:r>
            <a:r>
              <a:rPr lang="en-US" sz="1300" dirty="0" err="1"/>
              <a:t>más</a:t>
            </a:r>
            <a:r>
              <a:rPr lang="en-US" sz="1300" dirty="0"/>
              <a:t> altos en la </a:t>
            </a:r>
            <a:r>
              <a:rPr lang="en-US" sz="1300" dirty="0" err="1"/>
              <a:t>historia</a:t>
            </a:r>
            <a:r>
              <a:rPr lang="en-US" sz="1300" dirty="0"/>
              <a:t> del </a:t>
            </a:r>
            <a:r>
              <a:rPr lang="en-US" sz="1300" dirty="0" err="1"/>
              <a:t>desarollo</a:t>
            </a:r>
            <a:r>
              <a:rPr lang="en-US" sz="1300" dirty="0"/>
              <a:t> global. Gavin </a:t>
            </a:r>
            <a:r>
              <a:rPr lang="en-US" sz="1300" dirty="0" err="1"/>
              <a:t>Yamey</a:t>
            </a:r>
            <a:r>
              <a:rPr lang="en-US" sz="1300" dirty="0"/>
              <a:t>, Justice </a:t>
            </a:r>
            <a:r>
              <a:rPr lang="en-US" sz="1300" dirty="0" err="1"/>
              <a:t>Nonvignon</a:t>
            </a:r>
            <a:r>
              <a:rPr lang="en-US" sz="1300" dirty="0"/>
              <a:t> y Cordelia Kenney en:</a:t>
            </a:r>
          </a:p>
          <a:p>
            <a:pPr marL="0" indent="0" algn="just">
              <a:buNone/>
            </a:pPr>
            <a:r>
              <a:rPr lang="en-GB" sz="1300" dirty="0">
                <a:hlinkClick r:id="rId3">
                  <a:extLst>
                    <a:ext uri="{A12FA001-AC4F-418D-AE19-62706E023703}">
                      <ahyp:hlinkClr xmlns:ahyp="http://schemas.microsoft.com/office/drawing/2018/hyperlinkcolor" val="tx"/>
                    </a:ext>
                  </a:extLst>
                </a:hlinkClick>
              </a:rPr>
              <a:t>https://www.un.org/en/un-chronicle/modernizing-our-public-health-systems-be-ready-next-pandemic</a:t>
            </a:r>
            <a:endParaRPr lang="en-GB" sz="1300" dirty="0"/>
          </a:p>
        </p:txBody>
      </p:sp>
      <p:sp>
        <p:nvSpPr>
          <p:cNvPr id="2" name="Textfeld 1">
            <a:extLst>
              <a:ext uri="{FF2B5EF4-FFF2-40B4-BE49-F238E27FC236}">
                <a16:creationId xmlns:a16="http://schemas.microsoft.com/office/drawing/2014/main" id="{00E9A3AE-07D1-4D8A-A5B0-44813885939C}"/>
              </a:ext>
            </a:extLst>
          </p:cNvPr>
          <p:cNvSpPr txBox="1"/>
          <p:nvPr/>
        </p:nvSpPr>
        <p:spPr>
          <a:xfrm>
            <a:off x="179158" y="487925"/>
            <a:ext cx="3064142" cy="2192908"/>
          </a:xfrm>
          <a:prstGeom prst="rect">
            <a:avLst/>
          </a:prstGeom>
          <a:noFill/>
        </p:spPr>
        <p:txBody>
          <a:bodyPr wrap="square" rtlCol="0" anchor="t">
            <a:spAutoFit/>
          </a:bodyPr>
          <a:lstStyle/>
          <a:p>
            <a:pPr algn="just"/>
            <a:r>
              <a:rPr lang="en-US" sz="1050" dirty="0" err="1">
                <a:solidFill>
                  <a:schemeClr val="bg2">
                    <a:lumMod val="50000"/>
                  </a:schemeClr>
                </a:solidFill>
              </a:rPr>
              <a:t>Después</a:t>
            </a:r>
            <a:r>
              <a:rPr lang="en-US" sz="1050" dirty="0">
                <a:solidFill>
                  <a:schemeClr val="bg2">
                    <a:lumMod val="50000"/>
                  </a:schemeClr>
                </a:solidFill>
              </a:rPr>
              <a:t> de </a:t>
            </a:r>
            <a:r>
              <a:rPr lang="en-US" sz="1050" dirty="0" err="1">
                <a:solidFill>
                  <a:schemeClr val="bg2">
                    <a:lumMod val="50000"/>
                  </a:schemeClr>
                </a:solidFill>
              </a:rPr>
              <a:t>cinco</a:t>
            </a:r>
            <a:r>
              <a:rPr lang="en-US" sz="1050" dirty="0">
                <a:solidFill>
                  <a:schemeClr val="bg2">
                    <a:lumMod val="50000"/>
                  </a:schemeClr>
                </a:solidFill>
              </a:rPr>
              <a:t> </a:t>
            </a:r>
            <a:r>
              <a:rPr lang="en-US" sz="1050" dirty="0" err="1">
                <a:solidFill>
                  <a:schemeClr val="bg2">
                    <a:lumMod val="50000"/>
                  </a:schemeClr>
                </a:solidFill>
              </a:rPr>
              <a:t>meses</a:t>
            </a:r>
            <a:r>
              <a:rPr lang="en-US" sz="1050" dirty="0">
                <a:solidFill>
                  <a:schemeClr val="bg2">
                    <a:lumMod val="50000"/>
                  </a:schemeClr>
                </a:solidFill>
              </a:rPr>
              <a:t> </a:t>
            </a:r>
            <a:r>
              <a:rPr lang="en-US" sz="1050" dirty="0" err="1">
                <a:solidFill>
                  <a:schemeClr val="bg2">
                    <a:lumMod val="50000"/>
                  </a:schemeClr>
                </a:solidFill>
              </a:rPr>
              <a:t>todavía</a:t>
            </a:r>
            <a:r>
              <a:rPr lang="en-US" sz="1050" dirty="0">
                <a:solidFill>
                  <a:schemeClr val="bg2">
                    <a:lumMod val="50000"/>
                  </a:schemeClr>
                </a:solidFill>
              </a:rPr>
              <a:t> </a:t>
            </a:r>
            <a:r>
              <a:rPr lang="en-US" sz="1050" dirty="0" err="1">
                <a:solidFill>
                  <a:schemeClr val="bg2">
                    <a:lumMod val="50000"/>
                  </a:schemeClr>
                </a:solidFill>
              </a:rPr>
              <a:t>parece</a:t>
            </a:r>
            <a:r>
              <a:rPr lang="en-US" sz="1050" dirty="0">
                <a:solidFill>
                  <a:schemeClr val="bg2">
                    <a:lumMod val="50000"/>
                  </a:schemeClr>
                </a:solidFill>
              </a:rPr>
              <a:t> </a:t>
            </a:r>
            <a:r>
              <a:rPr lang="en-US" sz="1050" dirty="0" err="1">
                <a:solidFill>
                  <a:schemeClr val="bg2">
                    <a:lumMod val="50000"/>
                  </a:schemeClr>
                </a:solidFill>
              </a:rPr>
              <a:t>difícil</a:t>
            </a:r>
            <a:r>
              <a:rPr lang="en-US" sz="1050" dirty="0">
                <a:solidFill>
                  <a:schemeClr val="bg2">
                    <a:lumMod val="50000"/>
                  </a:schemeClr>
                </a:solidFill>
              </a:rPr>
              <a:t> de </a:t>
            </a:r>
            <a:r>
              <a:rPr lang="en-US" sz="1050" dirty="0" err="1">
                <a:solidFill>
                  <a:schemeClr val="bg2">
                    <a:lumMod val="50000"/>
                  </a:schemeClr>
                </a:solidFill>
              </a:rPr>
              <a:t>crear</a:t>
            </a:r>
            <a:r>
              <a:rPr lang="en-US" sz="1050" dirty="0">
                <a:solidFill>
                  <a:schemeClr val="bg2">
                    <a:lumMod val="50000"/>
                  </a:schemeClr>
                </a:solidFill>
              </a:rPr>
              <a:t> </a:t>
            </a:r>
            <a:r>
              <a:rPr lang="en-US" sz="1050" dirty="0" err="1">
                <a:solidFill>
                  <a:schemeClr val="bg2">
                    <a:lumMod val="50000"/>
                  </a:schemeClr>
                </a:solidFill>
              </a:rPr>
              <a:t>una</a:t>
            </a:r>
            <a:r>
              <a:rPr lang="en-US" sz="1050" dirty="0">
                <a:solidFill>
                  <a:schemeClr val="bg2">
                    <a:lumMod val="50000"/>
                  </a:schemeClr>
                </a:solidFill>
              </a:rPr>
              <a:t> website “one-stop” que </a:t>
            </a:r>
            <a:r>
              <a:rPr lang="en-US" sz="1050" dirty="0" err="1">
                <a:solidFill>
                  <a:schemeClr val="bg2">
                    <a:lumMod val="50000"/>
                  </a:schemeClr>
                </a:solidFill>
              </a:rPr>
              <a:t>proporcione</a:t>
            </a:r>
            <a:r>
              <a:rPr lang="en-US" sz="1050" dirty="0">
                <a:solidFill>
                  <a:schemeClr val="bg2">
                    <a:lumMod val="50000"/>
                  </a:schemeClr>
                </a:solidFill>
              </a:rPr>
              <a:t> </a:t>
            </a:r>
            <a:r>
              <a:rPr lang="en-US" sz="1050" dirty="0" err="1">
                <a:solidFill>
                  <a:schemeClr val="bg2">
                    <a:lumMod val="50000"/>
                  </a:schemeClr>
                </a:solidFill>
              </a:rPr>
              <a:t>datos</a:t>
            </a:r>
            <a:r>
              <a:rPr lang="en-US" sz="1050" dirty="0">
                <a:solidFill>
                  <a:schemeClr val="bg2">
                    <a:lumMod val="50000"/>
                  </a:schemeClr>
                </a:solidFill>
              </a:rPr>
              <a:t> </a:t>
            </a:r>
            <a:r>
              <a:rPr lang="en-US" sz="1050" dirty="0" err="1">
                <a:solidFill>
                  <a:schemeClr val="bg2">
                    <a:lumMod val="50000"/>
                  </a:schemeClr>
                </a:solidFill>
              </a:rPr>
              <a:t>holísticos</a:t>
            </a:r>
            <a:r>
              <a:rPr lang="en-US" sz="1050" dirty="0">
                <a:solidFill>
                  <a:schemeClr val="bg2">
                    <a:lumMod val="50000"/>
                  </a:schemeClr>
                </a:solidFill>
              </a:rPr>
              <a:t> </a:t>
            </a:r>
            <a:r>
              <a:rPr lang="en-US" sz="1050" dirty="0" err="1">
                <a:solidFill>
                  <a:schemeClr val="bg2">
                    <a:lumMod val="50000"/>
                  </a:schemeClr>
                </a:solidFill>
              </a:rPr>
              <a:t>sobre</a:t>
            </a:r>
            <a:r>
              <a:rPr lang="en-US" sz="1050" dirty="0">
                <a:solidFill>
                  <a:schemeClr val="bg2">
                    <a:lumMod val="50000"/>
                  </a:schemeClr>
                </a:solidFill>
              </a:rPr>
              <a:t> el </a:t>
            </a:r>
            <a:r>
              <a:rPr lang="en-US" sz="1050" dirty="0" err="1">
                <a:solidFill>
                  <a:schemeClr val="bg2">
                    <a:lumMod val="50000"/>
                  </a:schemeClr>
                </a:solidFill>
              </a:rPr>
              <a:t>impacto</a:t>
            </a:r>
            <a:r>
              <a:rPr lang="en-US" sz="1050" dirty="0">
                <a:solidFill>
                  <a:schemeClr val="bg2">
                    <a:lumMod val="50000"/>
                  </a:schemeClr>
                </a:solidFill>
              </a:rPr>
              <a:t> de la COVID-19. ¿</a:t>
            </a:r>
            <a:r>
              <a:rPr lang="en-US" sz="1050" dirty="0" err="1">
                <a:solidFill>
                  <a:schemeClr val="bg2">
                    <a:lumMod val="50000"/>
                  </a:schemeClr>
                </a:solidFill>
              </a:rPr>
              <a:t>Cuál</a:t>
            </a:r>
            <a:r>
              <a:rPr lang="en-US" sz="1050" dirty="0">
                <a:solidFill>
                  <a:schemeClr val="bg2">
                    <a:lumMod val="50000"/>
                  </a:schemeClr>
                </a:solidFill>
              </a:rPr>
              <a:t> </a:t>
            </a:r>
            <a:r>
              <a:rPr lang="en-US" sz="1050" dirty="0" err="1">
                <a:solidFill>
                  <a:schemeClr val="bg2">
                    <a:lumMod val="50000"/>
                  </a:schemeClr>
                </a:solidFill>
              </a:rPr>
              <a:t>es</a:t>
            </a:r>
            <a:r>
              <a:rPr lang="en-US" sz="1050" dirty="0">
                <a:solidFill>
                  <a:schemeClr val="bg2">
                    <a:lumMod val="50000"/>
                  </a:schemeClr>
                </a:solidFill>
              </a:rPr>
              <a:t> el </a:t>
            </a:r>
            <a:r>
              <a:rPr lang="en-US" sz="1050" dirty="0" err="1">
                <a:solidFill>
                  <a:schemeClr val="bg2">
                    <a:lumMod val="50000"/>
                  </a:schemeClr>
                </a:solidFill>
              </a:rPr>
              <a:t>estado</a:t>
            </a:r>
            <a:r>
              <a:rPr lang="en-US" sz="1050" dirty="0">
                <a:solidFill>
                  <a:schemeClr val="bg2">
                    <a:lumMod val="50000"/>
                  </a:schemeClr>
                </a:solidFill>
              </a:rPr>
              <a:t> </a:t>
            </a:r>
            <a:r>
              <a:rPr lang="en-US" sz="1050" dirty="0" err="1">
                <a:solidFill>
                  <a:schemeClr val="bg2">
                    <a:lumMod val="50000"/>
                  </a:schemeClr>
                </a:solidFill>
              </a:rPr>
              <a:t>nacional</a:t>
            </a:r>
            <a:r>
              <a:rPr lang="en-US" sz="1050" dirty="0">
                <a:solidFill>
                  <a:schemeClr val="bg2">
                    <a:lumMod val="50000"/>
                  </a:schemeClr>
                </a:solidFill>
              </a:rPr>
              <a:t>, continental y global?</a:t>
            </a:r>
          </a:p>
          <a:p>
            <a:pPr algn="just"/>
            <a:r>
              <a:rPr lang="en-US" sz="1050" dirty="0" err="1">
                <a:solidFill>
                  <a:schemeClr val="bg2">
                    <a:lumMod val="50000"/>
                  </a:schemeClr>
                </a:solidFill>
              </a:rPr>
              <a:t>Grandes</a:t>
            </a:r>
            <a:r>
              <a:rPr lang="en-US" sz="1050" dirty="0">
                <a:solidFill>
                  <a:schemeClr val="bg2">
                    <a:lumMod val="50000"/>
                  </a:schemeClr>
                </a:solidFill>
              </a:rPr>
              <a:t> </a:t>
            </a:r>
            <a:r>
              <a:rPr lang="en-US" sz="1050" dirty="0" err="1">
                <a:solidFill>
                  <a:schemeClr val="bg2">
                    <a:lumMod val="50000"/>
                  </a:schemeClr>
                </a:solidFill>
              </a:rPr>
              <a:t>cantidades</a:t>
            </a:r>
            <a:r>
              <a:rPr lang="en-US" sz="1050" dirty="0">
                <a:solidFill>
                  <a:schemeClr val="bg2">
                    <a:lumMod val="50000"/>
                  </a:schemeClr>
                </a:solidFill>
              </a:rPr>
              <a:t> del </a:t>
            </a:r>
            <a:r>
              <a:rPr lang="en-US" sz="1050" dirty="0" err="1">
                <a:solidFill>
                  <a:schemeClr val="bg2">
                    <a:lumMod val="50000"/>
                  </a:schemeClr>
                </a:solidFill>
              </a:rPr>
              <a:t>dinero</a:t>
            </a:r>
            <a:r>
              <a:rPr lang="en-US" sz="1050" dirty="0">
                <a:solidFill>
                  <a:schemeClr val="bg2">
                    <a:lumMod val="50000"/>
                  </a:schemeClr>
                </a:solidFill>
              </a:rPr>
              <a:t> de </a:t>
            </a:r>
            <a:r>
              <a:rPr lang="en-US" sz="1050" dirty="0" err="1">
                <a:solidFill>
                  <a:schemeClr val="bg2">
                    <a:lumMod val="50000"/>
                  </a:schemeClr>
                </a:solidFill>
              </a:rPr>
              <a:t>los</a:t>
            </a:r>
            <a:r>
              <a:rPr lang="en-US" sz="1050" dirty="0">
                <a:solidFill>
                  <a:schemeClr val="bg2">
                    <a:lumMod val="50000"/>
                  </a:schemeClr>
                </a:solidFill>
              </a:rPr>
              <a:t> </a:t>
            </a:r>
            <a:r>
              <a:rPr lang="en-US" sz="1050" dirty="0" err="1">
                <a:solidFill>
                  <a:schemeClr val="bg2">
                    <a:lumMod val="50000"/>
                  </a:schemeClr>
                </a:solidFill>
              </a:rPr>
              <a:t>contribuyentes</a:t>
            </a:r>
            <a:r>
              <a:rPr lang="en-US" sz="1050" dirty="0">
                <a:solidFill>
                  <a:schemeClr val="bg2">
                    <a:lumMod val="50000"/>
                  </a:schemeClr>
                </a:solidFill>
              </a:rPr>
              <a:t> son </a:t>
            </a:r>
            <a:r>
              <a:rPr lang="en-US" sz="1050" dirty="0" err="1">
                <a:solidFill>
                  <a:schemeClr val="bg2">
                    <a:lumMod val="50000"/>
                  </a:schemeClr>
                </a:solidFill>
              </a:rPr>
              <a:t>ofrecidas</a:t>
            </a:r>
            <a:r>
              <a:rPr lang="en-US" sz="1050" dirty="0">
                <a:solidFill>
                  <a:schemeClr val="bg2">
                    <a:lumMod val="50000"/>
                  </a:schemeClr>
                </a:solidFill>
              </a:rPr>
              <a:t> </a:t>
            </a:r>
            <a:r>
              <a:rPr lang="en-US" sz="1050" dirty="0" err="1">
                <a:solidFill>
                  <a:schemeClr val="bg2">
                    <a:lumMod val="50000"/>
                  </a:schemeClr>
                </a:solidFill>
              </a:rPr>
              <a:t>por</a:t>
            </a:r>
            <a:r>
              <a:rPr lang="en-US" sz="1050" dirty="0">
                <a:solidFill>
                  <a:schemeClr val="bg2">
                    <a:lumMod val="50000"/>
                  </a:schemeClr>
                </a:solidFill>
              </a:rPr>
              <a:t> </a:t>
            </a:r>
            <a:r>
              <a:rPr lang="en-US" sz="1050" dirty="0" err="1">
                <a:solidFill>
                  <a:schemeClr val="bg2">
                    <a:lumMod val="50000"/>
                  </a:schemeClr>
                </a:solidFill>
              </a:rPr>
              <a:t>los</a:t>
            </a:r>
            <a:r>
              <a:rPr lang="en-US" sz="1050" dirty="0">
                <a:solidFill>
                  <a:schemeClr val="bg2">
                    <a:lumMod val="50000"/>
                  </a:schemeClr>
                </a:solidFill>
              </a:rPr>
              <a:t> </a:t>
            </a:r>
            <a:r>
              <a:rPr lang="en-US" sz="1050" dirty="0" err="1">
                <a:solidFill>
                  <a:schemeClr val="bg2">
                    <a:lumMod val="50000"/>
                  </a:schemeClr>
                </a:solidFill>
              </a:rPr>
              <a:t>gobiernos</a:t>
            </a:r>
            <a:r>
              <a:rPr lang="en-US" sz="1050" dirty="0">
                <a:solidFill>
                  <a:schemeClr val="bg2">
                    <a:lumMod val="50000"/>
                  </a:schemeClr>
                </a:solidFill>
              </a:rPr>
              <a:t> que no “</a:t>
            </a:r>
            <a:r>
              <a:rPr lang="en-US" sz="1050" dirty="0" err="1">
                <a:solidFill>
                  <a:schemeClr val="bg2">
                    <a:lumMod val="50000"/>
                  </a:schemeClr>
                </a:solidFill>
              </a:rPr>
              <a:t>poseen</a:t>
            </a:r>
            <a:r>
              <a:rPr lang="en-US" sz="1050" dirty="0">
                <a:solidFill>
                  <a:schemeClr val="bg2">
                    <a:lumMod val="50000"/>
                  </a:schemeClr>
                </a:solidFill>
              </a:rPr>
              <a:t>” </a:t>
            </a:r>
            <a:r>
              <a:rPr lang="en-US" sz="1050" dirty="0" err="1">
                <a:solidFill>
                  <a:schemeClr val="bg2">
                    <a:lumMod val="50000"/>
                  </a:schemeClr>
                </a:solidFill>
              </a:rPr>
              <a:t>dicha</a:t>
            </a:r>
            <a:r>
              <a:rPr lang="en-US" sz="1050" dirty="0">
                <a:solidFill>
                  <a:schemeClr val="bg2">
                    <a:lumMod val="50000"/>
                  </a:schemeClr>
                </a:solidFill>
              </a:rPr>
              <a:t> </a:t>
            </a:r>
            <a:r>
              <a:rPr lang="en-US" sz="1050" dirty="0" err="1">
                <a:solidFill>
                  <a:schemeClr val="bg2">
                    <a:lumMod val="50000"/>
                  </a:schemeClr>
                </a:solidFill>
              </a:rPr>
              <a:t>cantidad</a:t>
            </a:r>
            <a:r>
              <a:rPr lang="en-US" sz="1050" dirty="0">
                <a:solidFill>
                  <a:schemeClr val="bg2">
                    <a:lumMod val="50000"/>
                  </a:schemeClr>
                </a:solidFill>
              </a:rPr>
              <a:t> </a:t>
            </a:r>
            <a:r>
              <a:rPr lang="en-US" sz="1050" dirty="0" err="1">
                <a:solidFill>
                  <a:schemeClr val="bg2">
                    <a:lumMod val="50000"/>
                  </a:schemeClr>
                </a:solidFill>
              </a:rPr>
              <a:t>pero</a:t>
            </a:r>
            <a:r>
              <a:rPr lang="en-US" sz="1050" dirty="0">
                <a:solidFill>
                  <a:schemeClr val="bg2">
                    <a:lumMod val="50000"/>
                  </a:schemeClr>
                </a:solidFill>
              </a:rPr>
              <a:t> </a:t>
            </a:r>
            <a:r>
              <a:rPr lang="en-US" sz="1050" dirty="0" err="1">
                <a:solidFill>
                  <a:schemeClr val="bg2">
                    <a:lumMod val="50000"/>
                  </a:schemeClr>
                </a:solidFill>
              </a:rPr>
              <a:t>saben</a:t>
            </a:r>
            <a:r>
              <a:rPr lang="en-US" sz="1050" dirty="0">
                <a:solidFill>
                  <a:schemeClr val="bg2">
                    <a:lumMod val="50000"/>
                  </a:schemeClr>
                </a:solidFill>
              </a:rPr>
              <a:t> que se </a:t>
            </a:r>
            <a:r>
              <a:rPr lang="en-US" sz="1050" dirty="0" err="1">
                <a:solidFill>
                  <a:schemeClr val="bg2">
                    <a:lumMod val="50000"/>
                  </a:schemeClr>
                </a:solidFill>
              </a:rPr>
              <a:t>debe</a:t>
            </a:r>
            <a:r>
              <a:rPr lang="en-US" sz="1050" dirty="0">
                <a:solidFill>
                  <a:schemeClr val="bg2">
                    <a:lumMod val="50000"/>
                  </a:schemeClr>
                </a:solidFill>
              </a:rPr>
              <a:t> </a:t>
            </a:r>
            <a:r>
              <a:rPr lang="en-US" sz="1050" dirty="0" err="1">
                <a:solidFill>
                  <a:schemeClr val="bg2">
                    <a:lumMod val="50000"/>
                  </a:schemeClr>
                </a:solidFill>
              </a:rPr>
              <a:t>gastar</a:t>
            </a:r>
            <a:r>
              <a:rPr lang="en-US" sz="1050" dirty="0">
                <a:solidFill>
                  <a:schemeClr val="bg2">
                    <a:lumMod val="50000"/>
                  </a:schemeClr>
                </a:solidFill>
              </a:rPr>
              <a:t> para </a:t>
            </a:r>
            <a:r>
              <a:rPr lang="en-US" sz="1050" dirty="0" err="1">
                <a:solidFill>
                  <a:schemeClr val="bg2">
                    <a:lumMod val="50000"/>
                  </a:schemeClr>
                </a:solidFill>
              </a:rPr>
              <a:t>cubrir</a:t>
            </a:r>
            <a:r>
              <a:rPr lang="en-US" sz="1050" dirty="0">
                <a:solidFill>
                  <a:schemeClr val="bg2">
                    <a:lumMod val="50000"/>
                  </a:schemeClr>
                </a:solidFill>
              </a:rPr>
              <a:t> </a:t>
            </a:r>
            <a:r>
              <a:rPr lang="en-US" sz="1050" dirty="0" err="1">
                <a:solidFill>
                  <a:schemeClr val="bg2">
                    <a:lumMod val="50000"/>
                  </a:schemeClr>
                </a:solidFill>
              </a:rPr>
              <a:t>los</a:t>
            </a:r>
            <a:r>
              <a:rPr lang="en-US" sz="1050" dirty="0">
                <a:solidFill>
                  <a:schemeClr val="bg2">
                    <a:lumMod val="50000"/>
                  </a:schemeClr>
                </a:solidFill>
              </a:rPr>
              <a:t> </a:t>
            </a:r>
            <a:r>
              <a:rPr lang="en-US" sz="1050" dirty="0" err="1">
                <a:solidFill>
                  <a:schemeClr val="bg2">
                    <a:lumMod val="50000"/>
                  </a:schemeClr>
                </a:solidFill>
              </a:rPr>
              <a:t>daños</a:t>
            </a:r>
            <a:r>
              <a:rPr lang="en-US" sz="1050" dirty="0">
                <a:solidFill>
                  <a:schemeClr val="bg2">
                    <a:lumMod val="50000"/>
                  </a:schemeClr>
                </a:solidFill>
              </a:rPr>
              <a:t> </a:t>
            </a:r>
            <a:r>
              <a:rPr lang="en-US" sz="1050" dirty="0" err="1">
                <a:solidFill>
                  <a:schemeClr val="bg2">
                    <a:lumMod val="50000"/>
                  </a:schemeClr>
                </a:solidFill>
              </a:rPr>
              <a:t>causados</a:t>
            </a:r>
            <a:r>
              <a:rPr lang="en-US" sz="1050" dirty="0">
                <a:solidFill>
                  <a:schemeClr val="bg2">
                    <a:lumMod val="50000"/>
                  </a:schemeClr>
                </a:solidFill>
              </a:rPr>
              <a:t> </a:t>
            </a:r>
            <a:r>
              <a:rPr lang="en-US" sz="1050" dirty="0" err="1">
                <a:solidFill>
                  <a:schemeClr val="bg2">
                    <a:lumMod val="50000"/>
                  </a:schemeClr>
                </a:solidFill>
              </a:rPr>
              <a:t>por</a:t>
            </a:r>
            <a:r>
              <a:rPr lang="en-US" sz="1050" dirty="0">
                <a:solidFill>
                  <a:schemeClr val="bg2">
                    <a:lumMod val="50000"/>
                  </a:schemeClr>
                </a:solidFill>
              </a:rPr>
              <a:t> el virus y </a:t>
            </a:r>
            <a:r>
              <a:rPr lang="en-US" sz="1050" dirty="0" err="1">
                <a:solidFill>
                  <a:schemeClr val="bg2">
                    <a:lumMod val="50000"/>
                  </a:schemeClr>
                </a:solidFill>
              </a:rPr>
              <a:t>por</a:t>
            </a:r>
            <a:r>
              <a:rPr lang="en-US" sz="1050" dirty="0">
                <a:solidFill>
                  <a:schemeClr val="bg2">
                    <a:lumMod val="50000"/>
                  </a:schemeClr>
                </a:solidFill>
              </a:rPr>
              <a:t> las </a:t>
            </a:r>
            <a:r>
              <a:rPr lang="en-US" sz="1050" dirty="0" err="1">
                <a:solidFill>
                  <a:schemeClr val="bg2">
                    <a:lumMod val="50000"/>
                  </a:schemeClr>
                </a:solidFill>
              </a:rPr>
              <a:t>decisiones</a:t>
            </a:r>
            <a:r>
              <a:rPr lang="en-US" sz="1050" dirty="0">
                <a:solidFill>
                  <a:schemeClr val="bg2">
                    <a:lumMod val="50000"/>
                  </a:schemeClr>
                </a:solidFill>
              </a:rPr>
              <a:t> </a:t>
            </a:r>
            <a:r>
              <a:rPr lang="en-US" sz="1050" dirty="0" err="1">
                <a:solidFill>
                  <a:schemeClr val="bg2">
                    <a:lumMod val="50000"/>
                  </a:schemeClr>
                </a:solidFill>
              </a:rPr>
              <a:t>tomadas</a:t>
            </a:r>
            <a:r>
              <a:rPr lang="en-US" sz="1050" dirty="0">
                <a:solidFill>
                  <a:schemeClr val="bg2">
                    <a:lumMod val="50000"/>
                  </a:schemeClr>
                </a:solidFill>
              </a:rPr>
              <a:t>. Sin </a:t>
            </a:r>
            <a:r>
              <a:rPr lang="en-US" sz="1050" dirty="0" err="1">
                <a:solidFill>
                  <a:schemeClr val="bg2">
                    <a:lumMod val="50000"/>
                  </a:schemeClr>
                </a:solidFill>
              </a:rPr>
              <a:t>una</a:t>
            </a:r>
            <a:r>
              <a:rPr lang="en-US" sz="1050" dirty="0">
                <a:solidFill>
                  <a:schemeClr val="bg2">
                    <a:lumMod val="50000"/>
                  </a:schemeClr>
                </a:solidFill>
              </a:rPr>
              <a:t> website “one-stop” que </a:t>
            </a:r>
            <a:r>
              <a:rPr lang="en-US" sz="1050" dirty="0" err="1">
                <a:solidFill>
                  <a:schemeClr val="bg2">
                    <a:lumMod val="50000"/>
                  </a:schemeClr>
                </a:solidFill>
              </a:rPr>
              <a:t>ofrezca</a:t>
            </a:r>
            <a:r>
              <a:rPr lang="en-US" sz="1050" dirty="0">
                <a:solidFill>
                  <a:schemeClr val="bg2">
                    <a:lumMod val="50000"/>
                  </a:schemeClr>
                </a:solidFill>
              </a:rPr>
              <a:t> </a:t>
            </a:r>
            <a:r>
              <a:rPr lang="en-US" sz="1050" dirty="0" err="1">
                <a:solidFill>
                  <a:schemeClr val="bg2">
                    <a:lumMod val="50000"/>
                  </a:schemeClr>
                </a:solidFill>
              </a:rPr>
              <a:t>una</a:t>
            </a:r>
            <a:r>
              <a:rPr lang="en-US" sz="1050" dirty="0">
                <a:solidFill>
                  <a:schemeClr val="bg2">
                    <a:lumMod val="50000"/>
                  </a:schemeClr>
                </a:solidFill>
              </a:rPr>
              <a:t> </a:t>
            </a:r>
            <a:r>
              <a:rPr lang="en-US" sz="1050" dirty="0" err="1">
                <a:solidFill>
                  <a:schemeClr val="bg2">
                    <a:lumMod val="50000"/>
                  </a:schemeClr>
                </a:solidFill>
              </a:rPr>
              <a:t>visión</a:t>
            </a:r>
            <a:r>
              <a:rPr lang="en-US" sz="1050" dirty="0">
                <a:solidFill>
                  <a:schemeClr val="bg2">
                    <a:lumMod val="50000"/>
                  </a:schemeClr>
                </a:solidFill>
              </a:rPr>
              <a:t>  </a:t>
            </a:r>
            <a:r>
              <a:rPr lang="en-US" sz="1050" dirty="0" err="1">
                <a:solidFill>
                  <a:schemeClr val="bg2">
                    <a:lumMod val="50000"/>
                  </a:schemeClr>
                </a:solidFill>
              </a:rPr>
              <a:t>holística</a:t>
            </a:r>
            <a:r>
              <a:rPr lang="en-US" sz="1050" dirty="0">
                <a:solidFill>
                  <a:schemeClr val="bg2">
                    <a:lumMod val="50000"/>
                  </a:schemeClr>
                </a:solidFill>
              </a:rPr>
              <a:t> general, ¿</a:t>
            </a:r>
            <a:r>
              <a:rPr lang="en-US" sz="1050" dirty="0" err="1">
                <a:solidFill>
                  <a:schemeClr val="bg2">
                    <a:lumMod val="50000"/>
                  </a:schemeClr>
                </a:solidFill>
              </a:rPr>
              <a:t>cómo</a:t>
            </a:r>
            <a:r>
              <a:rPr lang="en-US" sz="1050" dirty="0">
                <a:solidFill>
                  <a:schemeClr val="bg2">
                    <a:lumMod val="50000"/>
                  </a:schemeClr>
                </a:solidFill>
              </a:rPr>
              <a:t> lo </a:t>
            </a:r>
            <a:r>
              <a:rPr lang="en-US" sz="1050" dirty="0" err="1">
                <a:solidFill>
                  <a:schemeClr val="bg2">
                    <a:lumMod val="50000"/>
                  </a:schemeClr>
                </a:solidFill>
              </a:rPr>
              <a:t>podemos</a:t>
            </a:r>
            <a:r>
              <a:rPr lang="en-US" sz="1050" dirty="0">
                <a:solidFill>
                  <a:schemeClr val="bg2">
                    <a:lumMod val="50000"/>
                  </a:schemeClr>
                </a:solidFill>
              </a:rPr>
              <a:t> </a:t>
            </a:r>
            <a:r>
              <a:rPr lang="en-US" sz="1050" dirty="0" err="1">
                <a:solidFill>
                  <a:schemeClr val="bg2">
                    <a:lumMod val="50000"/>
                  </a:schemeClr>
                </a:solidFill>
              </a:rPr>
              <a:t>juzgar</a:t>
            </a:r>
            <a:r>
              <a:rPr lang="en-US" sz="1050" dirty="0">
                <a:solidFill>
                  <a:schemeClr val="bg2">
                    <a:lumMod val="50000"/>
                  </a:schemeClr>
                </a:solidFill>
              </a:rPr>
              <a:t>? En </a:t>
            </a:r>
            <a:r>
              <a:rPr lang="en-US" sz="1050" dirty="0" err="1">
                <a:solidFill>
                  <a:schemeClr val="bg2">
                    <a:lumMod val="50000"/>
                  </a:schemeClr>
                </a:solidFill>
              </a:rPr>
              <a:t>efecto</a:t>
            </a:r>
            <a:r>
              <a:rPr lang="en-US" sz="1050" dirty="0">
                <a:solidFill>
                  <a:schemeClr val="bg2">
                    <a:lumMod val="50000"/>
                  </a:schemeClr>
                </a:solidFill>
              </a:rPr>
              <a:t>, la </a:t>
            </a:r>
            <a:r>
              <a:rPr lang="en-US" sz="1050" dirty="0" err="1">
                <a:solidFill>
                  <a:schemeClr val="bg2">
                    <a:lumMod val="50000"/>
                  </a:schemeClr>
                </a:solidFill>
              </a:rPr>
              <a:t>perspectiva</a:t>
            </a:r>
            <a:r>
              <a:rPr lang="en-US" sz="1050" dirty="0">
                <a:solidFill>
                  <a:schemeClr val="bg2">
                    <a:lumMod val="50000"/>
                  </a:schemeClr>
                </a:solidFill>
              </a:rPr>
              <a:t> del PIB de la UE en el  primer </a:t>
            </a:r>
            <a:r>
              <a:rPr lang="en-US" sz="1050" dirty="0" err="1">
                <a:solidFill>
                  <a:schemeClr val="bg2">
                    <a:lumMod val="50000"/>
                  </a:schemeClr>
                </a:solidFill>
              </a:rPr>
              <a:t>trimestre</a:t>
            </a:r>
            <a:r>
              <a:rPr lang="en-US" sz="1050" dirty="0">
                <a:solidFill>
                  <a:schemeClr val="bg2">
                    <a:lumMod val="50000"/>
                  </a:schemeClr>
                </a:solidFill>
              </a:rPr>
              <a:t> del 2020 </a:t>
            </a:r>
            <a:r>
              <a:rPr lang="en-US" sz="1050" dirty="0" err="1">
                <a:solidFill>
                  <a:schemeClr val="bg2">
                    <a:lumMod val="50000"/>
                  </a:schemeClr>
                </a:solidFill>
              </a:rPr>
              <a:t>nos</a:t>
            </a:r>
            <a:r>
              <a:rPr lang="en-US" sz="1050" dirty="0">
                <a:solidFill>
                  <a:schemeClr val="bg2">
                    <a:lumMod val="50000"/>
                  </a:schemeClr>
                </a:solidFill>
              </a:rPr>
              <a:t> da </a:t>
            </a:r>
            <a:r>
              <a:rPr lang="en-US" sz="1050" dirty="0" err="1">
                <a:solidFill>
                  <a:schemeClr val="bg2">
                    <a:lumMod val="50000"/>
                  </a:schemeClr>
                </a:solidFill>
              </a:rPr>
              <a:t>algunas</a:t>
            </a:r>
            <a:r>
              <a:rPr lang="en-US" sz="1050" dirty="0">
                <a:solidFill>
                  <a:schemeClr val="bg2">
                    <a:lumMod val="50000"/>
                  </a:schemeClr>
                </a:solidFill>
              </a:rPr>
              <a:t> </a:t>
            </a:r>
            <a:r>
              <a:rPr lang="en-US" sz="1050" dirty="0" err="1">
                <a:solidFill>
                  <a:schemeClr val="bg2">
                    <a:lumMod val="50000"/>
                  </a:schemeClr>
                </a:solidFill>
              </a:rPr>
              <a:t>sorpresas</a:t>
            </a:r>
            <a:r>
              <a:rPr lang="en-US" sz="1050" dirty="0">
                <a:solidFill>
                  <a:schemeClr val="bg2">
                    <a:lumMod val="50000"/>
                  </a:schemeClr>
                </a:solidFill>
              </a:rPr>
              <a:t>.</a:t>
            </a:r>
          </a:p>
        </p:txBody>
      </p:sp>
      <p:sp>
        <p:nvSpPr>
          <p:cNvPr id="11" name="Content Placeholder 3">
            <a:extLst>
              <a:ext uri="{FF2B5EF4-FFF2-40B4-BE49-F238E27FC236}">
                <a16:creationId xmlns:a16="http://schemas.microsoft.com/office/drawing/2014/main" id="{0915B496-406C-441D-9A0A-C2D071438C59}"/>
              </a:ext>
            </a:extLst>
          </p:cNvPr>
          <p:cNvSpPr txBox="1">
            <a:spLocks/>
          </p:cNvSpPr>
          <p:nvPr/>
        </p:nvSpPr>
        <p:spPr>
          <a:xfrm>
            <a:off x="252664" y="2679903"/>
            <a:ext cx="3280410" cy="6075680"/>
          </a:xfrm>
          <a:prstGeom prst="rect">
            <a:avLst/>
          </a:prstGeom>
        </p:spPr>
        <p:txBody>
          <a:bodyPr vert="horz" lIns="91440" tIns="45720" rIns="91440" bIns="45720" rtlCol="0" anchor="t">
            <a:no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en-US" sz="1300" b="1" dirty="0" err="1"/>
              <a:t>Juzgando</a:t>
            </a:r>
            <a:r>
              <a:rPr lang="en-US" sz="1300" b="1" dirty="0"/>
              <a:t> </a:t>
            </a:r>
            <a:r>
              <a:rPr lang="en-US" sz="1300" b="1" dirty="0" err="1"/>
              <a:t>desde</a:t>
            </a:r>
            <a:r>
              <a:rPr lang="en-US" sz="1300" b="1" dirty="0"/>
              <a:t> el </a:t>
            </a:r>
            <a:r>
              <a:rPr lang="en-US" sz="1300" b="1" dirty="0" err="1"/>
              <a:t>pasado</a:t>
            </a:r>
            <a:r>
              <a:rPr lang="en-US" sz="1300" b="1" dirty="0"/>
              <a:t> </a:t>
            </a:r>
          </a:p>
          <a:p>
            <a:pPr marL="0" indent="0" algn="just">
              <a:buNone/>
            </a:pPr>
            <a:r>
              <a:rPr lang="en-GB" sz="1300" dirty="0"/>
              <a:t>En </a:t>
            </a:r>
            <a:r>
              <a:rPr lang="en-GB" sz="1300" dirty="0" err="1"/>
              <a:t>respuesta</a:t>
            </a:r>
            <a:r>
              <a:rPr lang="en-GB" sz="1300" dirty="0"/>
              <a:t> a la </a:t>
            </a:r>
            <a:r>
              <a:rPr lang="en-GB" sz="1300" dirty="0" err="1"/>
              <a:t>pandemia</a:t>
            </a:r>
            <a:r>
              <a:rPr lang="en-GB" sz="1300" dirty="0"/>
              <a:t> del COVID-19, </a:t>
            </a:r>
            <a:r>
              <a:rPr lang="en-GB" sz="1300" dirty="0" err="1"/>
              <a:t>los</a:t>
            </a:r>
            <a:r>
              <a:rPr lang="en-GB" sz="1300" dirty="0"/>
              <a:t> </a:t>
            </a:r>
            <a:r>
              <a:rPr lang="en-GB" sz="1300" dirty="0" err="1"/>
              <a:t>distintos</a:t>
            </a:r>
            <a:r>
              <a:rPr lang="en-GB" sz="1300" dirty="0"/>
              <a:t> </a:t>
            </a:r>
            <a:r>
              <a:rPr lang="en-GB" sz="1300" dirty="0" err="1"/>
              <a:t>gobiernos</a:t>
            </a:r>
            <a:r>
              <a:rPr lang="en-GB" sz="1300" dirty="0"/>
              <a:t> </a:t>
            </a:r>
            <a:r>
              <a:rPr lang="en-GB" sz="1300" dirty="0" err="1"/>
              <a:t>han</a:t>
            </a:r>
            <a:r>
              <a:rPr lang="en-GB" sz="1300" dirty="0"/>
              <a:t> dado </a:t>
            </a:r>
            <a:r>
              <a:rPr lang="en-GB" sz="1300" dirty="0" err="1"/>
              <a:t>grandes</a:t>
            </a:r>
            <a:r>
              <a:rPr lang="en-GB" sz="1300" dirty="0"/>
              <a:t> </a:t>
            </a:r>
            <a:r>
              <a:rPr lang="en-GB" sz="1300" dirty="0" err="1"/>
              <a:t>estímulos</a:t>
            </a:r>
            <a:r>
              <a:rPr lang="en-GB" sz="1300" dirty="0"/>
              <a:t> </a:t>
            </a:r>
            <a:r>
              <a:rPr lang="en-GB" sz="1300" dirty="0" err="1"/>
              <a:t>fiscales</a:t>
            </a:r>
            <a:r>
              <a:rPr lang="en-GB" sz="1300" dirty="0"/>
              <a:t> y </a:t>
            </a:r>
            <a:r>
              <a:rPr lang="en-GB" sz="1300" dirty="0" err="1"/>
              <a:t>monetarios</a:t>
            </a:r>
            <a:r>
              <a:rPr lang="en-GB" sz="1300" dirty="0"/>
              <a:t>. </a:t>
            </a:r>
            <a:r>
              <a:rPr lang="en-GB" sz="1300" dirty="0" err="1"/>
              <a:t>Mientras</a:t>
            </a:r>
            <a:r>
              <a:rPr lang="en-GB" sz="1300" dirty="0"/>
              <a:t> </a:t>
            </a:r>
            <a:r>
              <a:rPr lang="en-GB" sz="1300" dirty="0" err="1"/>
              <a:t>esta</a:t>
            </a:r>
            <a:r>
              <a:rPr lang="en-GB" sz="1300" dirty="0"/>
              <a:t> </a:t>
            </a:r>
            <a:r>
              <a:rPr lang="en-GB" sz="1300" dirty="0" err="1"/>
              <a:t>política</a:t>
            </a:r>
            <a:r>
              <a:rPr lang="en-GB" sz="1300" dirty="0"/>
              <a:t> </a:t>
            </a:r>
            <a:r>
              <a:rPr lang="en-GB" sz="1300" dirty="0" err="1"/>
              <a:t>es</a:t>
            </a:r>
            <a:r>
              <a:rPr lang="en-GB" sz="1300" dirty="0"/>
              <a:t> </a:t>
            </a:r>
            <a:r>
              <a:rPr lang="en-GB" sz="1300" dirty="0" err="1"/>
              <a:t>bienvenida</a:t>
            </a:r>
            <a:r>
              <a:rPr lang="en-GB" sz="1300" dirty="0"/>
              <a:t> a </a:t>
            </a:r>
            <a:r>
              <a:rPr lang="en-GB" sz="1300" dirty="0" err="1"/>
              <a:t>corto</a:t>
            </a:r>
            <a:r>
              <a:rPr lang="en-GB" sz="1300" dirty="0"/>
              <a:t> </a:t>
            </a:r>
            <a:r>
              <a:rPr lang="en-GB" sz="1300" dirty="0" err="1"/>
              <a:t>plazo</a:t>
            </a:r>
            <a:r>
              <a:rPr lang="en-GB" sz="1300" dirty="0"/>
              <a:t>, no </a:t>
            </a:r>
            <a:r>
              <a:rPr lang="en-GB" sz="1300" dirty="0" err="1"/>
              <a:t>soluciona</a:t>
            </a:r>
            <a:r>
              <a:rPr lang="en-GB" sz="1300" dirty="0"/>
              <a:t> el </a:t>
            </a:r>
            <a:r>
              <a:rPr lang="en-GB" sz="1300" dirty="0" err="1"/>
              <a:t>problema</a:t>
            </a:r>
            <a:r>
              <a:rPr lang="en-GB" sz="1300" dirty="0"/>
              <a:t> de </a:t>
            </a:r>
            <a:r>
              <a:rPr lang="en-GB" sz="1300" dirty="0" err="1"/>
              <a:t>fondo</a:t>
            </a:r>
            <a:r>
              <a:rPr lang="en-GB" sz="1300" dirty="0"/>
              <a:t>  </a:t>
            </a:r>
            <a:r>
              <a:rPr lang="en-GB" sz="1300" dirty="0" err="1"/>
              <a:t>ni</a:t>
            </a:r>
            <a:r>
              <a:rPr lang="en-GB" sz="1300" dirty="0"/>
              <a:t> a </a:t>
            </a:r>
            <a:r>
              <a:rPr lang="en-GB" sz="1300" dirty="0" err="1"/>
              <a:t>medio</a:t>
            </a:r>
            <a:r>
              <a:rPr lang="en-GB" sz="1300" dirty="0"/>
              <a:t> </a:t>
            </a:r>
            <a:r>
              <a:rPr lang="en-GB" sz="1300" dirty="0" err="1"/>
              <a:t>ni</a:t>
            </a:r>
            <a:r>
              <a:rPr lang="en-GB" sz="1300" dirty="0"/>
              <a:t> a largo </a:t>
            </a:r>
            <a:r>
              <a:rPr lang="en-GB" sz="1300" dirty="0" err="1"/>
              <a:t>plazo</a:t>
            </a:r>
            <a:r>
              <a:rPr lang="en-GB" sz="1300" dirty="0"/>
              <a:t>. la </a:t>
            </a:r>
            <a:r>
              <a:rPr lang="en-GB" sz="1300" dirty="0" err="1"/>
              <a:t>razón</a:t>
            </a:r>
            <a:r>
              <a:rPr lang="en-GB" sz="1300" dirty="0"/>
              <a:t> de </a:t>
            </a:r>
            <a:r>
              <a:rPr lang="en-GB" sz="1300" dirty="0" err="1"/>
              <a:t>ello</a:t>
            </a:r>
            <a:r>
              <a:rPr lang="en-GB" sz="1300" dirty="0"/>
              <a:t> </a:t>
            </a:r>
            <a:r>
              <a:rPr lang="en-GB" sz="1300" dirty="0" err="1"/>
              <a:t>es</a:t>
            </a:r>
            <a:r>
              <a:rPr lang="en-GB" sz="1300" dirty="0"/>
              <a:t> que la </a:t>
            </a:r>
            <a:r>
              <a:rPr lang="en-GB" sz="1300" dirty="0" err="1"/>
              <a:t>pandemia</a:t>
            </a:r>
            <a:r>
              <a:rPr lang="en-GB" sz="1300" dirty="0"/>
              <a:t> no ha </a:t>
            </a:r>
            <a:r>
              <a:rPr lang="en-GB" sz="1300" dirty="0" err="1"/>
              <a:t>provocado</a:t>
            </a:r>
            <a:r>
              <a:rPr lang="en-GB" sz="1300" dirty="0"/>
              <a:t> un </a:t>
            </a:r>
            <a:r>
              <a:rPr lang="en-GB" sz="1300" dirty="0" err="1"/>
              <a:t>déficit</a:t>
            </a:r>
            <a:r>
              <a:rPr lang="en-GB" sz="1300" dirty="0"/>
              <a:t> </a:t>
            </a:r>
            <a:r>
              <a:rPr lang="en-GB" sz="1300" dirty="0" err="1"/>
              <a:t>generalizado</a:t>
            </a:r>
            <a:r>
              <a:rPr lang="en-GB" sz="1300" dirty="0"/>
              <a:t> de la </a:t>
            </a:r>
            <a:r>
              <a:rPr lang="en-GB" sz="1300" dirty="0" err="1"/>
              <a:t>demanda</a:t>
            </a:r>
            <a:r>
              <a:rPr lang="en-GB" sz="1300" dirty="0"/>
              <a:t> </a:t>
            </a:r>
            <a:r>
              <a:rPr lang="en-GB" sz="1300" dirty="0" err="1"/>
              <a:t>agregada</a:t>
            </a:r>
            <a:r>
              <a:rPr lang="en-GB" sz="1300" dirty="0"/>
              <a:t>. En </a:t>
            </a:r>
            <a:r>
              <a:rPr lang="en-GB" sz="1300" dirty="0" err="1"/>
              <a:t>cambio</a:t>
            </a:r>
            <a:r>
              <a:rPr lang="en-GB" sz="1300" dirty="0"/>
              <a:t> </a:t>
            </a:r>
            <a:r>
              <a:rPr lang="en-GB" sz="1300" dirty="0" err="1"/>
              <a:t>sí</a:t>
            </a:r>
            <a:r>
              <a:rPr lang="en-GB" sz="1300" dirty="0"/>
              <a:t> que ha </a:t>
            </a:r>
            <a:r>
              <a:rPr lang="en-GB" sz="1300" dirty="0" err="1"/>
              <a:t>generado</a:t>
            </a:r>
            <a:r>
              <a:rPr lang="en-GB" sz="1300" dirty="0"/>
              <a:t> </a:t>
            </a:r>
            <a:r>
              <a:rPr lang="en-GB" sz="1300" dirty="0" err="1"/>
              <a:t>una</a:t>
            </a:r>
            <a:r>
              <a:rPr lang="en-GB" sz="1300" dirty="0"/>
              <a:t> gran </a:t>
            </a:r>
            <a:r>
              <a:rPr lang="en-GB" sz="1300" dirty="0" err="1"/>
              <a:t>discordancia</a:t>
            </a:r>
            <a:r>
              <a:rPr lang="en-GB" sz="1300" dirty="0"/>
              <a:t> </a:t>
            </a:r>
            <a:r>
              <a:rPr lang="en-GB" sz="1300" dirty="0" err="1"/>
              <a:t>económica</a:t>
            </a:r>
            <a:r>
              <a:rPr lang="en-GB" sz="1300" dirty="0"/>
              <a:t> (Great Economic Mismatch) </a:t>
            </a:r>
            <a:r>
              <a:rPr lang="en-GB" sz="1300" dirty="0" err="1"/>
              <a:t>caracterizada</a:t>
            </a:r>
            <a:r>
              <a:rPr lang="en-GB" sz="1300" dirty="0"/>
              <a:t> </a:t>
            </a:r>
            <a:r>
              <a:rPr lang="en-GB" sz="1300" dirty="0" err="1"/>
              <a:t>por</a:t>
            </a:r>
            <a:r>
              <a:rPr lang="en-GB" sz="1300" dirty="0"/>
              <a:t> </a:t>
            </a:r>
            <a:r>
              <a:rPr lang="en-GB" sz="1300" dirty="0" err="1"/>
              <a:t>una</a:t>
            </a:r>
            <a:r>
              <a:rPr lang="en-GB" sz="1300" dirty="0"/>
              <a:t> </a:t>
            </a:r>
            <a:r>
              <a:rPr lang="en-GB" sz="1300" dirty="0" err="1"/>
              <a:t>demanda</a:t>
            </a:r>
            <a:r>
              <a:rPr lang="en-GB" sz="1300" dirty="0"/>
              <a:t> </a:t>
            </a:r>
            <a:r>
              <a:rPr lang="en-GB" sz="1300" dirty="0" err="1"/>
              <a:t>deficiente</a:t>
            </a:r>
            <a:r>
              <a:rPr lang="en-GB" sz="1300" dirty="0"/>
              <a:t> de </a:t>
            </a:r>
            <a:r>
              <a:rPr lang="en-GB" sz="1300" dirty="0" err="1"/>
              <a:t>todo</a:t>
            </a:r>
            <a:r>
              <a:rPr lang="en-GB" sz="1300" dirty="0"/>
              <a:t>  </a:t>
            </a:r>
            <a:r>
              <a:rPr lang="en-GB" sz="1300" dirty="0" err="1"/>
              <a:t>aquello</a:t>
            </a:r>
            <a:r>
              <a:rPr lang="en-GB" sz="1300" dirty="0"/>
              <a:t> que </a:t>
            </a:r>
            <a:r>
              <a:rPr lang="en-GB" sz="1300" dirty="0" err="1"/>
              <a:t>requiera</a:t>
            </a:r>
            <a:r>
              <a:rPr lang="en-GB" sz="1300" dirty="0"/>
              <a:t> </a:t>
            </a:r>
            <a:r>
              <a:rPr lang="en-GB" sz="1300" dirty="0" err="1"/>
              <a:t>interacciones</a:t>
            </a:r>
            <a:r>
              <a:rPr lang="en-GB" sz="1300" dirty="0"/>
              <a:t> </a:t>
            </a:r>
            <a:r>
              <a:rPr lang="en-GB" sz="1300" dirty="0" err="1"/>
              <a:t>físicas</a:t>
            </a:r>
            <a:r>
              <a:rPr lang="en-GB" sz="1300" dirty="0"/>
              <a:t> </a:t>
            </a:r>
            <a:r>
              <a:rPr lang="en-GB" sz="1300" dirty="0" err="1"/>
              <a:t>próximas</a:t>
            </a:r>
            <a:r>
              <a:rPr lang="en-GB" sz="1300" dirty="0"/>
              <a:t> entre la </a:t>
            </a:r>
            <a:r>
              <a:rPr lang="en-GB" sz="1300" dirty="0" err="1"/>
              <a:t>gente</a:t>
            </a:r>
            <a:r>
              <a:rPr lang="en-GB" sz="1300" dirty="0"/>
              <a:t> y  un </a:t>
            </a:r>
            <a:r>
              <a:rPr lang="en-GB" sz="1300" dirty="0" err="1"/>
              <a:t>suministro</a:t>
            </a:r>
            <a:r>
              <a:rPr lang="en-GB" sz="1300" dirty="0"/>
              <a:t> </a:t>
            </a:r>
            <a:r>
              <a:rPr lang="en-GB" sz="1300" dirty="0" err="1"/>
              <a:t>insuficiente</a:t>
            </a:r>
            <a:r>
              <a:rPr lang="en-GB" sz="1300" dirty="0"/>
              <a:t> de </a:t>
            </a:r>
            <a:r>
              <a:rPr lang="en-GB" sz="1300" dirty="0" err="1"/>
              <a:t>cosas</a:t>
            </a:r>
            <a:r>
              <a:rPr lang="en-GB" sz="1300" dirty="0"/>
              <a:t> compatibles con el </a:t>
            </a:r>
            <a:r>
              <a:rPr lang="en-GB" sz="1300" dirty="0" err="1"/>
              <a:t>distanciamiento</a:t>
            </a:r>
            <a:r>
              <a:rPr lang="en-GB" sz="1300" dirty="0"/>
              <a:t> social, </a:t>
            </a:r>
            <a:r>
              <a:rPr lang="en-GB" sz="1300" dirty="0" err="1"/>
              <a:t>si</a:t>
            </a:r>
            <a:r>
              <a:rPr lang="en-GB" sz="1300" dirty="0"/>
              <a:t> </a:t>
            </a:r>
            <a:r>
              <a:rPr lang="en-GB" sz="1300" dirty="0" err="1"/>
              <a:t>fueran</a:t>
            </a:r>
            <a:r>
              <a:rPr lang="en-GB" sz="1300" dirty="0"/>
              <a:t> </a:t>
            </a:r>
            <a:r>
              <a:rPr lang="en-GB" sz="1300" dirty="0" err="1"/>
              <a:t>adecuadas</a:t>
            </a:r>
            <a:r>
              <a:rPr lang="en-GB" sz="1300" dirty="0"/>
              <a:t>. </a:t>
            </a:r>
          </a:p>
          <a:p>
            <a:pPr marL="0" indent="0" algn="just">
              <a:buNone/>
            </a:pPr>
            <a:r>
              <a:rPr lang="en-GB" sz="1300" dirty="0" err="1"/>
              <a:t>Prof.</a:t>
            </a:r>
            <a:r>
              <a:rPr lang="en-GB" sz="1300" dirty="0"/>
              <a:t> </a:t>
            </a:r>
            <a:r>
              <a:rPr lang="en-GB" sz="1300" dirty="0" err="1"/>
              <a:t>Dr.</a:t>
            </a:r>
            <a:r>
              <a:rPr lang="en-GB" sz="1300" dirty="0"/>
              <a:t> Dennis </a:t>
            </a:r>
            <a:r>
              <a:rPr lang="en-GB" sz="1300" dirty="0" err="1"/>
              <a:t>Snower</a:t>
            </a:r>
            <a:r>
              <a:rPr lang="en-GB" sz="1300" dirty="0"/>
              <a:t>  </a:t>
            </a:r>
          </a:p>
          <a:p>
            <a:pPr marL="0" indent="0">
              <a:buNone/>
            </a:pPr>
            <a:r>
              <a:rPr lang="en-GB" sz="1300" dirty="0"/>
              <a:t>Full text: </a:t>
            </a:r>
            <a:r>
              <a:rPr lang="en-GB" sz="1300" dirty="0">
                <a:hlinkClick r:id="rId4">
                  <a:extLst>
                    <a:ext uri="{A12FA001-AC4F-418D-AE19-62706E023703}">
                      <ahyp:hlinkClr xmlns:ahyp="http://schemas.microsoft.com/office/drawing/2018/hyperlinkcolor" val="tx"/>
                    </a:ext>
                  </a:extLst>
                </a:hlinkClick>
              </a:rPr>
              <a:t>https://www.brookings.edu/research/the-socioeconomics-of-pandemics-policy/</a:t>
            </a:r>
            <a:endParaRPr lang="en-GB" sz="1300" dirty="0"/>
          </a:p>
          <a:p>
            <a:pPr marL="0" indent="0" algn="just">
              <a:buNone/>
            </a:pPr>
            <a:r>
              <a:rPr lang="en-GB" sz="1300" dirty="0"/>
              <a:t>Una red de </a:t>
            </a:r>
            <a:r>
              <a:rPr lang="en-GB" sz="1300" dirty="0" err="1"/>
              <a:t>datos</a:t>
            </a:r>
            <a:r>
              <a:rPr lang="en-GB" sz="1300" dirty="0"/>
              <a:t> de </a:t>
            </a:r>
            <a:r>
              <a:rPr lang="en-GB" sz="1300" dirty="0" err="1"/>
              <a:t>periodistas</a:t>
            </a:r>
            <a:r>
              <a:rPr lang="en-GB" sz="1300" dirty="0"/>
              <a:t> de </a:t>
            </a:r>
            <a:r>
              <a:rPr lang="en-GB" sz="1300" dirty="0" err="1"/>
              <a:t>diferentes</a:t>
            </a:r>
            <a:r>
              <a:rPr lang="en-GB" sz="1300" dirty="0"/>
              <a:t> </a:t>
            </a:r>
            <a:r>
              <a:rPr lang="en-GB" sz="1300" dirty="0" err="1"/>
              <a:t>medios</a:t>
            </a:r>
            <a:r>
              <a:rPr lang="en-GB" sz="1300" dirty="0"/>
              <a:t> de </a:t>
            </a:r>
            <a:r>
              <a:rPr lang="en-GB" sz="1300" dirty="0" err="1"/>
              <a:t>comuncación</a:t>
            </a:r>
            <a:r>
              <a:rPr lang="en-GB" sz="1300" dirty="0"/>
              <a:t> – </a:t>
            </a:r>
            <a:r>
              <a:rPr lang="en-GB" sz="1300" dirty="0" err="1"/>
              <a:t>prensa</a:t>
            </a:r>
            <a:r>
              <a:rPr lang="en-GB" sz="1300" dirty="0"/>
              <a:t>, </a:t>
            </a:r>
            <a:r>
              <a:rPr lang="en-GB" sz="1300" dirty="0" err="1"/>
              <a:t>televisión</a:t>
            </a:r>
            <a:r>
              <a:rPr lang="en-GB" sz="1300" dirty="0"/>
              <a:t> y radio – </a:t>
            </a:r>
            <a:r>
              <a:rPr lang="en-GB" sz="1300" dirty="0" err="1"/>
              <a:t>instaron</a:t>
            </a:r>
            <a:r>
              <a:rPr lang="en-GB" sz="1300" dirty="0"/>
              <a:t> </a:t>
            </a:r>
            <a:r>
              <a:rPr lang="en-GB" sz="1300" dirty="0" err="1"/>
              <a:t>una</a:t>
            </a:r>
            <a:r>
              <a:rPr lang="en-GB" sz="1300" dirty="0"/>
              <a:t> </a:t>
            </a:r>
            <a:r>
              <a:rPr lang="en-GB" sz="1300" dirty="0" err="1"/>
              <a:t>iniciativa</a:t>
            </a:r>
            <a:r>
              <a:rPr lang="en-GB" sz="1300" dirty="0"/>
              <a:t> </a:t>
            </a:r>
            <a:r>
              <a:rPr lang="en-GB" sz="1300" dirty="0" err="1"/>
              <a:t>conjunta</a:t>
            </a:r>
            <a:r>
              <a:rPr lang="en-GB" sz="1300" dirty="0"/>
              <a:t> con el Centro Nacional de </a:t>
            </a:r>
            <a:r>
              <a:rPr lang="en-GB" sz="1300" dirty="0" err="1"/>
              <a:t>Pandemia</a:t>
            </a:r>
            <a:r>
              <a:rPr lang="en-GB" sz="1300" dirty="0"/>
              <a:t> (en </a:t>
            </a:r>
            <a:r>
              <a:rPr lang="en-GB" sz="1300" dirty="0" err="1"/>
              <a:t>Alemania</a:t>
            </a:r>
            <a:r>
              <a:rPr lang="en-GB" sz="1300" dirty="0"/>
              <a:t>, el </a:t>
            </a:r>
            <a:r>
              <a:rPr lang="en-GB" sz="1300" dirty="0" err="1"/>
              <a:t>instituto</a:t>
            </a:r>
            <a:r>
              <a:rPr lang="en-GB" sz="1300" dirty="0"/>
              <a:t> Robert Koch) para </a:t>
            </a:r>
            <a:r>
              <a:rPr lang="en-GB" sz="1300" dirty="0" err="1"/>
              <a:t>mejorar</a:t>
            </a:r>
            <a:r>
              <a:rPr lang="en-GB" sz="1300" dirty="0"/>
              <a:t> la </a:t>
            </a:r>
            <a:r>
              <a:rPr lang="en-GB" sz="1300" dirty="0" err="1"/>
              <a:t>iniciativa</a:t>
            </a:r>
            <a:r>
              <a:rPr lang="en-GB" sz="1300" dirty="0"/>
              <a:t> de </a:t>
            </a:r>
            <a:r>
              <a:rPr lang="en-GB" sz="1300" dirty="0" err="1"/>
              <a:t>proporcionar</a:t>
            </a:r>
            <a:r>
              <a:rPr lang="en-GB" sz="1300" dirty="0"/>
              <a:t> </a:t>
            </a:r>
            <a:r>
              <a:rPr lang="en-GB" sz="1300" dirty="0" err="1"/>
              <a:t>transparencia</a:t>
            </a:r>
            <a:r>
              <a:rPr lang="en-GB" sz="1300" dirty="0"/>
              <a:t> </a:t>
            </a:r>
            <a:r>
              <a:rPr lang="en-GB" sz="1300" dirty="0" err="1"/>
              <a:t>sobre</a:t>
            </a:r>
            <a:r>
              <a:rPr lang="en-GB" sz="1300" dirty="0"/>
              <a:t> la </a:t>
            </a:r>
            <a:r>
              <a:rPr lang="en-GB" sz="1300" dirty="0" err="1"/>
              <a:t>metodología</a:t>
            </a:r>
            <a:r>
              <a:rPr lang="en-GB" sz="1300" dirty="0"/>
              <a:t> de </a:t>
            </a:r>
            <a:r>
              <a:rPr lang="en-GB" sz="1300" dirty="0" err="1"/>
              <a:t>investigación</a:t>
            </a:r>
            <a:r>
              <a:rPr lang="en-GB" sz="1300" dirty="0"/>
              <a:t> </a:t>
            </a:r>
            <a:r>
              <a:rPr lang="en-GB" sz="1300" dirty="0" err="1"/>
              <a:t>presentada</a:t>
            </a:r>
            <a:r>
              <a:rPr lang="en-GB" sz="1300" dirty="0"/>
              <a:t>:</a:t>
            </a:r>
          </a:p>
          <a:p>
            <a:pPr marL="0" indent="0" algn="just">
              <a:buNone/>
            </a:pPr>
            <a:r>
              <a:rPr lang="en-GB" sz="1300" dirty="0"/>
              <a:t> https://www.ndr.de/fernsehen/sendungen/zapp/Medien-fordern-bessere-Corona-Daten-vom-RKI,robertkochinstitut112.html </a:t>
            </a:r>
          </a:p>
          <a:p>
            <a:pPr marL="0" indent="0" algn="just">
              <a:buClr>
                <a:srgbClr val="FFFFFF"/>
              </a:buClr>
              <a:buFont typeface="Wingdings" pitchFamily="2" charset="2"/>
              <a:buNone/>
            </a:pPr>
            <a:endParaRPr lang="en-GB" sz="1200" dirty="0">
              <a:solidFill>
                <a:srgbClr val="FFFFFF"/>
              </a:solidFill>
            </a:endParaRPr>
          </a:p>
          <a:p>
            <a:pPr marL="0" indent="0" algn="just">
              <a:buClr>
                <a:srgbClr val="FFFFFF"/>
              </a:buClr>
              <a:buFont typeface="Wingdings" pitchFamily="2" charset="2"/>
              <a:buNone/>
            </a:pPr>
            <a:endParaRPr lang="en-GB" sz="1200" dirty="0">
              <a:solidFill>
                <a:srgbClr val="FFFFFF"/>
              </a:solidFill>
            </a:endParaRPr>
          </a:p>
          <a:p>
            <a:pPr marL="0" indent="0">
              <a:buClr>
                <a:srgbClr val="FFFFFF"/>
              </a:buClr>
              <a:buFont typeface="Wingdings" pitchFamily="2" charset="2"/>
              <a:buNone/>
            </a:pPr>
            <a:endParaRPr lang="en-GB" sz="1200" dirty="0">
              <a:solidFill>
                <a:srgbClr val="FFFFFF"/>
              </a:solidFill>
            </a:endParaRPr>
          </a:p>
          <a:p>
            <a:pPr algn="just">
              <a:buClr>
                <a:srgbClr val="FFFFFF"/>
              </a:buClr>
            </a:pPr>
            <a:endParaRPr lang="de-DE" sz="1200" dirty="0">
              <a:solidFill>
                <a:srgbClr val="FFFFFF"/>
              </a:solidFill>
            </a:endParaRPr>
          </a:p>
        </p:txBody>
      </p:sp>
      <p:sp>
        <p:nvSpPr>
          <p:cNvPr id="5" name="Text Placeholder 2">
            <a:extLst>
              <a:ext uri="{FF2B5EF4-FFF2-40B4-BE49-F238E27FC236}">
                <a16:creationId xmlns:a16="http://schemas.microsoft.com/office/drawing/2014/main" id="{C94C4418-832A-4A8F-9E93-23E804EA131C}"/>
              </a:ext>
            </a:extLst>
          </p:cNvPr>
          <p:cNvSpPr txBox="1">
            <a:spLocks/>
          </p:cNvSpPr>
          <p:nvPr/>
        </p:nvSpPr>
        <p:spPr>
          <a:xfrm>
            <a:off x="471487" y="227934"/>
            <a:ext cx="5915025" cy="340755"/>
          </a:xfrm>
          <a:prstGeom prst="rect">
            <a:avLst/>
          </a:prstGeom>
        </p:spPr>
        <p:txBody>
          <a:bodyPr vert="horz" lIns="91440" tIns="45720" rIns="91440" bIns="45720" rtlCol="0">
            <a:normAutofit lnSpcReduction="10000"/>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de-DE" b="1" dirty="0">
                <a:solidFill>
                  <a:schemeClr val="bg2">
                    <a:lumMod val="50000"/>
                  </a:schemeClr>
                </a:solidFill>
              </a:rPr>
              <a:t>¿Cómo juzgar?</a:t>
            </a:r>
          </a:p>
          <a:p>
            <a:pPr>
              <a:buClr>
                <a:srgbClr val="FFFFFF"/>
              </a:buClr>
            </a:pPr>
            <a:endParaRPr lang="de-DE" dirty="0">
              <a:solidFill>
                <a:srgbClr val="FFFFFF"/>
              </a:solidFill>
            </a:endParaRPr>
          </a:p>
          <a:p>
            <a:pPr>
              <a:buClr>
                <a:srgbClr val="FFFFFF"/>
              </a:buClr>
            </a:pPr>
            <a:endParaRPr lang="de-DE" dirty="0">
              <a:solidFill>
                <a:srgbClr val="FFFFFF"/>
              </a:solidFill>
            </a:endParaRPr>
          </a:p>
        </p:txBody>
      </p:sp>
      <p:sp>
        <p:nvSpPr>
          <p:cNvPr id="22" name="Textfeld 21">
            <a:extLst>
              <a:ext uri="{FF2B5EF4-FFF2-40B4-BE49-F238E27FC236}">
                <a16:creationId xmlns:a16="http://schemas.microsoft.com/office/drawing/2014/main" id="{7012DB16-558E-406F-B322-C5885EAD947A}"/>
              </a:ext>
            </a:extLst>
          </p:cNvPr>
          <p:cNvSpPr txBox="1"/>
          <p:nvPr/>
        </p:nvSpPr>
        <p:spPr>
          <a:xfrm>
            <a:off x="3597446" y="2346768"/>
            <a:ext cx="3280410" cy="338554"/>
          </a:xfrm>
          <a:prstGeom prst="rect">
            <a:avLst/>
          </a:prstGeom>
          <a:noFill/>
        </p:spPr>
        <p:txBody>
          <a:bodyPr wrap="square" rtlCol="0">
            <a:spAutoFit/>
          </a:bodyPr>
          <a:lstStyle/>
          <a:p>
            <a:pPr defTabSz="914400"/>
            <a:r>
              <a:rPr lang="de-DE" sz="800" dirty="0">
                <a:solidFill>
                  <a:prstClr val="black"/>
                </a:solidFill>
                <a:latin typeface="Calibri"/>
              </a:rPr>
              <a:t>Basis: Federal Statistical Office (Destatis)/Eurostat. * partial estimates; FAZ 05/16/2020</a:t>
            </a:r>
          </a:p>
        </p:txBody>
      </p:sp>
      <p:pic>
        <p:nvPicPr>
          <p:cNvPr id="7" name="Picture 6">
            <a:extLst>
              <a:ext uri="{FF2B5EF4-FFF2-40B4-BE49-F238E27FC236}">
                <a16:creationId xmlns:a16="http://schemas.microsoft.com/office/drawing/2014/main" id="{F3B9F62F-C122-4166-9798-DD711C9E1D26}"/>
              </a:ext>
            </a:extLst>
          </p:cNvPr>
          <p:cNvPicPr>
            <a:picLocks noChangeAspect="1"/>
          </p:cNvPicPr>
          <p:nvPr/>
        </p:nvPicPr>
        <p:blipFill>
          <a:blip r:embed="rId5"/>
          <a:stretch>
            <a:fillRect/>
          </a:stretch>
        </p:blipFill>
        <p:spPr>
          <a:xfrm>
            <a:off x="3533073" y="744844"/>
            <a:ext cx="3301877" cy="1647521"/>
          </a:xfrm>
          <a:prstGeom prst="rect">
            <a:avLst/>
          </a:prstGeom>
        </p:spPr>
      </p:pic>
      <p:pic>
        <p:nvPicPr>
          <p:cNvPr id="8" name="Picture 7">
            <a:extLst>
              <a:ext uri="{FF2B5EF4-FFF2-40B4-BE49-F238E27FC236}">
                <a16:creationId xmlns:a16="http://schemas.microsoft.com/office/drawing/2014/main" id="{B9F2D585-008F-49EC-AF39-63559747EFE1}"/>
              </a:ext>
            </a:extLst>
          </p:cNvPr>
          <p:cNvPicPr>
            <a:picLocks noChangeAspect="1"/>
          </p:cNvPicPr>
          <p:nvPr/>
        </p:nvPicPr>
        <p:blipFill>
          <a:blip r:embed="rId6"/>
          <a:stretch>
            <a:fillRect/>
          </a:stretch>
        </p:blipFill>
        <p:spPr>
          <a:xfrm>
            <a:off x="4263991" y="427772"/>
            <a:ext cx="2399252" cy="332306"/>
          </a:xfrm>
          <a:prstGeom prst="rect">
            <a:avLst/>
          </a:prstGeom>
        </p:spPr>
      </p:pic>
    </p:spTree>
    <p:extLst>
      <p:ext uri="{BB962C8B-B14F-4D97-AF65-F5344CB8AC3E}">
        <p14:creationId xmlns:p14="http://schemas.microsoft.com/office/powerpoint/2010/main" val="2189369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9">
            <a:extLst>
              <a:ext uri="{FF2B5EF4-FFF2-40B4-BE49-F238E27FC236}">
                <a16:creationId xmlns:a16="http://schemas.microsoft.com/office/drawing/2014/main" id="{4BE44136-EB92-8147-ACC0-91AA9DCE62A9}"/>
              </a:ext>
            </a:extLst>
          </p:cNvPr>
          <p:cNvSpPr txBox="1"/>
          <p:nvPr/>
        </p:nvSpPr>
        <p:spPr>
          <a:xfrm>
            <a:off x="225461" y="197260"/>
            <a:ext cx="6632539" cy="346249"/>
          </a:xfrm>
          <a:prstGeom prst="rect">
            <a:avLst/>
          </a:prstGeom>
          <a:noFill/>
        </p:spPr>
        <p:txBody>
          <a:bodyPr wrap="square" rtlCol="0">
            <a:spAutoFit/>
          </a:bodyPr>
          <a:lstStyle/>
          <a:p>
            <a:pPr lvl="0" algn="ctr"/>
            <a:r>
              <a:rPr lang="en-US" sz="1650" b="1" dirty="0">
                <a:solidFill>
                  <a:srgbClr val="099BDD">
                    <a:lumMod val="50000"/>
                  </a:srgbClr>
                </a:solidFill>
              </a:rPr>
              <a:t>¿</a:t>
            </a:r>
            <a:r>
              <a:rPr lang="en-US" sz="1650" b="1" dirty="0" err="1">
                <a:solidFill>
                  <a:srgbClr val="099BDD">
                    <a:lumMod val="50000"/>
                  </a:srgbClr>
                </a:solidFill>
              </a:rPr>
              <a:t>Qué</a:t>
            </a:r>
            <a:r>
              <a:rPr lang="en-US" sz="1650" b="1" dirty="0">
                <a:solidFill>
                  <a:srgbClr val="099BDD">
                    <a:lumMod val="50000"/>
                  </a:srgbClr>
                </a:solidFill>
              </a:rPr>
              <a:t> </a:t>
            </a:r>
            <a:r>
              <a:rPr lang="en-US" sz="1650" b="1" dirty="0" err="1">
                <a:solidFill>
                  <a:srgbClr val="099BDD">
                    <a:lumMod val="50000"/>
                  </a:srgbClr>
                </a:solidFill>
              </a:rPr>
              <a:t>podemos</a:t>
            </a:r>
            <a:r>
              <a:rPr lang="en-US" sz="1650" b="1" dirty="0">
                <a:solidFill>
                  <a:srgbClr val="099BDD">
                    <a:lumMod val="50000"/>
                  </a:srgbClr>
                </a:solidFill>
              </a:rPr>
              <a:t> </a:t>
            </a:r>
            <a:r>
              <a:rPr lang="en-US" sz="1650" b="1" dirty="0" err="1">
                <a:solidFill>
                  <a:srgbClr val="099BDD">
                    <a:lumMod val="50000"/>
                  </a:srgbClr>
                </a:solidFill>
              </a:rPr>
              <a:t>hacer</a:t>
            </a:r>
            <a:r>
              <a:rPr lang="en-US" sz="1650" b="1" dirty="0">
                <a:solidFill>
                  <a:srgbClr val="099BDD">
                    <a:lumMod val="50000"/>
                  </a:srgbClr>
                </a:solidFill>
              </a:rPr>
              <a:t> </a:t>
            </a:r>
            <a:r>
              <a:rPr lang="en-US" sz="1650" b="1" dirty="0" err="1">
                <a:solidFill>
                  <a:srgbClr val="099BDD">
                    <a:lumMod val="50000"/>
                  </a:srgbClr>
                </a:solidFill>
              </a:rPr>
              <a:t>esta</a:t>
            </a:r>
            <a:r>
              <a:rPr lang="en-US" sz="1650" b="1" dirty="0">
                <a:solidFill>
                  <a:srgbClr val="099BDD">
                    <a:lumMod val="50000"/>
                  </a:srgbClr>
                </a:solidFill>
              </a:rPr>
              <a:t> </a:t>
            </a:r>
            <a:r>
              <a:rPr lang="en-US" sz="1650" b="1" dirty="0" err="1">
                <a:solidFill>
                  <a:srgbClr val="099BDD">
                    <a:lumMod val="50000"/>
                  </a:srgbClr>
                </a:solidFill>
              </a:rPr>
              <a:t>semana</a:t>
            </a:r>
            <a:r>
              <a:rPr lang="en-US" sz="1650" b="1" dirty="0">
                <a:solidFill>
                  <a:srgbClr val="099BDD">
                    <a:lumMod val="50000"/>
                  </a:srgbClr>
                </a:solidFill>
              </a:rPr>
              <a:t>? 3 </a:t>
            </a:r>
            <a:r>
              <a:rPr lang="en-US" sz="1650" b="1" dirty="0" err="1">
                <a:solidFill>
                  <a:srgbClr val="099BDD">
                    <a:lumMod val="50000"/>
                  </a:srgbClr>
                </a:solidFill>
              </a:rPr>
              <a:t>Sugerencias</a:t>
            </a:r>
            <a:endParaRPr lang="en-US" sz="1650" b="1" dirty="0">
              <a:solidFill>
                <a:srgbClr val="099BDD">
                  <a:lumMod val="50000"/>
                </a:srgbClr>
              </a:solidFill>
            </a:endParaRPr>
          </a:p>
        </p:txBody>
      </p:sp>
      <p:sp>
        <p:nvSpPr>
          <p:cNvPr id="117" name="TextBox 7">
            <a:extLst>
              <a:ext uri="{FF2B5EF4-FFF2-40B4-BE49-F238E27FC236}">
                <a16:creationId xmlns:a16="http://schemas.microsoft.com/office/drawing/2014/main" id="{64C4BA68-5A8A-F948-A373-B772FCC8DDD6}"/>
              </a:ext>
            </a:extLst>
          </p:cNvPr>
          <p:cNvSpPr txBox="1"/>
          <p:nvPr/>
        </p:nvSpPr>
        <p:spPr>
          <a:xfrm>
            <a:off x="5614" y="2956419"/>
            <a:ext cx="6760517" cy="267765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AU" sz="1200" b="1" dirty="0">
                <a:solidFill>
                  <a:schemeClr val="bg1"/>
                </a:solidFill>
              </a:rPr>
              <a:t>				</a:t>
            </a:r>
            <a:r>
              <a:rPr lang="en-AU" sz="1200" b="1" dirty="0" err="1">
                <a:solidFill>
                  <a:schemeClr val="bg1"/>
                </a:solidFill>
              </a:rPr>
              <a:t>Salud</a:t>
            </a:r>
            <a:r>
              <a:rPr lang="en-AU" sz="1200" b="1" dirty="0">
                <a:solidFill>
                  <a:schemeClr val="bg1"/>
                </a:solidFill>
              </a:rPr>
              <a:t> del personal, </a:t>
            </a:r>
            <a:r>
              <a:rPr lang="en-AU" sz="1200" b="1" dirty="0" err="1">
                <a:solidFill>
                  <a:schemeClr val="bg1"/>
                </a:solidFill>
              </a:rPr>
              <a:t>seguridad</a:t>
            </a:r>
            <a:r>
              <a:rPr lang="en-AU" sz="1200" b="1" dirty="0">
                <a:solidFill>
                  <a:schemeClr val="bg1"/>
                </a:solidFill>
              </a:rPr>
              <a:t> y </a:t>
            </a:r>
            <a:r>
              <a:rPr lang="en-AU" sz="1200" b="1" dirty="0" err="1">
                <a:solidFill>
                  <a:schemeClr val="bg1"/>
                </a:solidFill>
              </a:rPr>
              <a:t>bienestar</a:t>
            </a:r>
            <a:endParaRPr lang="en-AU" sz="1200" b="1" dirty="0">
              <a:solidFill>
                <a:schemeClr val="bg1"/>
              </a:solidFill>
            </a:endParaRPr>
          </a:p>
          <a:p>
            <a:pPr algn="just"/>
            <a:r>
              <a:rPr lang="en-AU" sz="1200" dirty="0" err="1">
                <a:solidFill>
                  <a:schemeClr val="bg1"/>
                </a:solidFill>
              </a:rPr>
              <a:t>Investigadores</a:t>
            </a:r>
            <a:r>
              <a:rPr lang="en-AU" sz="1200" dirty="0">
                <a:solidFill>
                  <a:schemeClr val="bg1"/>
                </a:solidFill>
              </a:rPr>
              <a:t> y personal </a:t>
            </a:r>
            <a:r>
              <a:rPr lang="en-AU" sz="1200" dirty="0" err="1">
                <a:solidFill>
                  <a:schemeClr val="bg1"/>
                </a:solidFill>
              </a:rPr>
              <a:t>clínico</a:t>
            </a:r>
            <a:r>
              <a:rPr lang="en-AU" sz="1200" dirty="0">
                <a:solidFill>
                  <a:schemeClr val="bg1"/>
                </a:solidFill>
              </a:rPr>
              <a:t> de las </a:t>
            </a:r>
            <a:r>
              <a:rPr lang="en-AU" sz="1200" dirty="0" err="1">
                <a:solidFill>
                  <a:schemeClr val="bg1"/>
                </a:solidFill>
              </a:rPr>
              <a:t>ciencias</a:t>
            </a:r>
            <a:r>
              <a:rPr lang="en-AU" sz="1200" dirty="0">
                <a:solidFill>
                  <a:schemeClr val="bg1"/>
                </a:solidFill>
              </a:rPr>
              <a:t> </a:t>
            </a:r>
            <a:r>
              <a:rPr lang="en-AU" sz="1200" dirty="0" err="1">
                <a:solidFill>
                  <a:schemeClr val="bg1"/>
                </a:solidFill>
              </a:rPr>
              <a:t>biomédicas</a:t>
            </a:r>
            <a:r>
              <a:rPr lang="en-AU" sz="1200" dirty="0">
                <a:solidFill>
                  <a:schemeClr val="bg1"/>
                </a:solidFill>
              </a:rPr>
              <a:t> </a:t>
            </a:r>
            <a:r>
              <a:rPr lang="en-AU" sz="1200" dirty="0" err="1">
                <a:solidFill>
                  <a:schemeClr val="bg1"/>
                </a:solidFill>
              </a:rPr>
              <a:t>trabajan</a:t>
            </a:r>
            <a:r>
              <a:rPr lang="en-AU" sz="1200" dirty="0">
                <a:solidFill>
                  <a:schemeClr val="bg1"/>
                </a:solidFill>
              </a:rPr>
              <a:t> sin </a:t>
            </a:r>
            <a:r>
              <a:rPr lang="en-AU" sz="1200" dirty="0" err="1">
                <a:solidFill>
                  <a:schemeClr val="bg1"/>
                </a:solidFill>
              </a:rPr>
              <a:t>descanso</a:t>
            </a:r>
            <a:r>
              <a:rPr lang="en-AU" sz="1200" dirty="0">
                <a:solidFill>
                  <a:schemeClr val="bg1"/>
                </a:solidFill>
              </a:rPr>
              <a:t> para </a:t>
            </a:r>
            <a:r>
              <a:rPr lang="en-AU" sz="1200" dirty="0" err="1">
                <a:solidFill>
                  <a:schemeClr val="bg1"/>
                </a:solidFill>
              </a:rPr>
              <a:t>dar</a:t>
            </a:r>
            <a:r>
              <a:rPr lang="en-AU" sz="1200" dirty="0">
                <a:solidFill>
                  <a:schemeClr val="bg1"/>
                </a:solidFill>
              </a:rPr>
              <a:t> </a:t>
            </a:r>
            <a:r>
              <a:rPr lang="en-AU" sz="1200" dirty="0" err="1">
                <a:solidFill>
                  <a:schemeClr val="bg1"/>
                </a:solidFill>
              </a:rPr>
              <a:t>respuesta</a:t>
            </a:r>
            <a:r>
              <a:rPr lang="en-AU" sz="1200" dirty="0">
                <a:solidFill>
                  <a:schemeClr val="bg1"/>
                </a:solidFill>
              </a:rPr>
              <a:t> a </a:t>
            </a:r>
            <a:r>
              <a:rPr lang="en-AU" sz="1200" dirty="0" err="1">
                <a:solidFill>
                  <a:schemeClr val="bg1"/>
                </a:solidFill>
              </a:rPr>
              <a:t>los</a:t>
            </a:r>
            <a:r>
              <a:rPr lang="en-AU" sz="1200" dirty="0">
                <a:solidFill>
                  <a:schemeClr val="bg1"/>
                </a:solidFill>
              </a:rPr>
              <a:t> </a:t>
            </a:r>
            <a:r>
              <a:rPr lang="en-AU" sz="1200" dirty="0" err="1">
                <a:solidFill>
                  <a:schemeClr val="bg1"/>
                </a:solidFill>
              </a:rPr>
              <a:t>interrogantes</a:t>
            </a:r>
            <a:r>
              <a:rPr lang="en-AU" sz="1200" dirty="0">
                <a:solidFill>
                  <a:schemeClr val="bg1"/>
                </a:solidFill>
              </a:rPr>
              <a:t> del COVID-19, </a:t>
            </a:r>
            <a:r>
              <a:rPr lang="en-AU" sz="1200" dirty="0" err="1">
                <a:solidFill>
                  <a:schemeClr val="bg1"/>
                </a:solidFill>
              </a:rPr>
              <a:t>accelerar</a:t>
            </a:r>
            <a:r>
              <a:rPr lang="en-AU" sz="1200" dirty="0">
                <a:solidFill>
                  <a:schemeClr val="bg1"/>
                </a:solidFill>
              </a:rPr>
              <a:t> las </a:t>
            </a:r>
            <a:r>
              <a:rPr lang="en-AU" sz="1200" dirty="0" err="1">
                <a:solidFill>
                  <a:schemeClr val="bg1"/>
                </a:solidFill>
              </a:rPr>
              <a:t>pruebas</a:t>
            </a:r>
            <a:r>
              <a:rPr lang="en-AU" sz="1200" dirty="0">
                <a:solidFill>
                  <a:schemeClr val="bg1"/>
                </a:solidFill>
              </a:rPr>
              <a:t> de </a:t>
            </a:r>
            <a:r>
              <a:rPr lang="en-AU" sz="1200" dirty="0" err="1">
                <a:solidFill>
                  <a:schemeClr val="bg1"/>
                </a:solidFill>
              </a:rPr>
              <a:t>diagnóstico</a:t>
            </a:r>
            <a:r>
              <a:rPr lang="en-AU" sz="1200" dirty="0">
                <a:solidFill>
                  <a:schemeClr val="bg1"/>
                </a:solidFill>
              </a:rPr>
              <a:t> y </a:t>
            </a:r>
            <a:r>
              <a:rPr lang="en-AU" sz="1200" dirty="0" err="1">
                <a:solidFill>
                  <a:schemeClr val="bg1"/>
                </a:solidFill>
              </a:rPr>
              <a:t>facilitar</a:t>
            </a:r>
            <a:r>
              <a:rPr lang="en-AU" sz="1200" dirty="0">
                <a:solidFill>
                  <a:schemeClr val="bg1"/>
                </a:solidFill>
              </a:rPr>
              <a:t> el </a:t>
            </a:r>
            <a:r>
              <a:rPr lang="en-AU" sz="1200" dirty="0" err="1">
                <a:solidFill>
                  <a:schemeClr val="bg1"/>
                </a:solidFill>
              </a:rPr>
              <a:t>desarollo</a:t>
            </a:r>
            <a:r>
              <a:rPr lang="en-AU" sz="1200" dirty="0">
                <a:solidFill>
                  <a:schemeClr val="bg1"/>
                </a:solidFill>
              </a:rPr>
              <a:t> de </a:t>
            </a:r>
            <a:r>
              <a:rPr lang="en-AU" sz="1200" dirty="0" err="1">
                <a:solidFill>
                  <a:schemeClr val="bg1"/>
                </a:solidFill>
              </a:rPr>
              <a:t>vacunas</a:t>
            </a:r>
            <a:r>
              <a:rPr lang="en-AU" sz="1200" dirty="0">
                <a:solidFill>
                  <a:schemeClr val="bg1"/>
                </a:solidFill>
              </a:rPr>
              <a:t> y </a:t>
            </a:r>
            <a:r>
              <a:rPr lang="en-AU" sz="1200" dirty="0" err="1">
                <a:solidFill>
                  <a:schemeClr val="bg1"/>
                </a:solidFill>
              </a:rPr>
              <a:t>terapias</a:t>
            </a:r>
            <a:r>
              <a:rPr lang="en-AU" sz="1200" dirty="0">
                <a:solidFill>
                  <a:schemeClr val="bg1"/>
                </a:solidFill>
              </a:rPr>
              <a:t>. </a:t>
            </a:r>
            <a:r>
              <a:rPr lang="en-AU" sz="1200" dirty="0" err="1">
                <a:solidFill>
                  <a:schemeClr val="bg1"/>
                </a:solidFill>
              </a:rPr>
              <a:t>Biobancos</a:t>
            </a:r>
            <a:r>
              <a:rPr lang="en-AU" sz="1200" dirty="0">
                <a:solidFill>
                  <a:schemeClr val="bg1"/>
                </a:solidFill>
              </a:rPr>
              <a:t> de </a:t>
            </a:r>
            <a:r>
              <a:rPr lang="en-AU" sz="1200" dirty="0" err="1">
                <a:solidFill>
                  <a:schemeClr val="bg1"/>
                </a:solidFill>
              </a:rPr>
              <a:t>población</a:t>
            </a:r>
            <a:r>
              <a:rPr lang="en-AU" sz="1200" dirty="0">
                <a:solidFill>
                  <a:schemeClr val="bg1"/>
                </a:solidFill>
              </a:rPr>
              <a:t> y </a:t>
            </a:r>
            <a:r>
              <a:rPr lang="en-AU" sz="1200" dirty="0" err="1">
                <a:solidFill>
                  <a:schemeClr val="bg1"/>
                </a:solidFill>
              </a:rPr>
              <a:t>cohortes</a:t>
            </a:r>
            <a:r>
              <a:rPr lang="en-AU" sz="1200" dirty="0">
                <a:solidFill>
                  <a:schemeClr val="bg1"/>
                </a:solidFill>
              </a:rPr>
              <a:t> </a:t>
            </a:r>
            <a:r>
              <a:rPr lang="en-AU" sz="1200" dirty="0" err="1">
                <a:solidFill>
                  <a:schemeClr val="bg1"/>
                </a:solidFill>
              </a:rPr>
              <a:t>epidemiológicas</a:t>
            </a:r>
            <a:r>
              <a:rPr lang="en-AU" sz="1200" dirty="0">
                <a:solidFill>
                  <a:schemeClr val="bg1"/>
                </a:solidFill>
              </a:rPr>
              <a:t> de </a:t>
            </a:r>
            <a:r>
              <a:rPr lang="en-AU" sz="1200" dirty="0" err="1">
                <a:solidFill>
                  <a:schemeClr val="bg1"/>
                </a:solidFill>
              </a:rPr>
              <a:t>todo</a:t>
            </a:r>
            <a:r>
              <a:rPr lang="en-AU" sz="1200" dirty="0">
                <a:solidFill>
                  <a:schemeClr val="bg1"/>
                </a:solidFill>
              </a:rPr>
              <a:t> el </a:t>
            </a:r>
            <a:r>
              <a:rPr lang="en-AU" sz="1200" dirty="0" err="1">
                <a:solidFill>
                  <a:schemeClr val="bg1"/>
                </a:solidFill>
              </a:rPr>
              <a:t>mundo</a:t>
            </a:r>
            <a:r>
              <a:rPr lang="en-AU" sz="1200" dirty="0">
                <a:solidFill>
                  <a:schemeClr val="bg1"/>
                </a:solidFill>
              </a:rPr>
              <a:t> </a:t>
            </a:r>
            <a:r>
              <a:rPr lang="en-AU" sz="1200" dirty="0" err="1">
                <a:solidFill>
                  <a:schemeClr val="bg1"/>
                </a:solidFill>
              </a:rPr>
              <a:t>unen</a:t>
            </a:r>
            <a:r>
              <a:rPr lang="en-AU" sz="1200" dirty="0">
                <a:solidFill>
                  <a:schemeClr val="bg1"/>
                </a:solidFill>
              </a:rPr>
              <a:t> </a:t>
            </a:r>
            <a:r>
              <a:rPr lang="en-AU" sz="1200" dirty="0" err="1">
                <a:solidFill>
                  <a:schemeClr val="bg1"/>
                </a:solidFill>
              </a:rPr>
              <a:t>fuerzas</a:t>
            </a:r>
            <a:r>
              <a:rPr lang="en-AU" sz="1200" dirty="0">
                <a:solidFill>
                  <a:schemeClr val="bg1"/>
                </a:solidFill>
              </a:rPr>
              <a:t> para </a:t>
            </a:r>
            <a:r>
              <a:rPr lang="en-AU" sz="1200" dirty="0" err="1">
                <a:solidFill>
                  <a:schemeClr val="bg1"/>
                </a:solidFill>
              </a:rPr>
              <a:t>mejorar</a:t>
            </a:r>
            <a:r>
              <a:rPr lang="en-AU" sz="1200" dirty="0">
                <a:solidFill>
                  <a:schemeClr val="bg1"/>
                </a:solidFill>
              </a:rPr>
              <a:t> la </a:t>
            </a:r>
            <a:r>
              <a:rPr lang="en-AU" sz="1200" dirty="0" err="1">
                <a:solidFill>
                  <a:schemeClr val="bg1"/>
                </a:solidFill>
              </a:rPr>
              <a:t>vigiliancia</a:t>
            </a:r>
            <a:r>
              <a:rPr lang="en-AU" sz="1200" dirty="0">
                <a:solidFill>
                  <a:schemeClr val="bg1"/>
                </a:solidFill>
              </a:rPr>
              <a:t> con </a:t>
            </a:r>
            <a:r>
              <a:rPr lang="en-AU" sz="1200" dirty="0" err="1">
                <a:solidFill>
                  <a:schemeClr val="bg1"/>
                </a:solidFill>
              </a:rPr>
              <a:t>herramientas</a:t>
            </a:r>
            <a:r>
              <a:rPr lang="en-AU" sz="1200" dirty="0">
                <a:solidFill>
                  <a:schemeClr val="bg1"/>
                </a:solidFill>
              </a:rPr>
              <a:t> </a:t>
            </a:r>
            <a:r>
              <a:rPr lang="en-AU" sz="1200" dirty="0" err="1">
                <a:solidFill>
                  <a:schemeClr val="bg1"/>
                </a:solidFill>
              </a:rPr>
              <a:t>digitales</a:t>
            </a:r>
            <a:r>
              <a:rPr lang="en-AU" sz="1200" dirty="0">
                <a:solidFill>
                  <a:schemeClr val="bg1"/>
                </a:solidFill>
              </a:rPr>
              <a:t> a gran </a:t>
            </a:r>
            <a:r>
              <a:rPr lang="en-AU" sz="1200" dirty="0" err="1">
                <a:solidFill>
                  <a:schemeClr val="bg1"/>
                </a:solidFill>
              </a:rPr>
              <a:t>escala</a:t>
            </a:r>
            <a:r>
              <a:rPr lang="en-AU" sz="1200" dirty="0">
                <a:solidFill>
                  <a:schemeClr val="bg1"/>
                </a:solidFill>
              </a:rPr>
              <a:t>, </a:t>
            </a:r>
            <a:r>
              <a:rPr lang="en-AU" sz="1200" dirty="0" err="1">
                <a:solidFill>
                  <a:schemeClr val="bg1"/>
                </a:solidFill>
              </a:rPr>
              <a:t>como</a:t>
            </a:r>
            <a:r>
              <a:rPr lang="en-AU" sz="1200" dirty="0">
                <a:solidFill>
                  <a:schemeClr val="bg1"/>
                </a:solidFill>
              </a:rPr>
              <a:t> las </a:t>
            </a:r>
            <a:r>
              <a:rPr lang="en-AU" sz="1200" dirty="0" err="1">
                <a:solidFill>
                  <a:schemeClr val="bg1"/>
                </a:solidFill>
              </a:rPr>
              <a:t>aplicaciones</a:t>
            </a:r>
            <a:r>
              <a:rPr lang="en-AU" sz="1200" dirty="0">
                <a:solidFill>
                  <a:schemeClr val="bg1"/>
                </a:solidFill>
              </a:rPr>
              <a:t> de smartphone para </a:t>
            </a:r>
            <a:r>
              <a:rPr lang="en-AU" sz="1200" dirty="0" err="1">
                <a:solidFill>
                  <a:schemeClr val="bg1"/>
                </a:solidFill>
              </a:rPr>
              <a:t>seguir</a:t>
            </a:r>
            <a:r>
              <a:rPr lang="en-AU" sz="1200" dirty="0">
                <a:solidFill>
                  <a:schemeClr val="bg1"/>
                </a:solidFill>
              </a:rPr>
              <a:t> las </a:t>
            </a:r>
            <a:r>
              <a:rPr lang="en-AU" sz="1200" dirty="0" err="1">
                <a:solidFill>
                  <a:schemeClr val="bg1"/>
                </a:solidFill>
              </a:rPr>
              <a:t>trayectorias</a:t>
            </a:r>
            <a:r>
              <a:rPr lang="en-AU" sz="1200" dirty="0">
                <a:solidFill>
                  <a:schemeClr val="bg1"/>
                </a:solidFill>
              </a:rPr>
              <a:t> de </a:t>
            </a:r>
            <a:r>
              <a:rPr lang="en-AU" sz="1200" dirty="0" err="1">
                <a:solidFill>
                  <a:schemeClr val="bg1"/>
                </a:solidFill>
              </a:rPr>
              <a:t>infección</a:t>
            </a:r>
            <a:r>
              <a:rPr lang="en-AU" sz="1200" dirty="0">
                <a:solidFill>
                  <a:schemeClr val="bg1"/>
                </a:solidFill>
              </a:rPr>
              <a:t>. La </a:t>
            </a:r>
            <a:r>
              <a:rPr lang="en-AU" sz="1200" dirty="0" err="1">
                <a:solidFill>
                  <a:schemeClr val="bg1"/>
                </a:solidFill>
              </a:rPr>
              <a:t>redistribucción</a:t>
            </a:r>
            <a:r>
              <a:rPr lang="en-AU" sz="1200" dirty="0">
                <a:solidFill>
                  <a:schemeClr val="bg1"/>
                </a:solidFill>
              </a:rPr>
              <a:t> </a:t>
            </a:r>
            <a:r>
              <a:rPr lang="en-AU" sz="1200" dirty="0" err="1">
                <a:solidFill>
                  <a:schemeClr val="bg1"/>
                </a:solidFill>
              </a:rPr>
              <a:t>generalizada</a:t>
            </a:r>
            <a:r>
              <a:rPr lang="en-AU" sz="1200" dirty="0">
                <a:solidFill>
                  <a:schemeClr val="bg1"/>
                </a:solidFill>
              </a:rPr>
              <a:t> de </a:t>
            </a:r>
            <a:r>
              <a:rPr lang="en-AU" sz="1200" dirty="0" err="1">
                <a:solidFill>
                  <a:schemeClr val="bg1"/>
                </a:solidFill>
              </a:rPr>
              <a:t>expertos</a:t>
            </a:r>
            <a:r>
              <a:rPr lang="en-AU" sz="1200" dirty="0">
                <a:solidFill>
                  <a:schemeClr val="bg1"/>
                </a:solidFill>
              </a:rPr>
              <a:t> de </a:t>
            </a:r>
            <a:r>
              <a:rPr lang="en-AU" sz="1200" dirty="0" err="1">
                <a:solidFill>
                  <a:schemeClr val="bg1"/>
                </a:solidFill>
              </a:rPr>
              <a:t>primera</a:t>
            </a:r>
            <a:r>
              <a:rPr lang="en-AU" sz="1200" dirty="0">
                <a:solidFill>
                  <a:schemeClr val="bg1"/>
                </a:solidFill>
              </a:rPr>
              <a:t> </a:t>
            </a:r>
            <a:r>
              <a:rPr lang="en-AU" sz="1200" dirty="0" err="1">
                <a:solidFill>
                  <a:schemeClr val="bg1"/>
                </a:solidFill>
              </a:rPr>
              <a:t>clase</a:t>
            </a:r>
            <a:r>
              <a:rPr lang="en-AU" sz="1200" dirty="0">
                <a:solidFill>
                  <a:schemeClr val="bg1"/>
                </a:solidFill>
              </a:rPr>
              <a:t> de </a:t>
            </a:r>
            <a:r>
              <a:rPr lang="en-AU" sz="1200" dirty="0" err="1">
                <a:solidFill>
                  <a:schemeClr val="bg1"/>
                </a:solidFill>
              </a:rPr>
              <a:t>otros</a:t>
            </a:r>
            <a:r>
              <a:rPr lang="en-AU" sz="1200" dirty="0">
                <a:solidFill>
                  <a:schemeClr val="bg1"/>
                </a:solidFill>
              </a:rPr>
              <a:t> </a:t>
            </a:r>
            <a:r>
              <a:rPr lang="en-AU" sz="1200" dirty="0" err="1">
                <a:solidFill>
                  <a:schemeClr val="bg1"/>
                </a:solidFill>
              </a:rPr>
              <a:t>campos</a:t>
            </a:r>
            <a:r>
              <a:rPr lang="en-AU" sz="1200" dirty="0">
                <a:solidFill>
                  <a:schemeClr val="bg1"/>
                </a:solidFill>
              </a:rPr>
              <a:t> a la </a:t>
            </a:r>
            <a:r>
              <a:rPr lang="en-AU" sz="1200" dirty="0" err="1">
                <a:solidFill>
                  <a:schemeClr val="bg1"/>
                </a:solidFill>
              </a:rPr>
              <a:t>investigación</a:t>
            </a:r>
            <a:r>
              <a:rPr lang="en-AU" sz="1200" dirty="0">
                <a:solidFill>
                  <a:schemeClr val="bg1"/>
                </a:solidFill>
              </a:rPr>
              <a:t> del COVID-19, </a:t>
            </a:r>
            <a:r>
              <a:rPr lang="en-AU" sz="1200" dirty="0" err="1">
                <a:solidFill>
                  <a:schemeClr val="bg1"/>
                </a:solidFill>
              </a:rPr>
              <a:t>contribuye</a:t>
            </a:r>
            <a:r>
              <a:rPr lang="en-AU" sz="1200" dirty="0">
                <a:solidFill>
                  <a:schemeClr val="bg1"/>
                </a:solidFill>
              </a:rPr>
              <a:t> a </a:t>
            </a:r>
            <a:r>
              <a:rPr lang="en-AU" sz="1200" dirty="0" err="1">
                <a:solidFill>
                  <a:schemeClr val="bg1"/>
                </a:solidFill>
              </a:rPr>
              <a:t>una</a:t>
            </a:r>
            <a:r>
              <a:rPr lang="en-AU" sz="1200" dirty="0">
                <a:solidFill>
                  <a:schemeClr val="bg1"/>
                </a:solidFill>
              </a:rPr>
              <a:t> </a:t>
            </a:r>
            <a:r>
              <a:rPr lang="en-AU" sz="1200" dirty="0" err="1">
                <a:solidFill>
                  <a:schemeClr val="bg1"/>
                </a:solidFill>
              </a:rPr>
              <a:t>pérdida</a:t>
            </a:r>
            <a:r>
              <a:rPr lang="en-AU" sz="1200" dirty="0">
                <a:solidFill>
                  <a:schemeClr val="bg1"/>
                </a:solidFill>
              </a:rPr>
              <a:t> en el </a:t>
            </a:r>
            <a:r>
              <a:rPr lang="en-AU" sz="1200" dirty="0" err="1">
                <a:solidFill>
                  <a:schemeClr val="bg1"/>
                </a:solidFill>
              </a:rPr>
              <a:t>foco</a:t>
            </a:r>
            <a:r>
              <a:rPr lang="en-AU" sz="1200" dirty="0">
                <a:solidFill>
                  <a:schemeClr val="bg1"/>
                </a:solidFill>
              </a:rPr>
              <a:t> de la </a:t>
            </a:r>
            <a:r>
              <a:rPr lang="en-AU" sz="1200" dirty="0" err="1">
                <a:solidFill>
                  <a:schemeClr val="bg1"/>
                </a:solidFill>
              </a:rPr>
              <a:t>más</a:t>
            </a:r>
            <a:r>
              <a:rPr lang="en-AU" sz="1200" dirty="0">
                <a:solidFill>
                  <a:schemeClr val="bg1"/>
                </a:solidFill>
              </a:rPr>
              <a:t> que </a:t>
            </a:r>
            <a:r>
              <a:rPr lang="en-AU" sz="1200" dirty="0" err="1">
                <a:solidFill>
                  <a:schemeClr val="bg1"/>
                </a:solidFill>
              </a:rPr>
              <a:t>necesitada</a:t>
            </a:r>
            <a:r>
              <a:rPr lang="en-AU" sz="1200" dirty="0">
                <a:solidFill>
                  <a:schemeClr val="bg1"/>
                </a:solidFill>
              </a:rPr>
              <a:t> </a:t>
            </a:r>
            <a:r>
              <a:rPr lang="en-AU" sz="1200" dirty="0" err="1">
                <a:solidFill>
                  <a:schemeClr val="bg1"/>
                </a:solidFill>
              </a:rPr>
              <a:t>investigación</a:t>
            </a:r>
            <a:r>
              <a:rPr lang="en-AU" sz="1200" dirty="0">
                <a:solidFill>
                  <a:schemeClr val="bg1"/>
                </a:solidFill>
              </a:rPr>
              <a:t> </a:t>
            </a:r>
            <a:r>
              <a:rPr lang="en-AU" sz="1200" dirty="0" err="1">
                <a:solidFill>
                  <a:schemeClr val="bg1"/>
                </a:solidFill>
              </a:rPr>
              <a:t>básica</a:t>
            </a:r>
            <a:r>
              <a:rPr lang="en-AU" sz="1200" dirty="0">
                <a:solidFill>
                  <a:schemeClr val="bg1"/>
                </a:solidFill>
              </a:rPr>
              <a:t> y </a:t>
            </a:r>
            <a:r>
              <a:rPr lang="en-AU" sz="1200" dirty="0" err="1">
                <a:solidFill>
                  <a:schemeClr val="bg1"/>
                </a:solidFill>
              </a:rPr>
              <a:t>éxitos</a:t>
            </a:r>
            <a:r>
              <a:rPr lang="en-AU" sz="1200" dirty="0">
                <a:solidFill>
                  <a:schemeClr val="bg1"/>
                </a:solidFill>
              </a:rPr>
              <a:t> </a:t>
            </a:r>
            <a:r>
              <a:rPr lang="en-AU" sz="1200" dirty="0" err="1">
                <a:solidFill>
                  <a:schemeClr val="bg1"/>
                </a:solidFill>
              </a:rPr>
              <a:t>tecnológicos</a:t>
            </a:r>
            <a:r>
              <a:rPr lang="en-AU" sz="1200" dirty="0">
                <a:solidFill>
                  <a:schemeClr val="bg1"/>
                </a:solidFill>
              </a:rPr>
              <a:t>. </a:t>
            </a:r>
            <a:r>
              <a:rPr lang="en-AU" sz="1200" dirty="0" err="1">
                <a:solidFill>
                  <a:schemeClr val="bg1"/>
                </a:solidFill>
              </a:rPr>
              <a:t>Es</a:t>
            </a:r>
            <a:r>
              <a:rPr lang="en-AU" sz="1200" dirty="0">
                <a:solidFill>
                  <a:schemeClr val="bg1"/>
                </a:solidFill>
              </a:rPr>
              <a:t> </a:t>
            </a:r>
            <a:r>
              <a:rPr lang="en-AU" sz="1200" dirty="0" err="1">
                <a:solidFill>
                  <a:schemeClr val="bg1"/>
                </a:solidFill>
              </a:rPr>
              <a:t>importante</a:t>
            </a:r>
            <a:r>
              <a:rPr lang="en-AU" sz="1200" dirty="0">
                <a:solidFill>
                  <a:schemeClr val="bg1"/>
                </a:solidFill>
              </a:rPr>
              <a:t> </a:t>
            </a:r>
            <a:r>
              <a:rPr lang="en-AU" sz="1200" dirty="0" err="1">
                <a:solidFill>
                  <a:schemeClr val="bg1"/>
                </a:solidFill>
              </a:rPr>
              <a:t>mantener</a:t>
            </a:r>
            <a:r>
              <a:rPr lang="en-AU" sz="1200" dirty="0">
                <a:solidFill>
                  <a:schemeClr val="bg1"/>
                </a:solidFill>
              </a:rPr>
              <a:t> la vista en el </a:t>
            </a:r>
            <a:r>
              <a:rPr lang="en-AU" sz="1200" dirty="0" err="1">
                <a:solidFill>
                  <a:schemeClr val="bg1"/>
                </a:solidFill>
              </a:rPr>
              <a:t>hecho</a:t>
            </a:r>
            <a:r>
              <a:rPr lang="en-AU" sz="1200" dirty="0">
                <a:solidFill>
                  <a:schemeClr val="bg1"/>
                </a:solidFill>
              </a:rPr>
              <a:t> que la </a:t>
            </a:r>
            <a:r>
              <a:rPr lang="en-AU" sz="1200" dirty="0" err="1">
                <a:solidFill>
                  <a:schemeClr val="bg1"/>
                </a:solidFill>
              </a:rPr>
              <a:t>gente</a:t>
            </a:r>
            <a:r>
              <a:rPr lang="en-AU" sz="1200" dirty="0">
                <a:solidFill>
                  <a:schemeClr val="bg1"/>
                </a:solidFill>
              </a:rPr>
              <a:t> (</a:t>
            </a:r>
            <a:r>
              <a:rPr lang="en-AU" sz="1200" dirty="0" err="1">
                <a:solidFill>
                  <a:schemeClr val="bg1"/>
                </a:solidFill>
              </a:rPr>
              <a:t>niños</a:t>
            </a:r>
            <a:r>
              <a:rPr lang="en-AU" sz="1200" dirty="0">
                <a:solidFill>
                  <a:schemeClr val="bg1"/>
                </a:solidFill>
              </a:rPr>
              <a:t> </a:t>
            </a:r>
            <a:r>
              <a:rPr lang="en-AU" sz="1200" dirty="0" err="1">
                <a:solidFill>
                  <a:schemeClr val="bg1"/>
                </a:solidFill>
              </a:rPr>
              <a:t>incluidos</a:t>
            </a:r>
            <a:r>
              <a:rPr lang="en-AU" sz="1200" dirty="0">
                <a:solidFill>
                  <a:schemeClr val="bg1"/>
                </a:solidFill>
              </a:rPr>
              <a:t>) </a:t>
            </a:r>
            <a:r>
              <a:rPr lang="en-AU" sz="1200" dirty="0" err="1">
                <a:solidFill>
                  <a:schemeClr val="bg1"/>
                </a:solidFill>
              </a:rPr>
              <a:t>siguen</a:t>
            </a:r>
            <a:r>
              <a:rPr lang="en-AU" sz="1200" dirty="0">
                <a:solidFill>
                  <a:schemeClr val="bg1"/>
                </a:solidFill>
              </a:rPr>
              <a:t> </a:t>
            </a:r>
            <a:r>
              <a:rPr lang="en-AU" sz="1200" dirty="0" err="1">
                <a:solidFill>
                  <a:schemeClr val="bg1"/>
                </a:solidFill>
              </a:rPr>
              <a:t>muriéndose</a:t>
            </a:r>
            <a:r>
              <a:rPr lang="en-AU" sz="1200" dirty="0">
                <a:solidFill>
                  <a:schemeClr val="bg1"/>
                </a:solidFill>
              </a:rPr>
              <a:t> de </a:t>
            </a:r>
            <a:r>
              <a:rPr lang="en-AU" sz="1200" dirty="0" err="1">
                <a:solidFill>
                  <a:schemeClr val="bg1"/>
                </a:solidFill>
              </a:rPr>
              <a:t>enfermedades</a:t>
            </a:r>
            <a:r>
              <a:rPr lang="en-AU" sz="1200" dirty="0">
                <a:solidFill>
                  <a:schemeClr val="bg1"/>
                </a:solidFill>
              </a:rPr>
              <a:t> </a:t>
            </a:r>
            <a:r>
              <a:rPr lang="en-AU" sz="1200" dirty="0" err="1">
                <a:solidFill>
                  <a:schemeClr val="bg1"/>
                </a:solidFill>
              </a:rPr>
              <a:t>ajenas</a:t>
            </a:r>
            <a:r>
              <a:rPr lang="en-AU" sz="1200" dirty="0">
                <a:solidFill>
                  <a:schemeClr val="bg1"/>
                </a:solidFill>
              </a:rPr>
              <a:t> al COVID-19 </a:t>
            </a:r>
            <a:r>
              <a:rPr lang="en-AU" sz="1200" dirty="0" err="1">
                <a:solidFill>
                  <a:schemeClr val="bg1"/>
                </a:solidFill>
              </a:rPr>
              <a:t>como</a:t>
            </a:r>
            <a:r>
              <a:rPr lang="en-AU" sz="1200" dirty="0">
                <a:solidFill>
                  <a:schemeClr val="bg1"/>
                </a:solidFill>
              </a:rPr>
              <a:t>  </a:t>
            </a:r>
            <a:r>
              <a:rPr lang="en-AU" sz="1200" dirty="0" err="1">
                <a:solidFill>
                  <a:schemeClr val="bg1"/>
                </a:solidFill>
              </a:rPr>
              <a:t>dolencias</a:t>
            </a:r>
            <a:r>
              <a:rPr lang="en-AU" sz="1200" dirty="0">
                <a:solidFill>
                  <a:schemeClr val="bg1"/>
                </a:solidFill>
              </a:rPr>
              <a:t> </a:t>
            </a:r>
            <a:r>
              <a:rPr lang="en-AU" sz="1200" dirty="0" err="1">
                <a:solidFill>
                  <a:schemeClr val="bg1"/>
                </a:solidFill>
              </a:rPr>
              <a:t>cardiometabólicas</a:t>
            </a:r>
            <a:r>
              <a:rPr lang="en-AU" sz="1200" dirty="0">
                <a:solidFill>
                  <a:schemeClr val="bg1"/>
                </a:solidFill>
              </a:rPr>
              <a:t> y </a:t>
            </a:r>
            <a:r>
              <a:rPr lang="en-AU" sz="1200" dirty="0" err="1">
                <a:solidFill>
                  <a:schemeClr val="bg1"/>
                </a:solidFill>
              </a:rPr>
              <a:t>cáncer</a:t>
            </a:r>
            <a:r>
              <a:rPr lang="en-AU" sz="1200" dirty="0">
                <a:solidFill>
                  <a:schemeClr val="bg1"/>
                </a:solidFill>
              </a:rPr>
              <a:t>.  La </a:t>
            </a:r>
            <a:r>
              <a:rPr lang="en-AU" sz="1200" dirty="0" err="1">
                <a:solidFill>
                  <a:schemeClr val="bg1"/>
                </a:solidFill>
              </a:rPr>
              <a:t>respuesta</a:t>
            </a:r>
            <a:r>
              <a:rPr lang="en-AU" sz="1200" dirty="0">
                <a:solidFill>
                  <a:schemeClr val="bg1"/>
                </a:solidFill>
              </a:rPr>
              <a:t> </a:t>
            </a:r>
            <a:r>
              <a:rPr lang="en-AU" sz="1200" dirty="0" err="1">
                <a:solidFill>
                  <a:schemeClr val="bg1"/>
                </a:solidFill>
              </a:rPr>
              <a:t>internacional</a:t>
            </a:r>
            <a:r>
              <a:rPr lang="en-AU" sz="1200" dirty="0">
                <a:solidFill>
                  <a:schemeClr val="bg1"/>
                </a:solidFill>
              </a:rPr>
              <a:t> a la </a:t>
            </a:r>
            <a:r>
              <a:rPr lang="en-AU" sz="1200" dirty="0" err="1">
                <a:solidFill>
                  <a:schemeClr val="bg1"/>
                </a:solidFill>
              </a:rPr>
              <a:t>amenaza</a:t>
            </a:r>
            <a:r>
              <a:rPr lang="en-AU" sz="1200" dirty="0">
                <a:solidFill>
                  <a:schemeClr val="bg1"/>
                </a:solidFill>
              </a:rPr>
              <a:t> del CODID-19 ha </a:t>
            </a:r>
            <a:r>
              <a:rPr lang="en-AU" sz="1200" dirty="0" err="1">
                <a:solidFill>
                  <a:schemeClr val="bg1"/>
                </a:solidFill>
              </a:rPr>
              <a:t>mostrado</a:t>
            </a:r>
            <a:r>
              <a:rPr lang="en-AU" sz="1200" dirty="0">
                <a:solidFill>
                  <a:schemeClr val="bg1"/>
                </a:solidFill>
              </a:rPr>
              <a:t> </a:t>
            </a:r>
            <a:r>
              <a:rPr lang="en-AU" sz="1200" dirty="0" err="1">
                <a:solidFill>
                  <a:schemeClr val="bg1"/>
                </a:solidFill>
              </a:rPr>
              <a:t>oprtunidades</a:t>
            </a:r>
            <a:r>
              <a:rPr lang="en-AU" sz="1200" dirty="0">
                <a:solidFill>
                  <a:schemeClr val="bg1"/>
                </a:solidFill>
              </a:rPr>
              <a:t> </a:t>
            </a:r>
            <a:r>
              <a:rPr lang="en-AU" sz="1200" dirty="0" err="1">
                <a:solidFill>
                  <a:schemeClr val="bg1"/>
                </a:solidFill>
              </a:rPr>
              <a:t>únicas</a:t>
            </a:r>
            <a:r>
              <a:rPr lang="en-AU" sz="1200" dirty="0">
                <a:solidFill>
                  <a:schemeClr val="bg1"/>
                </a:solidFill>
              </a:rPr>
              <a:t>	para </a:t>
            </a:r>
            <a:r>
              <a:rPr lang="en-AU" sz="1200" dirty="0" err="1">
                <a:solidFill>
                  <a:schemeClr val="bg1"/>
                </a:solidFill>
              </a:rPr>
              <a:t>acelerar</a:t>
            </a:r>
            <a:r>
              <a:rPr lang="en-AU" sz="1200" dirty="0">
                <a:solidFill>
                  <a:schemeClr val="bg1"/>
                </a:solidFill>
              </a:rPr>
              <a:t>, en </a:t>
            </a:r>
            <a:r>
              <a:rPr lang="en-AU" sz="1200" dirty="0" err="1">
                <a:solidFill>
                  <a:schemeClr val="bg1"/>
                </a:solidFill>
              </a:rPr>
              <a:t>vez</a:t>
            </a:r>
            <a:r>
              <a:rPr lang="en-AU" sz="1200" dirty="0">
                <a:solidFill>
                  <a:schemeClr val="bg1"/>
                </a:solidFill>
              </a:rPr>
              <a:t> de </a:t>
            </a:r>
            <a:r>
              <a:rPr lang="en-AU" sz="1200" dirty="0" err="1">
                <a:solidFill>
                  <a:schemeClr val="bg1"/>
                </a:solidFill>
              </a:rPr>
              <a:t>impedir</a:t>
            </a:r>
            <a:r>
              <a:rPr lang="en-AU" sz="1200" dirty="0">
                <a:solidFill>
                  <a:schemeClr val="bg1"/>
                </a:solidFill>
              </a:rPr>
              <a:t> el </a:t>
            </a:r>
            <a:r>
              <a:rPr lang="en-AU" sz="1200" dirty="0" err="1">
                <a:solidFill>
                  <a:schemeClr val="bg1"/>
                </a:solidFill>
              </a:rPr>
              <a:t>progreso</a:t>
            </a:r>
            <a:r>
              <a:rPr lang="en-AU" sz="1200" dirty="0">
                <a:solidFill>
                  <a:schemeClr val="bg1"/>
                </a:solidFill>
              </a:rPr>
              <a:t> en la </a:t>
            </a:r>
            <a:r>
              <a:rPr lang="en-AU" sz="1200" dirty="0" err="1">
                <a:solidFill>
                  <a:schemeClr val="bg1"/>
                </a:solidFill>
              </a:rPr>
              <a:t>investigación</a:t>
            </a:r>
            <a:r>
              <a:rPr lang="en-AU" sz="1200" dirty="0">
                <a:solidFill>
                  <a:schemeClr val="bg1"/>
                </a:solidFill>
              </a:rPr>
              <a:t> </a:t>
            </a:r>
            <a:r>
              <a:rPr lang="en-AU" sz="1200" dirty="0" err="1">
                <a:solidFill>
                  <a:schemeClr val="bg1"/>
                </a:solidFill>
              </a:rPr>
              <a:t>biomédica</a:t>
            </a:r>
            <a:r>
              <a:rPr lang="en-AU" sz="1200" dirty="0">
                <a:solidFill>
                  <a:schemeClr val="bg1"/>
                </a:solidFill>
              </a:rPr>
              <a:t>.  </a:t>
            </a:r>
            <a:r>
              <a:rPr lang="en-AU" sz="1200" dirty="0" err="1">
                <a:solidFill>
                  <a:schemeClr val="bg1"/>
                </a:solidFill>
              </a:rPr>
              <a:t>Desarrollos</a:t>
            </a:r>
            <a:r>
              <a:rPr lang="en-AU" sz="1200" dirty="0">
                <a:solidFill>
                  <a:schemeClr val="bg1"/>
                </a:solidFill>
              </a:rPr>
              <a:t> </a:t>
            </a:r>
            <a:r>
              <a:rPr lang="en-AU" sz="1200" dirty="0" err="1">
                <a:solidFill>
                  <a:schemeClr val="bg1"/>
                </a:solidFill>
              </a:rPr>
              <a:t>beneficiosos</a:t>
            </a:r>
            <a:r>
              <a:rPr lang="en-AU" sz="1200" dirty="0">
                <a:solidFill>
                  <a:schemeClr val="bg1"/>
                </a:solidFill>
              </a:rPr>
              <a:t> </a:t>
            </a:r>
            <a:r>
              <a:rPr lang="en-AU" sz="1200" dirty="0" err="1">
                <a:solidFill>
                  <a:schemeClr val="bg1"/>
                </a:solidFill>
              </a:rPr>
              <a:t>como</a:t>
            </a:r>
            <a:r>
              <a:rPr lang="en-AU" sz="1200" dirty="0">
                <a:solidFill>
                  <a:schemeClr val="bg1"/>
                </a:solidFill>
              </a:rPr>
              <a:t> lo son </a:t>
            </a:r>
            <a:r>
              <a:rPr lang="en-AU" sz="1200" dirty="0" err="1">
                <a:solidFill>
                  <a:schemeClr val="bg1"/>
                </a:solidFill>
              </a:rPr>
              <a:t>los</a:t>
            </a:r>
            <a:r>
              <a:rPr lang="en-AU" sz="1200" dirty="0">
                <a:solidFill>
                  <a:schemeClr val="bg1"/>
                </a:solidFill>
              </a:rPr>
              <a:t> </a:t>
            </a:r>
            <a:r>
              <a:rPr lang="en-AU" sz="1200" dirty="0" err="1">
                <a:solidFill>
                  <a:schemeClr val="bg1"/>
                </a:solidFill>
              </a:rPr>
              <a:t>equipos</a:t>
            </a:r>
            <a:r>
              <a:rPr lang="en-AU" sz="1200" dirty="0">
                <a:solidFill>
                  <a:schemeClr val="bg1"/>
                </a:solidFill>
              </a:rPr>
              <a:t> </a:t>
            </a:r>
            <a:r>
              <a:rPr lang="en-AU" sz="1200" dirty="0" err="1">
                <a:solidFill>
                  <a:schemeClr val="bg1"/>
                </a:solidFill>
              </a:rPr>
              <a:t>internacionales</a:t>
            </a:r>
            <a:r>
              <a:rPr lang="en-AU" sz="1200" dirty="0">
                <a:solidFill>
                  <a:schemeClr val="bg1"/>
                </a:solidFill>
              </a:rPr>
              <a:t> que en </a:t>
            </a:r>
            <a:r>
              <a:rPr lang="en-AU" sz="1200" dirty="0" err="1">
                <a:solidFill>
                  <a:schemeClr val="bg1"/>
                </a:solidFill>
              </a:rPr>
              <a:t>lugar</a:t>
            </a:r>
            <a:r>
              <a:rPr lang="en-AU" sz="1200" dirty="0">
                <a:solidFill>
                  <a:schemeClr val="bg1"/>
                </a:solidFill>
              </a:rPr>
              <a:t> de </a:t>
            </a:r>
            <a:r>
              <a:rPr lang="en-AU" sz="1200" dirty="0" err="1">
                <a:solidFill>
                  <a:schemeClr val="bg1"/>
                </a:solidFill>
              </a:rPr>
              <a:t>competir</a:t>
            </a:r>
            <a:r>
              <a:rPr lang="en-AU" sz="1200" dirty="0">
                <a:solidFill>
                  <a:schemeClr val="bg1"/>
                </a:solidFill>
              </a:rPr>
              <a:t> </a:t>
            </a:r>
            <a:r>
              <a:rPr lang="en-AU" sz="1200" dirty="0" err="1">
                <a:solidFill>
                  <a:schemeClr val="bg1"/>
                </a:solidFill>
              </a:rPr>
              <a:t>trabajan</a:t>
            </a:r>
            <a:r>
              <a:rPr lang="en-AU" sz="1200" dirty="0">
                <a:solidFill>
                  <a:schemeClr val="bg1"/>
                </a:solidFill>
              </a:rPr>
              <a:t> </a:t>
            </a:r>
            <a:r>
              <a:rPr lang="en-AU" sz="1200" dirty="0" err="1">
                <a:solidFill>
                  <a:schemeClr val="bg1"/>
                </a:solidFill>
              </a:rPr>
              <a:t>juntos</a:t>
            </a:r>
            <a:r>
              <a:rPr lang="en-AU" sz="1200" dirty="0">
                <a:solidFill>
                  <a:schemeClr val="bg1"/>
                </a:solidFill>
              </a:rPr>
              <a:t>, la </a:t>
            </a:r>
            <a:r>
              <a:rPr lang="en-AU" sz="1200" dirty="0" err="1">
                <a:solidFill>
                  <a:schemeClr val="bg1"/>
                </a:solidFill>
              </a:rPr>
              <a:t>aceleración</a:t>
            </a:r>
            <a:r>
              <a:rPr lang="en-AU" sz="1200" dirty="0">
                <a:solidFill>
                  <a:schemeClr val="bg1"/>
                </a:solidFill>
              </a:rPr>
              <a:t> de </a:t>
            </a:r>
            <a:r>
              <a:rPr lang="en-AU" sz="1200" dirty="0" err="1">
                <a:solidFill>
                  <a:schemeClr val="bg1"/>
                </a:solidFill>
              </a:rPr>
              <a:t>regulaciones</a:t>
            </a:r>
            <a:r>
              <a:rPr lang="en-AU" sz="1200" dirty="0">
                <a:solidFill>
                  <a:schemeClr val="bg1"/>
                </a:solidFill>
              </a:rPr>
              <a:t> y </a:t>
            </a:r>
            <a:r>
              <a:rPr lang="en-AU" sz="1200" dirty="0" err="1">
                <a:solidFill>
                  <a:schemeClr val="bg1"/>
                </a:solidFill>
              </a:rPr>
              <a:t>los</a:t>
            </a:r>
            <a:r>
              <a:rPr lang="en-AU" sz="1200" dirty="0">
                <a:solidFill>
                  <a:schemeClr val="bg1"/>
                </a:solidFill>
              </a:rPr>
              <a:t> </a:t>
            </a:r>
            <a:r>
              <a:rPr lang="en-AU" sz="1200" dirty="0" err="1">
                <a:solidFill>
                  <a:schemeClr val="bg1"/>
                </a:solidFill>
              </a:rPr>
              <a:t>datos</a:t>
            </a:r>
            <a:r>
              <a:rPr lang="en-AU" sz="1200" dirty="0">
                <a:solidFill>
                  <a:schemeClr val="bg1"/>
                </a:solidFill>
              </a:rPr>
              <a:t> </a:t>
            </a:r>
            <a:r>
              <a:rPr lang="en-AU" sz="1200" dirty="0" err="1">
                <a:solidFill>
                  <a:schemeClr val="bg1"/>
                </a:solidFill>
              </a:rPr>
              <a:t>compartidos</a:t>
            </a:r>
            <a:r>
              <a:rPr lang="en-AU" sz="1200" dirty="0">
                <a:solidFill>
                  <a:schemeClr val="bg1"/>
                </a:solidFill>
              </a:rPr>
              <a:t> son </a:t>
            </a:r>
            <a:r>
              <a:rPr lang="en-AU" sz="1200" dirty="0" err="1">
                <a:solidFill>
                  <a:schemeClr val="bg1"/>
                </a:solidFill>
              </a:rPr>
              <a:t>todos</a:t>
            </a:r>
            <a:r>
              <a:rPr lang="en-AU" sz="1200" dirty="0">
                <a:solidFill>
                  <a:schemeClr val="bg1"/>
                </a:solidFill>
              </a:rPr>
              <a:t> </a:t>
            </a:r>
            <a:r>
              <a:rPr lang="en-AU" sz="1200" dirty="0" err="1">
                <a:solidFill>
                  <a:schemeClr val="bg1"/>
                </a:solidFill>
              </a:rPr>
              <a:t>sucesos</a:t>
            </a:r>
            <a:r>
              <a:rPr lang="en-AU" sz="1200" dirty="0">
                <a:solidFill>
                  <a:schemeClr val="bg1"/>
                </a:solidFill>
              </a:rPr>
              <a:t> </a:t>
            </a:r>
            <a:r>
              <a:rPr lang="en-AU" sz="1200" dirty="0" err="1">
                <a:solidFill>
                  <a:schemeClr val="bg1"/>
                </a:solidFill>
              </a:rPr>
              <a:t>positivos</a:t>
            </a:r>
            <a:r>
              <a:rPr lang="en-AU" sz="1200" dirty="0">
                <a:solidFill>
                  <a:schemeClr val="bg1"/>
                </a:solidFill>
              </a:rPr>
              <a:t> .</a:t>
            </a:r>
          </a:p>
          <a:p>
            <a:pPr algn="r"/>
            <a:r>
              <a:rPr lang="en-AU" sz="1200" dirty="0" err="1">
                <a:solidFill>
                  <a:schemeClr val="bg1"/>
                </a:solidFill>
              </a:rPr>
              <a:t>Dr.</a:t>
            </a:r>
            <a:r>
              <a:rPr lang="en-AU" sz="1200" dirty="0">
                <a:solidFill>
                  <a:schemeClr val="bg1"/>
                </a:solidFill>
              </a:rPr>
              <a:t> Manuela Boyle</a:t>
            </a:r>
            <a:endParaRPr lang="de-DE" sz="1200" dirty="0">
              <a:solidFill>
                <a:schemeClr val="bg1"/>
              </a:solidFill>
            </a:endParaRPr>
          </a:p>
        </p:txBody>
      </p:sp>
      <p:sp>
        <p:nvSpPr>
          <p:cNvPr id="59" name="TextBox 7">
            <a:extLst>
              <a:ext uri="{FF2B5EF4-FFF2-40B4-BE49-F238E27FC236}">
                <a16:creationId xmlns:a16="http://schemas.microsoft.com/office/drawing/2014/main" id="{8F957DB2-37AD-824E-8113-0D5D48141F89}"/>
              </a:ext>
            </a:extLst>
          </p:cNvPr>
          <p:cNvSpPr txBox="1"/>
          <p:nvPr/>
        </p:nvSpPr>
        <p:spPr>
          <a:xfrm>
            <a:off x="1" y="5728123"/>
            <a:ext cx="6857999" cy="3847207"/>
          </a:xfrm>
          <a:prstGeom prst="rect">
            <a:avLst/>
          </a:prstGeom>
          <a:solidFill>
            <a:schemeClr val="tx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1400" b="1" dirty="0"/>
          </a:p>
          <a:p>
            <a:pPr lvl="0" algn="ctr"/>
            <a:r>
              <a:rPr lang="en-GB" sz="1400" b="1" dirty="0" err="1">
                <a:solidFill>
                  <a:srgbClr val="099BDD">
                    <a:lumMod val="50000"/>
                  </a:srgbClr>
                </a:solidFill>
              </a:rPr>
              <a:t>Antecedentes</a:t>
            </a:r>
            <a:r>
              <a:rPr lang="en-GB" sz="1400" b="1" dirty="0">
                <a:solidFill>
                  <a:srgbClr val="099BDD">
                    <a:lumMod val="50000"/>
                  </a:srgbClr>
                </a:solidFill>
              </a:rPr>
              <a:t> de COVID-19 – no solo para </a:t>
            </a:r>
            <a:r>
              <a:rPr lang="en-GB" sz="1400" b="1" dirty="0" err="1">
                <a:solidFill>
                  <a:srgbClr val="099BDD">
                    <a:lumMod val="50000"/>
                  </a:srgbClr>
                </a:solidFill>
              </a:rPr>
              <a:t>los</a:t>
            </a:r>
            <a:r>
              <a:rPr lang="en-GB" sz="1400" b="1" dirty="0">
                <a:solidFill>
                  <a:srgbClr val="099BDD">
                    <a:lumMod val="50000"/>
                  </a:srgbClr>
                </a:solidFill>
              </a:rPr>
              <a:t> </a:t>
            </a:r>
            <a:r>
              <a:rPr lang="en-GB" sz="1400" b="1" dirty="0" err="1">
                <a:solidFill>
                  <a:srgbClr val="099BDD">
                    <a:lumMod val="50000"/>
                  </a:srgbClr>
                </a:solidFill>
              </a:rPr>
              <a:t>mayores</a:t>
            </a:r>
            <a:endParaRPr lang="en-GB" sz="1400" b="1" dirty="0">
              <a:solidFill>
                <a:srgbClr val="099BDD">
                  <a:lumMod val="50000"/>
                </a:srgbClr>
              </a:solidFill>
            </a:endParaRPr>
          </a:p>
          <a:p>
            <a:pPr algn="just"/>
            <a:r>
              <a:rPr lang="en-US" sz="1200" dirty="0"/>
              <a:t>El </a:t>
            </a:r>
            <a:r>
              <a:rPr lang="en-US" sz="1200" dirty="0" err="1"/>
              <a:t>mundo</a:t>
            </a:r>
            <a:r>
              <a:rPr lang="en-US" sz="1200" dirty="0"/>
              <a:t> </a:t>
            </a:r>
            <a:r>
              <a:rPr lang="en-US" sz="1200" dirty="0" err="1"/>
              <a:t>empieza</a:t>
            </a:r>
            <a:r>
              <a:rPr lang="en-US" sz="1200" dirty="0"/>
              <a:t> a </a:t>
            </a:r>
            <a:r>
              <a:rPr lang="en-US" sz="1200" dirty="0" err="1"/>
              <a:t>valorar</a:t>
            </a:r>
            <a:r>
              <a:rPr lang="en-US" sz="1200" dirty="0"/>
              <a:t>  lo </a:t>
            </a:r>
            <a:r>
              <a:rPr lang="en-US" sz="1200" dirty="0" err="1"/>
              <a:t>tradicional</a:t>
            </a:r>
            <a:r>
              <a:rPr lang="en-US" sz="1200" dirty="0"/>
              <a:t>, las </a:t>
            </a:r>
            <a:r>
              <a:rPr lang="en-US" sz="1200" dirty="0" err="1"/>
              <a:t>recetas</a:t>
            </a:r>
            <a:r>
              <a:rPr lang="en-US" sz="1200" dirty="0"/>
              <a:t> </a:t>
            </a:r>
            <a:r>
              <a:rPr lang="en-US" sz="1200" dirty="0" err="1"/>
              <a:t>naturales</a:t>
            </a:r>
            <a:r>
              <a:rPr lang="en-US" sz="1200" dirty="0"/>
              <a:t> de </a:t>
            </a:r>
            <a:r>
              <a:rPr lang="en-US" sz="1200" dirty="0" err="1"/>
              <a:t>curación</a:t>
            </a:r>
            <a:r>
              <a:rPr lang="en-US" sz="1200" dirty="0"/>
              <a:t>. Los virus </a:t>
            </a:r>
            <a:r>
              <a:rPr lang="en-US" sz="1200" dirty="0" err="1"/>
              <a:t>han</a:t>
            </a:r>
            <a:r>
              <a:rPr lang="en-US" sz="1200" dirty="0"/>
              <a:t> </a:t>
            </a:r>
            <a:r>
              <a:rPr lang="en-US" sz="1200" dirty="0" err="1"/>
              <a:t>estado</a:t>
            </a:r>
            <a:r>
              <a:rPr lang="en-US" sz="1200" dirty="0"/>
              <a:t> </a:t>
            </a:r>
            <a:r>
              <a:rPr lang="en-US" sz="1200" dirty="0" err="1"/>
              <a:t>viviendo</a:t>
            </a:r>
            <a:r>
              <a:rPr lang="en-US" sz="1200" dirty="0"/>
              <a:t> en </a:t>
            </a:r>
            <a:r>
              <a:rPr lang="en-US" sz="1200" dirty="0" err="1"/>
              <a:t>este</a:t>
            </a:r>
            <a:r>
              <a:rPr lang="en-US" sz="1200" dirty="0"/>
              <a:t> </a:t>
            </a:r>
            <a:r>
              <a:rPr lang="en-US" sz="1200" dirty="0" err="1"/>
              <a:t>planeta</a:t>
            </a:r>
            <a:r>
              <a:rPr lang="en-US" sz="1200" dirty="0"/>
              <a:t> mucho </a:t>
            </a:r>
            <a:r>
              <a:rPr lang="en-US" sz="1200" dirty="0" err="1"/>
              <a:t>más</a:t>
            </a:r>
            <a:r>
              <a:rPr lang="en-US" sz="1200" dirty="0"/>
              <a:t> </a:t>
            </a:r>
            <a:r>
              <a:rPr lang="en-US" sz="1200" dirty="0" err="1"/>
              <a:t>tiempo</a:t>
            </a:r>
            <a:r>
              <a:rPr lang="en-US" sz="1200" dirty="0"/>
              <a:t> que </a:t>
            </a:r>
            <a:r>
              <a:rPr lang="en-US" sz="1200" dirty="0" err="1"/>
              <a:t>nosotros</a:t>
            </a:r>
            <a:r>
              <a:rPr lang="en-US" sz="1200" dirty="0"/>
              <a:t> y </a:t>
            </a:r>
            <a:r>
              <a:rPr lang="en-US" sz="1200" dirty="0" err="1"/>
              <a:t>su</a:t>
            </a:r>
            <a:r>
              <a:rPr lang="en-US" sz="1200" dirty="0"/>
              <a:t> </a:t>
            </a:r>
            <a:r>
              <a:rPr lang="en-US" sz="1200" dirty="0" err="1"/>
              <a:t>objetivo</a:t>
            </a:r>
            <a:r>
              <a:rPr lang="en-US" sz="1200" dirty="0"/>
              <a:t> no </a:t>
            </a:r>
            <a:r>
              <a:rPr lang="en-US" sz="1200" dirty="0" err="1"/>
              <a:t>es</a:t>
            </a:r>
            <a:r>
              <a:rPr lang="en-US" sz="1200" dirty="0"/>
              <a:t> </a:t>
            </a:r>
            <a:r>
              <a:rPr lang="en-US" sz="1200" dirty="0" err="1"/>
              <a:t>matarnos</a:t>
            </a:r>
            <a:r>
              <a:rPr lang="en-US" sz="1200" dirty="0"/>
              <a:t>. </a:t>
            </a:r>
            <a:r>
              <a:rPr lang="en-US" sz="1200" dirty="0" err="1"/>
              <a:t>Después</a:t>
            </a:r>
            <a:r>
              <a:rPr lang="en-US" sz="1200" dirty="0"/>
              <a:t> de </a:t>
            </a:r>
            <a:r>
              <a:rPr lang="en-US" sz="1200" dirty="0" err="1"/>
              <a:t>todo</a:t>
            </a:r>
            <a:r>
              <a:rPr lang="en-US" sz="1200" dirty="0"/>
              <a:t>, un virus no </a:t>
            </a:r>
            <a:r>
              <a:rPr lang="en-US" sz="1200" dirty="0" err="1"/>
              <a:t>es</a:t>
            </a:r>
            <a:r>
              <a:rPr lang="en-US" sz="1200" dirty="0"/>
              <a:t> un </a:t>
            </a:r>
            <a:r>
              <a:rPr lang="en-US" sz="1200" dirty="0" err="1"/>
              <a:t>ser</a:t>
            </a:r>
            <a:r>
              <a:rPr lang="en-US" sz="1200" dirty="0"/>
              <a:t> vivo </a:t>
            </a:r>
            <a:r>
              <a:rPr lang="en-US" sz="1200" dirty="0" err="1"/>
              <a:t>independiente</a:t>
            </a:r>
            <a:r>
              <a:rPr lang="en-US" sz="1200" dirty="0"/>
              <a:t> y </a:t>
            </a:r>
            <a:r>
              <a:rPr lang="en-US" sz="1200" dirty="0" err="1"/>
              <a:t>sólo</a:t>
            </a:r>
            <a:r>
              <a:rPr lang="en-US" sz="1200" dirty="0"/>
              <a:t> </a:t>
            </a:r>
            <a:r>
              <a:rPr lang="en-US" sz="1200" dirty="0" err="1"/>
              <a:t>puede</a:t>
            </a:r>
            <a:r>
              <a:rPr lang="en-US" sz="1200" dirty="0"/>
              <a:t> </a:t>
            </a:r>
            <a:r>
              <a:rPr lang="en-US" sz="1200" dirty="0" err="1"/>
              <a:t>sobrevivir</a:t>
            </a:r>
            <a:r>
              <a:rPr lang="en-US" sz="1200" dirty="0"/>
              <a:t> con un </a:t>
            </a:r>
            <a:r>
              <a:rPr lang="en-US" sz="1200" dirty="0" err="1"/>
              <a:t>anfitrión</a:t>
            </a:r>
            <a:r>
              <a:rPr lang="en-US" sz="1200" dirty="0"/>
              <a:t>. </a:t>
            </a:r>
            <a:r>
              <a:rPr lang="en-US" sz="1200" dirty="0" err="1"/>
              <a:t>Necesita</a:t>
            </a:r>
            <a:r>
              <a:rPr lang="en-US" sz="1200" dirty="0"/>
              <a:t> </a:t>
            </a:r>
            <a:r>
              <a:rPr lang="en-US" sz="1200" dirty="0" err="1"/>
              <a:t>mantener</a:t>
            </a:r>
            <a:r>
              <a:rPr lang="en-US" sz="1200" dirty="0"/>
              <a:t> al </a:t>
            </a:r>
            <a:r>
              <a:rPr lang="en-US" sz="1200" dirty="0" err="1"/>
              <a:t>anfitrión</a:t>
            </a:r>
            <a:r>
              <a:rPr lang="en-US" sz="1200" dirty="0"/>
              <a:t> vivo </a:t>
            </a:r>
            <a:r>
              <a:rPr lang="en-US" sz="1200" dirty="0" err="1"/>
              <a:t>tanto</a:t>
            </a:r>
            <a:r>
              <a:rPr lang="en-US" sz="1200" dirty="0"/>
              <a:t> </a:t>
            </a:r>
            <a:r>
              <a:rPr lang="en-US" sz="1200" dirty="0" err="1"/>
              <a:t>tiempo</a:t>
            </a:r>
            <a:r>
              <a:rPr lang="en-US" sz="1200" dirty="0"/>
              <a:t> </a:t>
            </a:r>
            <a:r>
              <a:rPr lang="en-US" sz="1200" dirty="0" err="1"/>
              <a:t>como</a:t>
            </a:r>
            <a:r>
              <a:rPr lang="en-US" sz="1200" dirty="0"/>
              <a:t> sea </a:t>
            </a:r>
            <a:r>
              <a:rPr lang="en-US" sz="1200" dirty="0" err="1"/>
              <a:t>posible</a:t>
            </a:r>
            <a:r>
              <a:rPr lang="en-US" sz="1200" dirty="0"/>
              <a:t> y </a:t>
            </a:r>
            <a:r>
              <a:rPr lang="en-US" sz="1200" dirty="0" err="1"/>
              <a:t>por</a:t>
            </a:r>
            <a:r>
              <a:rPr lang="en-US" sz="1200" dirty="0"/>
              <a:t> </a:t>
            </a:r>
            <a:r>
              <a:rPr lang="en-US" sz="1200" dirty="0" err="1"/>
              <a:t>eso</a:t>
            </a:r>
            <a:r>
              <a:rPr lang="en-US" sz="1200" dirty="0"/>
              <a:t> se </a:t>
            </a:r>
            <a:r>
              <a:rPr lang="en-US" sz="1200" dirty="0" err="1"/>
              <a:t>adapta</a:t>
            </a:r>
            <a:r>
              <a:rPr lang="en-US" sz="1200" dirty="0"/>
              <a:t> </a:t>
            </a:r>
            <a:r>
              <a:rPr lang="en-US" sz="1200" dirty="0" err="1"/>
              <a:t>mediante</a:t>
            </a:r>
            <a:r>
              <a:rPr lang="en-US" sz="1200" dirty="0"/>
              <a:t> la </a:t>
            </a:r>
            <a:r>
              <a:rPr lang="en-US" sz="1200" dirty="0" err="1"/>
              <a:t>mutación</a:t>
            </a:r>
            <a:r>
              <a:rPr lang="en-US" sz="1200" dirty="0"/>
              <a:t>. </a:t>
            </a:r>
            <a:r>
              <a:rPr lang="en-US" sz="1200" dirty="0" err="1"/>
              <a:t>Casi</a:t>
            </a:r>
            <a:r>
              <a:rPr lang="en-US" sz="1200" dirty="0"/>
              <a:t> </a:t>
            </a:r>
            <a:r>
              <a:rPr lang="en-US" sz="1200" dirty="0" err="1"/>
              <a:t>todos</a:t>
            </a:r>
            <a:r>
              <a:rPr lang="en-US" sz="1200" dirty="0"/>
              <a:t> </a:t>
            </a:r>
            <a:r>
              <a:rPr lang="en-US" sz="1200" dirty="0" err="1"/>
              <a:t>nosotros</a:t>
            </a:r>
            <a:r>
              <a:rPr lang="en-US" sz="1200" dirty="0"/>
              <a:t> </a:t>
            </a:r>
            <a:r>
              <a:rPr lang="en-US" sz="1200" dirty="0" err="1"/>
              <a:t>vivimos</a:t>
            </a:r>
            <a:r>
              <a:rPr lang="en-US" sz="1200" dirty="0"/>
              <a:t> con virus. Una persona </a:t>
            </a:r>
            <a:r>
              <a:rPr lang="en-US" sz="1200" dirty="0" err="1"/>
              <a:t>saludable</a:t>
            </a:r>
            <a:r>
              <a:rPr lang="en-US" sz="1200" dirty="0"/>
              <a:t> no </a:t>
            </a:r>
            <a:r>
              <a:rPr lang="en-US" sz="1200" dirty="0" err="1"/>
              <a:t>los</a:t>
            </a:r>
            <a:r>
              <a:rPr lang="en-US" sz="1200" dirty="0"/>
              <a:t> nota </a:t>
            </a:r>
            <a:r>
              <a:rPr lang="en-US" sz="1200" dirty="0" err="1"/>
              <a:t>siempre</a:t>
            </a:r>
            <a:r>
              <a:rPr lang="en-US" sz="1200" dirty="0"/>
              <a:t> y </a:t>
            </a:r>
            <a:r>
              <a:rPr lang="en-US" sz="1200" dirty="0" err="1"/>
              <a:t>cuando</a:t>
            </a:r>
            <a:r>
              <a:rPr lang="en-US" sz="1200" dirty="0"/>
              <a:t> </a:t>
            </a:r>
            <a:r>
              <a:rPr lang="en-US" sz="1200" dirty="0" err="1"/>
              <a:t>su</a:t>
            </a:r>
            <a:r>
              <a:rPr lang="en-US" sz="1200" dirty="0"/>
              <a:t> </a:t>
            </a:r>
            <a:r>
              <a:rPr lang="en-US" sz="1200" dirty="0" err="1"/>
              <a:t>sistema</a:t>
            </a:r>
            <a:r>
              <a:rPr lang="en-US" sz="1200" dirty="0"/>
              <a:t> </a:t>
            </a:r>
            <a:r>
              <a:rPr lang="en-US" sz="1200" dirty="0" err="1"/>
              <a:t>inmunológico</a:t>
            </a:r>
            <a:r>
              <a:rPr lang="en-US" sz="1200" dirty="0"/>
              <a:t> sea </a:t>
            </a:r>
            <a:r>
              <a:rPr lang="en-US" sz="1200" dirty="0" err="1"/>
              <a:t>fuerte</a:t>
            </a:r>
            <a:r>
              <a:rPr lang="en-US" sz="1200" dirty="0"/>
              <a:t> y se </a:t>
            </a:r>
            <a:r>
              <a:rPr lang="en-US" sz="1200" dirty="0" err="1"/>
              <a:t>mantenga</a:t>
            </a:r>
            <a:r>
              <a:rPr lang="en-US" sz="1200" dirty="0"/>
              <a:t> el </a:t>
            </a:r>
            <a:r>
              <a:rPr lang="en-US" sz="1200" dirty="0" err="1"/>
              <a:t>equilibrio</a:t>
            </a:r>
            <a:r>
              <a:rPr lang="en-US" sz="1200" dirty="0"/>
              <a:t>. La </a:t>
            </a:r>
            <a:r>
              <a:rPr lang="en-US" sz="1200" dirty="0" err="1"/>
              <a:t>estrategia</a:t>
            </a:r>
            <a:r>
              <a:rPr lang="en-US" sz="1200" dirty="0"/>
              <a:t> </a:t>
            </a:r>
            <a:r>
              <a:rPr lang="en-US" sz="1200" dirty="0" err="1"/>
              <a:t>más</a:t>
            </a:r>
            <a:r>
              <a:rPr lang="en-US" sz="1200" dirty="0"/>
              <a:t> natural de </a:t>
            </a:r>
            <a:r>
              <a:rPr lang="en-US" sz="1200" dirty="0" err="1"/>
              <a:t>todo</a:t>
            </a:r>
            <a:r>
              <a:rPr lang="en-US" sz="1200" dirty="0"/>
              <a:t> </a:t>
            </a:r>
            <a:r>
              <a:rPr lang="en-US" sz="1200" dirty="0" err="1"/>
              <a:t>ser</a:t>
            </a:r>
            <a:r>
              <a:rPr lang="en-US" sz="1200" dirty="0"/>
              <a:t> vivo </a:t>
            </a:r>
            <a:r>
              <a:rPr lang="en-US" sz="1200" dirty="0" err="1"/>
              <a:t>debería</a:t>
            </a:r>
            <a:r>
              <a:rPr lang="en-US" sz="1200" dirty="0"/>
              <a:t> </a:t>
            </a:r>
            <a:r>
              <a:rPr lang="en-US" sz="1200" dirty="0" err="1"/>
              <a:t>ser</a:t>
            </a:r>
            <a:r>
              <a:rPr lang="en-US" sz="1200" dirty="0"/>
              <a:t> </a:t>
            </a:r>
            <a:r>
              <a:rPr lang="en-US" sz="1200" dirty="0" err="1"/>
              <a:t>mantenerse</a:t>
            </a:r>
            <a:r>
              <a:rPr lang="en-US" sz="1200" dirty="0"/>
              <a:t> </a:t>
            </a:r>
            <a:r>
              <a:rPr lang="en-US" sz="1200" dirty="0" err="1"/>
              <a:t>sano</a:t>
            </a:r>
            <a:r>
              <a:rPr lang="en-US" sz="1200" dirty="0"/>
              <a:t> y </a:t>
            </a:r>
            <a:r>
              <a:rPr lang="en-US" sz="1200" dirty="0" err="1"/>
              <a:t>fuerte</a:t>
            </a:r>
            <a:r>
              <a:rPr lang="en-US" sz="1200" dirty="0"/>
              <a:t>. </a:t>
            </a:r>
            <a:r>
              <a:rPr lang="en-US" sz="1200" dirty="0" err="1"/>
              <a:t>Medidas</a:t>
            </a:r>
            <a:r>
              <a:rPr lang="en-US" sz="1200" dirty="0"/>
              <a:t> para </a:t>
            </a:r>
            <a:r>
              <a:rPr lang="en-US" sz="1200" dirty="0" err="1"/>
              <a:t>fortalecer</a:t>
            </a:r>
            <a:r>
              <a:rPr lang="en-US" sz="1200" dirty="0"/>
              <a:t> el </a:t>
            </a:r>
            <a:r>
              <a:rPr lang="en-US" sz="1200" dirty="0" err="1"/>
              <a:t>sistema</a:t>
            </a:r>
            <a:r>
              <a:rPr lang="en-US" sz="1200" dirty="0"/>
              <a:t> </a:t>
            </a:r>
            <a:r>
              <a:rPr lang="en-US" sz="1200" dirty="0" err="1"/>
              <a:t>inmunitario</a:t>
            </a:r>
            <a:r>
              <a:rPr lang="en-US" sz="1200" dirty="0"/>
              <a:t> e </a:t>
            </a:r>
            <a:r>
              <a:rPr lang="en-US" sz="1200" dirty="0" err="1"/>
              <a:t>instrucciones</a:t>
            </a:r>
            <a:r>
              <a:rPr lang="en-US" sz="1200" dirty="0"/>
              <a:t> para </a:t>
            </a:r>
            <a:r>
              <a:rPr lang="en-US" sz="1200" dirty="0" err="1"/>
              <a:t>mantenernos</a:t>
            </a:r>
            <a:r>
              <a:rPr lang="en-US" sz="1200" dirty="0"/>
              <a:t> </a:t>
            </a:r>
            <a:r>
              <a:rPr lang="en-US" sz="1200" dirty="0" err="1"/>
              <a:t>sanos</a:t>
            </a:r>
            <a:r>
              <a:rPr lang="en-US" sz="1200" dirty="0"/>
              <a:t> y </a:t>
            </a:r>
            <a:r>
              <a:rPr lang="en-US" sz="1200" dirty="0" err="1"/>
              <a:t>fortalecer</a:t>
            </a:r>
            <a:r>
              <a:rPr lang="en-US" sz="1200" dirty="0"/>
              <a:t> el </a:t>
            </a:r>
            <a:r>
              <a:rPr lang="en-US" sz="1200" dirty="0" err="1"/>
              <a:t>organismo</a:t>
            </a:r>
            <a:r>
              <a:rPr lang="en-US" sz="1200" dirty="0"/>
              <a:t> </a:t>
            </a:r>
            <a:r>
              <a:rPr lang="en-US" sz="1200" dirty="0" err="1"/>
              <a:t>ayudan</a:t>
            </a:r>
            <a:r>
              <a:rPr lang="en-US" sz="1200" dirty="0"/>
              <a:t> a </a:t>
            </a:r>
            <a:r>
              <a:rPr lang="en-US" sz="1200" dirty="0" err="1"/>
              <a:t>evitar</a:t>
            </a:r>
            <a:r>
              <a:rPr lang="en-US" sz="1200" dirty="0"/>
              <a:t> el </a:t>
            </a:r>
            <a:r>
              <a:rPr lang="en-US" sz="1200" dirty="0" err="1"/>
              <a:t>miedo</a:t>
            </a:r>
            <a:r>
              <a:rPr lang="en-US" sz="1200" dirty="0"/>
              <a:t> </a:t>
            </a:r>
            <a:r>
              <a:rPr lang="en-US" sz="1200" dirty="0" err="1"/>
              <a:t>traumático</a:t>
            </a:r>
            <a:r>
              <a:rPr lang="en-US" sz="1200" dirty="0"/>
              <a:t>. </a:t>
            </a:r>
            <a:r>
              <a:rPr lang="en-US" sz="1200" dirty="0" err="1"/>
              <a:t>Medidas</a:t>
            </a:r>
            <a:r>
              <a:rPr lang="en-US" sz="1200" dirty="0"/>
              <a:t> </a:t>
            </a:r>
            <a:r>
              <a:rPr lang="en-US" sz="1200" dirty="0" err="1"/>
              <a:t>actuales</a:t>
            </a:r>
            <a:r>
              <a:rPr lang="en-US" sz="1200" dirty="0"/>
              <a:t> </a:t>
            </a:r>
            <a:r>
              <a:rPr lang="en-US" sz="1200" dirty="0" err="1"/>
              <a:t>producen</a:t>
            </a:r>
            <a:r>
              <a:rPr lang="en-US" sz="1200" dirty="0"/>
              <a:t> </a:t>
            </a:r>
            <a:r>
              <a:rPr lang="en-US" sz="1200" dirty="0" err="1"/>
              <a:t>miedo</a:t>
            </a:r>
            <a:r>
              <a:rPr lang="en-US" sz="1200" dirty="0"/>
              <a:t>, lo que </a:t>
            </a:r>
            <a:r>
              <a:rPr lang="en-US" sz="1200" dirty="0" err="1"/>
              <a:t>es</a:t>
            </a:r>
            <a:r>
              <a:rPr lang="en-US" sz="1200" dirty="0"/>
              <a:t> un </a:t>
            </a:r>
            <a:r>
              <a:rPr lang="en-US" sz="1200" dirty="0" err="1"/>
              <a:t>caldo</a:t>
            </a:r>
            <a:r>
              <a:rPr lang="en-US" sz="1200" dirty="0"/>
              <a:t> de </a:t>
            </a:r>
            <a:r>
              <a:rPr lang="en-US" sz="1200" dirty="0" err="1"/>
              <a:t>cultivo</a:t>
            </a:r>
            <a:r>
              <a:rPr lang="en-US" sz="1200" dirty="0"/>
              <a:t> para </a:t>
            </a:r>
            <a:r>
              <a:rPr lang="en-US" sz="1200" dirty="0" err="1"/>
              <a:t>los</a:t>
            </a:r>
            <a:r>
              <a:rPr lang="en-US" sz="1200" dirty="0"/>
              <a:t> virus y las </a:t>
            </a:r>
            <a:r>
              <a:rPr lang="en-US" sz="1200" dirty="0" err="1"/>
              <a:t>enfermedades</a:t>
            </a:r>
            <a:r>
              <a:rPr lang="en-US" sz="1200" dirty="0"/>
              <a:t>.; la </a:t>
            </a:r>
            <a:r>
              <a:rPr lang="en-US" sz="1200" dirty="0" err="1"/>
              <a:t>inmunidad</a:t>
            </a:r>
            <a:r>
              <a:rPr lang="en-US" sz="1200" dirty="0"/>
              <a:t> de </a:t>
            </a:r>
            <a:r>
              <a:rPr lang="en-US" sz="1200" dirty="0" err="1"/>
              <a:t>rebaño</a:t>
            </a:r>
            <a:r>
              <a:rPr lang="en-US" sz="1200" dirty="0"/>
              <a:t> </a:t>
            </a:r>
            <a:r>
              <a:rPr lang="en-US" sz="1200" dirty="0" err="1"/>
              <a:t>es</a:t>
            </a:r>
            <a:r>
              <a:rPr lang="en-US" sz="1200" dirty="0"/>
              <a:t> </a:t>
            </a:r>
            <a:r>
              <a:rPr lang="en-US" sz="1200" dirty="0" err="1"/>
              <a:t>importante</a:t>
            </a:r>
            <a:r>
              <a:rPr lang="en-US" sz="1200" dirty="0"/>
              <a:t> para </a:t>
            </a:r>
            <a:r>
              <a:rPr lang="en-US" sz="1200" dirty="0" err="1"/>
              <a:t>nuestra</a:t>
            </a:r>
            <a:r>
              <a:rPr lang="en-US" sz="1200" dirty="0"/>
              <a:t> </a:t>
            </a:r>
            <a:r>
              <a:rPr lang="en-US" sz="1200" dirty="0" err="1"/>
              <a:t>supervivencia</a:t>
            </a:r>
            <a:r>
              <a:rPr lang="en-US" sz="1200" dirty="0"/>
              <a:t> y </a:t>
            </a:r>
            <a:r>
              <a:rPr lang="en-US" sz="1200" dirty="0" err="1"/>
              <a:t>esto</a:t>
            </a:r>
            <a:r>
              <a:rPr lang="en-US" sz="1200" dirty="0"/>
              <a:t> lo </a:t>
            </a:r>
            <a:r>
              <a:rPr lang="en-US" sz="1200" dirty="0" err="1"/>
              <a:t>conseguimos</a:t>
            </a:r>
            <a:r>
              <a:rPr lang="en-US" sz="1200" dirty="0"/>
              <a:t> </a:t>
            </a:r>
            <a:r>
              <a:rPr lang="en-US" sz="1200" dirty="0" err="1"/>
              <a:t>mediante</a:t>
            </a:r>
            <a:r>
              <a:rPr lang="en-US" sz="1200" dirty="0"/>
              <a:t> el </a:t>
            </a:r>
            <a:r>
              <a:rPr lang="en-US" sz="1200" dirty="0" err="1"/>
              <a:t>acercamiento</a:t>
            </a:r>
            <a:r>
              <a:rPr lang="en-US" sz="1200" dirty="0"/>
              <a:t> social, que </a:t>
            </a:r>
            <a:r>
              <a:rPr lang="en-US" sz="1200" dirty="0" err="1"/>
              <a:t>además</a:t>
            </a:r>
            <a:r>
              <a:rPr lang="en-US" sz="1200" dirty="0"/>
              <a:t> produce </a:t>
            </a:r>
            <a:r>
              <a:rPr lang="en-US" sz="1200" dirty="0" err="1"/>
              <a:t>oxitocinas</a:t>
            </a:r>
            <a:r>
              <a:rPr lang="en-US" sz="1200" dirty="0"/>
              <a:t>, </a:t>
            </a:r>
            <a:r>
              <a:rPr lang="en-US" sz="1200" dirty="0" err="1"/>
              <a:t>nuestra</a:t>
            </a:r>
            <a:r>
              <a:rPr lang="en-US" sz="1200" dirty="0"/>
              <a:t> </a:t>
            </a:r>
            <a:r>
              <a:rPr lang="en-US" sz="1200" dirty="0" err="1"/>
              <a:t>hormona</a:t>
            </a:r>
            <a:r>
              <a:rPr lang="en-US" sz="1200" dirty="0"/>
              <a:t> de </a:t>
            </a:r>
            <a:r>
              <a:rPr lang="en-US" sz="1200" dirty="0" err="1"/>
              <a:t>unión</a:t>
            </a:r>
            <a:r>
              <a:rPr lang="en-US" sz="1200" dirty="0"/>
              <a:t>, que </a:t>
            </a:r>
            <a:r>
              <a:rPr lang="en-US" sz="1200" dirty="0" err="1"/>
              <a:t>hace</a:t>
            </a:r>
            <a:r>
              <a:rPr lang="en-US" sz="1200" dirty="0"/>
              <a:t> que </a:t>
            </a:r>
            <a:r>
              <a:rPr lang="en-US" sz="1200" dirty="0" err="1"/>
              <a:t>nos</a:t>
            </a:r>
            <a:r>
              <a:rPr lang="en-US" sz="1200" dirty="0"/>
              <a:t> </a:t>
            </a:r>
            <a:r>
              <a:rPr lang="en-US" sz="1200" dirty="0" err="1"/>
              <a:t>preocupemos</a:t>
            </a:r>
            <a:r>
              <a:rPr lang="en-US" sz="1200" dirty="0"/>
              <a:t>, </a:t>
            </a:r>
            <a:r>
              <a:rPr lang="en-US" sz="1200" dirty="0" err="1"/>
              <a:t>amemos</a:t>
            </a:r>
            <a:r>
              <a:rPr lang="en-US" sz="1200" dirty="0"/>
              <a:t> y </a:t>
            </a:r>
            <a:r>
              <a:rPr lang="en-US" sz="1200" dirty="0" err="1"/>
              <a:t>cuidemos</a:t>
            </a:r>
            <a:r>
              <a:rPr lang="en-US" sz="1200" dirty="0"/>
              <a:t> el </a:t>
            </a:r>
            <a:r>
              <a:rPr lang="en-US" sz="1200" dirty="0" err="1"/>
              <a:t>uno</a:t>
            </a:r>
            <a:r>
              <a:rPr lang="en-US" sz="1200" dirty="0"/>
              <a:t> del </a:t>
            </a:r>
            <a:r>
              <a:rPr lang="en-US" sz="1200" dirty="0" err="1"/>
              <a:t>otro</a:t>
            </a:r>
            <a:r>
              <a:rPr lang="en-US" sz="1200" dirty="0"/>
              <a:t>. </a:t>
            </a:r>
            <a:r>
              <a:rPr lang="en-US" sz="1200" dirty="0" err="1"/>
              <a:t>Máscaras</a:t>
            </a:r>
            <a:r>
              <a:rPr lang="en-US" sz="1200" dirty="0"/>
              <a:t> </a:t>
            </a:r>
            <a:r>
              <a:rPr lang="en-US" sz="1200" dirty="0" err="1"/>
              <a:t>usadas</a:t>
            </a:r>
            <a:r>
              <a:rPr lang="en-US" sz="1200" dirty="0"/>
              <a:t> </a:t>
            </a:r>
            <a:r>
              <a:rPr lang="en-US" sz="1200" dirty="0" err="1"/>
              <a:t>por</a:t>
            </a:r>
            <a:r>
              <a:rPr lang="en-US" sz="1200" dirty="0"/>
              <a:t> </a:t>
            </a:r>
            <a:r>
              <a:rPr lang="en-US" sz="1200" dirty="0" err="1"/>
              <a:t>gente</a:t>
            </a:r>
            <a:r>
              <a:rPr lang="en-US" sz="1200" dirty="0"/>
              <a:t> </a:t>
            </a:r>
            <a:r>
              <a:rPr lang="en-US" sz="1200" dirty="0" err="1"/>
              <a:t>sana</a:t>
            </a:r>
            <a:r>
              <a:rPr lang="en-US" sz="1200" dirty="0"/>
              <a:t> </a:t>
            </a:r>
            <a:r>
              <a:rPr lang="en-US" sz="1200" dirty="0" err="1"/>
              <a:t>por</a:t>
            </a:r>
            <a:r>
              <a:rPr lang="en-US" sz="1200" dirty="0"/>
              <a:t> </a:t>
            </a:r>
            <a:r>
              <a:rPr lang="en-US" sz="1200" dirty="0" err="1"/>
              <a:t>poco</a:t>
            </a:r>
            <a:r>
              <a:rPr lang="en-US" sz="1200" dirty="0"/>
              <a:t> </a:t>
            </a:r>
            <a:r>
              <a:rPr lang="en-US" sz="1200" dirty="0" err="1"/>
              <a:t>tiempo</a:t>
            </a:r>
            <a:r>
              <a:rPr lang="en-US" sz="1200" dirty="0"/>
              <a:t> </a:t>
            </a:r>
            <a:r>
              <a:rPr lang="en-US" sz="1200" dirty="0" err="1"/>
              <a:t>pueden</a:t>
            </a:r>
            <a:r>
              <a:rPr lang="en-US" sz="1200" dirty="0"/>
              <a:t> </a:t>
            </a:r>
            <a:r>
              <a:rPr lang="en-US" sz="1200" dirty="0" err="1"/>
              <a:t>ser</a:t>
            </a:r>
            <a:r>
              <a:rPr lang="en-US" sz="1200" dirty="0"/>
              <a:t> </a:t>
            </a:r>
            <a:r>
              <a:rPr lang="en-US" sz="1200" dirty="0" err="1"/>
              <a:t>venenosas</a:t>
            </a:r>
            <a:r>
              <a:rPr lang="en-US" sz="1200" dirty="0"/>
              <a:t>, </a:t>
            </a:r>
            <a:r>
              <a:rPr lang="en-US" sz="1200" dirty="0" err="1"/>
              <a:t>sobretodo</a:t>
            </a:r>
            <a:r>
              <a:rPr lang="en-US" sz="1200" dirty="0"/>
              <a:t> para </a:t>
            </a:r>
            <a:r>
              <a:rPr lang="en-US" sz="1200" dirty="0" err="1"/>
              <a:t>los</a:t>
            </a:r>
            <a:r>
              <a:rPr lang="en-US" sz="1200" dirty="0"/>
              <a:t> </a:t>
            </a:r>
            <a:r>
              <a:rPr lang="en-US" sz="1200" dirty="0" err="1"/>
              <a:t>niños</a:t>
            </a:r>
            <a:r>
              <a:rPr lang="en-US" sz="1200" dirty="0"/>
              <a:t>. </a:t>
            </a:r>
            <a:r>
              <a:rPr lang="en-US" sz="1200" dirty="0" err="1"/>
              <a:t>También</a:t>
            </a:r>
            <a:r>
              <a:rPr lang="en-US" sz="1200" dirty="0"/>
              <a:t> </a:t>
            </a:r>
            <a:r>
              <a:rPr lang="en-US" sz="1200" dirty="0" err="1"/>
              <a:t>suprimen</a:t>
            </a:r>
            <a:r>
              <a:rPr lang="en-US" sz="1200" dirty="0"/>
              <a:t> el </a:t>
            </a:r>
            <a:r>
              <a:rPr lang="en-US" sz="1200" dirty="0" err="1"/>
              <a:t>desarollo</a:t>
            </a:r>
            <a:r>
              <a:rPr lang="en-US" sz="1200" dirty="0"/>
              <a:t> de </a:t>
            </a:r>
            <a:r>
              <a:rPr lang="en-US" sz="1200" dirty="0" err="1"/>
              <a:t>nuestra</a:t>
            </a:r>
            <a:r>
              <a:rPr lang="en-US" sz="1200" dirty="0"/>
              <a:t> </a:t>
            </a:r>
            <a:r>
              <a:rPr lang="en-US" sz="1200" dirty="0" err="1"/>
              <a:t>hormona</a:t>
            </a:r>
            <a:r>
              <a:rPr lang="en-US" sz="1200" dirty="0"/>
              <a:t> de </a:t>
            </a:r>
            <a:r>
              <a:rPr lang="en-US" sz="1200" dirty="0" err="1"/>
              <a:t>relaciones</a:t>
            </a:r>
            <a:r>
              <a:rPr lang="en-US" sz="1200" dirty="0"/>
              <a:t> y, </a:t>
            </a:r>
            <a:r>
              <a:rPr lang="en-US" sz="1200" dirty="0" err="1"/>
              <a:t>según</a:t>
            </a:r>
            <a:r>
              <a:rPr lang="en-US" sz="1200" dirty="0"/>
              <a:t> un </a:t>
            </a:r>
            <a:r>
              <a:rPr lang="en-US" sz="1200" dirty="0" err="1"/>
              <a:t>estudio</a:t>
            </a:r>
            <a:r>
              <a:rPr lang="en-US" sz="1200" dirty="0"/>
              <a:t>, </a:t>
            </a:r>
            <a:r>
              <a:rPr lang="en-US" sz="1200" dirty="0" err="1"/>
              <a:t>los</a:t>
            </a:r>
            <a:r>
              <a:rPr lang="en-US" sz="1200" dirty="0"/>
              <a:t> </a:t>
            </a:r>
            <a:r>
              <a:rPr lang="en-US" sz="1200" dirty="0" err="1"/>
              <a:t>abuelos</a:t>
            </a:r>
            <a:r>
              <a:rPr lang="en-US" sz="1200" dirty="0"/>
              <a:t> que </a:t>
            </a:r>
            <a:r>
              <a:rPr lang="en-US" sz="1200" dirty="0" err="1"/>
              <a:t>cuidan</a:t>
            </a:r>
            <a:r>
              <a:rPr lang="en-US" sz="1200" dirty="0"/>
              <a:t> de </a:t>
            </a:r>
            <a:r>
              <a:rPr lang="en-US" sz="1200" dirty="0" err="1"/>
              <a:t>sus</a:t>
            </a:r>
            <a:r>
              <a:rPr lang="en-US" sz="1200" dirty="0"/>
              <a:t> </a:t>
            </a:r>
            <a:r>
              <a:rPr lang="en-US" sz="1200" dirty="0" err="1"/>
              <a:t>nietos</a:t>
            </a:r>
            <a:r>
              <a:rPr lang="en-US" sz="1200" dirty="0"/>
              <a:t> </a:t>
            </a:r>
            <a:r>
              <a:rPr lang="en-US" sz="1200" dirty="0" err="1"/>
              <a:t>tienen</a:t>
            </a:r>
            <a:r>
              <a:rPr lang="en-US" sz="1200" dirty="0"/>
              <a:t> un </a:t>
            </a:r>
            <a:r>
              <a:rPr lang="en-US" sz="1200" dirty="0" err="1"/>
              <a:t>riesgo</a:t>
            </a:r>
            <a:r>
              <a:rPr lang="en-US" sz="1200" dirty="0"/>
              <a:t> un 37% </a:t>
            </a:r>
            <a:r>
              <a:rPr lang="en-US" sz="1200" dirty="0" err="1"/>
              <a:t>menor</a:t>
            </a:r>
            <a:r>
              <a:rPr lang="en-US" sz="1200" dirty="0"/>
              <a:t> a </a:t>
            </a:r>
            <a:r>
              <a:rPr lang="en-US" sz="1200" dirty="0" err="1"/>
              <a:t>morir</a:t>
            </a:r>
            <a:r>
              <a:rPr lang="en-US" sz="1200" dirty="0"/>
              <a:t> que </a:t>
            </a:r>
            <a:r>
              <a:rPr lang="en-US" sz="1200" dirty="0" err="1"/>
              <a:t>aquellos</a:t>
            </a:r>
            <a:r>
              <a:rPr lang="en-US" sz="1200" dirty="0"/>
              <a:t> que no </a:t>
            </a:r>
            <a:r>
              <a:rPr lang="en-US" sz="1200" dirty="0" err="1"/>
              <a:t>tienen</a:t>
            </a:r>
            <a:r>
              <a:rPr lang="en-US" sz="1200" dirty="0"/>
              <a:t> la </a:t>
            </a:r>
            <a:r>
              <a:rPr lang="en-US" sz="1200" dirty="0" err="1"/>
              <a:t>responsabilidad</a:t>
            </a:r>
            <a:r>
              <a:rPr lang="en-US" sz="1200" dirty="0"/>
              <a:t> de </a:t>
            </a:r>
            <a:r>
              <a:rPr lang="en-US" sz="1200" dirty="0" err="1"/>
              <a:t>cuidar</a:t>
            </a:r>
            <a:r>
              <a:rPr lang="en-US" sz="1200" dirty="0"/>
              <a:t> a </a:t>
            </a:r>
            <a:r>
              <a:rPr lang="en-US" sz="1200" dirty="0" err="1"/>
              <a:t>nadie</a:t>
            </a:r>
            <a:r>
              <a:rPr lang="en-US" sz="1200" dirty="0"/>
              <a:t>.(</a:t>
            </a:r>
            <a:r>
              <a:rPr lang="en-US" sz="1200" dirty="0">
                <a:hlinkClick r:id="rId2"/>
              </a:rPr>
              <a:t>https://www.sciencedirect.com/science/article/pii/S1090513816300721</a:t>
            </a:r>
            <a:r>
              <a:rPr lang="en-US" sz="1200" dirty="0"/>
              <a:t>).   La Universidad de Oxford ha </a:t>
            </a:r>
            <a:r>
              <a:rPr lang="en-US" sz="1200" dirty="0" err="1"/>
              <a:t>averiguado</a:t>
            </a:r>
            <a:r>
              <a:rPr lang="en-US" sz="1200" dirty="0"/>
              <a:t> que </a:t>
            </a:r>
            <a:r>
              <a:rPr lang="en-US" sz="1200" dirty="0" err="1"/>
              <a:t>los</a:t>
            </a:r>
            <a:r>
              <a:rPr lang="en-US" sz="1200" dirty="0"/>
              <a:t> </a:t>
            </a:r>
            <a:r>
              <a:rPr lang="en-US" sz="1200" dirty="0" err="1"/>
              <a:t>abuelos</a:t>
            </a:r>
            <a:r>
              <a:rPr lang="en-US" sz="1200" dirty="0"/>
              <a:t> </a:t>
            </a:r>
            <a:r>
              <a:rPr lang="en-US" sz="1200" dirty="0" err="1"/>
              <a:t>tienen</a:t>
            </a:r>
            <a:r>
              <a:rPr lang="en-US" sz="1200" dirty="0"/>
              <a:t> </a:t>
            </a:r>
            <a:r>
              <a:rPr lang="en-US" sz="1200" dirty="0" err="1"/>
              <a:t>también</a:t>
            </a:r>
            <a:r>
              <a:rPr lang="en-US" sz="1200" dirty="0"/>
              <a:t> un </a:t>
            </a:r>
            <a:r>
              <a:rPr lang="en-US" sz="1200" dirty="0" err="1"/>
              <a:t>papel</a:t>
            </a:r>
            <a:r>
              <a:rPr lang="en-US" sz="1200" dirty="0"/>
              <a:t> fundamental en el </a:t>
            </a:r>
            <a:r>
              <a:rPr lang="en-US" sz="1200" dirty="0" err="1"/>
              <a:t>bienestar</a:t>
            </a:r>
            <a:r>
              <a:rPr lang="en-US" sz="1200" dirty="0"/>
              <a:t> de </a:t>
            </a:r>
            <a:r>
              <a:rPr lang="en-US" sz="1200" dirty="0" err="1"/>
              <a:t>los</a:t>
            </a:r>
            <a:r>
              <a:rPr lang="en-US" sz="1200" dirty="0"/>
              <a:t> </a:t>
            </a:r>
            <a:r>
              <a:rPr lang="en-US" sz="1200" dirty="0" err="1"/>
              <a:t>nietos</a:t>
            </a:r>
            <a:r>
              <a:rPr lang="en-US" sz="1200" dirty="0"/>
              <a:t>. Los </a:t>
            </a:r>
            <a:r>
              <a:rPr lang="en-US" sz="1200" dirty="0" err="1"/>
              <a:t>pequeños</a:t>
            </a:r>
            <a:r>
              <a:rPr lang="en-US" sz="1200" dirty="0"/>
              <a:t> </a:t>
            </a:r>
            <a:r>
              <a:rPr lang="en-US" sz="1200" dirty="0" err="1"/>
              <a:t>tienen</a:t>
            </a:r>
            <a:r>
              <a:rPr lang="en-US" sz="1200" dirty="0"/>
              <a:t> </a:t>
            </a:r>
            <a:r>
              <a:rPr lang="en-US" sz="1200" dirty="0" err="1"/>
              <a:t>menos</a:t>
            </a:r>
            <a:r>
              <a:rPr lang="en-US" sz="1200" dirty="0"/>
              <a:t> </a:t>
            </a:r>
            <a:r>
              <a:rPr lang="en-US" sz="1200" dirty="0" err="1"/>
              <a:t>problemas</a:t>
            </a:r>
            <a:r>
              <a:rPr lang="en-US" sz="1200" dirty="0"/>
              <a:t> </a:t>
            </a:r>
            <a:r>
              <a:rPr lang="en-US" sz="1200" dirty="0" err="1"/>
              <a:t>emocionales</a:t>
            </a:r>
            <a:r>
              <a:rPr lang="en-US" sz="1200" dirty="0"/>
              <a:t> y de </a:t>
            </a:r>
            <a:r>
              <a:rPr lang="en-US" sz="1200" dirty="0" err="1"/>
              <a:t>comportamiento</a:t>
            </a:r>
            <a:r>
              <a:rPr lang="en-US" sz="1200" dirty="0"/>
              <a:t> </a:t>
            </a:r>
            <a:r>
              <a:rPr lang="en-US" sz="1200" dirty="0" err="1"/>
              <a:t>si</a:t>
            </a:r>
            <a:r>
              <a:rPr lang="en-US" sz="1200" dirty="0"/>
              <a:t> </a:t>
            </a:r>
            <a:r>
              <a:rPr lang="en-US" sz="1200" dirty="0" err="1"/>
              <a:t>cuentan</a:t>
            </a:r>
            <a:r>
              <a:rPr lang="en-US" sz="1200" dirty="0"/>
              <a:t> con un  mayor </a:t>
            </a:r>
            <a:r>
              <a:rPr lang="en-US" sz="1200" dirty="0" err="1"/>
              <a:t>nivel</a:t>
            </a:r>
            <a:r>
              <a:rPr lang="en-US" sz="1200" dirty="0"/>
              <a:t> de </a:t>
            </a:r>
            <a:r>
              <a:rPr lang="en-US" sz="1200" dirty="0" err="1"/>
              <a:t>cuidado</a:t>
            </a:r>
            <a:r>
              <a:rPr lang="en-US" sz="1200" dirty="0"/>
              <a:t> </a:t>
            </a:r>
            <a:r>
              <a:rPr lang="en-US" sz="1200" dirty="0" err="1"/>
              <a:t>proporcionado</a:t>
            </a:r>
            <a:r>
              <a:rPr lang="en-US" sz="1200" dirty="0"/>
              <a:t> </a:t>
            </a:r>
            <a:r>
              <a:rPr lang="en-US" sz="1200" dirty="0" err="1"/>
              <a:t>por</a:t>
            </a:r>
            <a:r>
              <a:rPr lang="en-US" sz="1200" dirty="0"/>
              <a:t> </a:t>
            </a:r>
            <a:r>
              <a:rPr lang="en-US" sz="1200" dirty="0" err="1"/>
              <a:t>los</a:t>
            </a:r>
            <a:r>
              <a:rPr lang="en-US" sz="1200" dirty="0"/>
              <a:t> </a:t>
            </a:r>
            <a:r>
              <a:rPr lang="en-US" sz="1200" dirty="0" err="1"/>
              <a:t>abuelos</a:t>
            </a:r>
            <a:r>
              <a:rPr lang="en-US" sz="1200" dirty="0"/>
              <a:t>.</a:t>
            </a:r>
            <a:r>
              <a:rPr lang="de-DE" sz="1200" dirty="0"/>
              <a:t>   							</a:t>
            </a:r>
            <a:r>
              <a:rPr lang="en-US" sz="1200" dirty="0">
                <a:solidFill>
                  <a:schemeClr val="tx2">
                    <a:lumMod val="50000"/>
                  </a:schemeClr>
                </a:solidFill>
              </a:rPr>
              <a:t>Marina Baaden</a:t>
            </a:r>
            <a:endParaRPr lang="en-GB" sz="500" dirty="0">
              <a:solidFill>
                <a:schemeClr val="tx2">
                  <a:lumMod val="50000"/>
                </a:schemeClr>
              </a:solidFill>
            </a:endParaRPr>
          </a:p>
        </p:txBody>
      </p:sp>
      <p:sp>
        <p:nvSpPr>
          <p:cNvPr id="6" name="Textfeld 5">
            <a:extLst>
              <a:ext uri="{FF2B5EF4-FFF2-40B4-BE49-F238E27FC236}">
                <a16:creationId xmlns:a16="http://schemas.microsoft.com/office/drawing/2014/main" id="{85084CD9-CAA7-4C18-86C2-B04297B1743A}"/>
              </a:ext>
            </a:extLst>
          </p:cNvPr>
          <p:cNvSpPr txBox="1"/>
          <p:nvPr/>
        </p:nvSpPr>
        <p:spPr>
          <a:xfrm rot="10800000" flipV="1">
            <a:off x="0" y="-164448"/>
            <a:ext cx="6766131" cy="3339376"/>
          </a:xfrm>
          <a:prstGeom prst="rect">
            <a:avLst/>
          </a:prstGeom>
          <a:noFill/>
        </p:spPr>
        <p:txBody>
          <a:bodyPr wrap="square" rtlCol="0" anchor="t">
            <a:spAutoFit/>
          </a:bodyPr>
          <a:lstStyle/>
          <a:p>
            <a:pPr algn="ctr"/>
            <a:endParaRPr lang="en-US" sz="1200" b="1" dirty="0">
              <a:solidFill>
                <a:srgbClr val="0070C0"/>
              </a:solidFill>
            </a:endParaRPr>
          </a:p>
          <a:p>
            <a:pPr algn="ctr"/>
            <a:endParaRPr lang="en-US" sz="1200" b="1" dirty="0">
              <a:solidFill>
                <a:srgbClr val="0070C0"/>
              </a:solidFill>
            </a:endParaRPr>
          </a:p>
          <a:p>
            <a:pPr algn="ctr"/>
            <a:endParaRPr lang="en-US" sz="1200" b="1" dirty="0">
              <a:solidFill>
                <a:srgbClr val="0070C0"/>
              </a:solidFill>
            </a:endParaRPr>
          </a:p>
          <a:p>
            <a:pPr algn="ctr"/>
            <a:endParaRPr lang="en-US" sz="1200" b="1" dirty="0">
              <a:solidFill>
                <a:schemeClr val="tx2">
                  <a:lumMod val="50000"/>
                </a:schemeClr>
              </a:solidFill>
            </a:endParaRPr>
          </a:p>
          <a:p>
            <a:pPr algn="ctr"/>
            <a:r>
              <a:rPr lang="en-US" sz="1400" b="1" dirty="0">
                <a:solidFill>
                  <a:schemeClr val="tx2">
                    <a:lumMod val="50000"/>
                  </a:schemeClr>
                </a:solidFill>
              </a:rPr>
              <a:t>¿</a:t>
            </a:r>
            <a:r>
              <a:rPr lang="en-US" sz="1400" b="1" dirty="0" err="1">
                <a:solidFill>
                  <a:schemeClr val="tx2">
                    <a:lumMod val="50000"/>
                  </a:schemeClr>
                </a:solidFill>
              </a:rPr>
              <a:t>Cómo</a:t>
            </a:r>
            <a:r>
              <a:rPr lang="en-US" sz="1400" b="1" dirty="0">
                <a:solidFill>
                  <a:schemeClr val="tx2">
                    <a:lumMod val="50000"/>
                  </a:schemeClr>
                </a:solidFill>
              </a:rPr>
              <a:t> </a:t>
            </a:r>
            <a:r>
              <a:rPr lang="en-US" sz="1400" b="1" dirty="0" err="1">
                <a:solidFill>
                  <a:schemeClr val="tx2">
                    <a:lumMod val="50000"/>
                  </a:schemeClr>
                </a:solidFill>
              </a:rPr>
              <a:t>podemos</a:t>
            </a:r>
            <a:r>
              <a:rPr lang="en-US" sz="1400" b="1" dirty="0">
                <a:solidFill>
                  <a:schemeClr val="tx2">
                    <a:lumMod val="50000"/>
                  </a:schemeClr>
                </a:solidFill>
              </a:rPr>
              <a:t> </a:t>
            </a:r>
            <a:r>
              <a:rPr lang="en-US" sz="1400" b="1" dirty="0" err="1">
                <a:solidFill>
                  <a:schemeClr val="tx2">
                    <a:lumMod val="50000"/>
                  </a:schemeClr>
                </a:solidFill>
              </a:rPr>
              <a:t>aprender</a:t>
            </a:r>
            <a:r>
              <a:rPr lang="en-US" sz="1400" b="1" dirty="0">
                <a:solidFill>
                  <a:schemeClr val="tx2">
                    <a:lumMod val="50000"/>
                  </a:schemeClr>
                </a:solidFill>
              </a:rPr>
              <a:t> de </a:t>
            </a:r>
            <a:r>
              <a:rPr lang="en-US" sz="1400" b="1" dirty="0" err="1">
                <a:solidFill>
                  <a:schemeClr val="tx2">
                    <a:lumMod val="50000"/>
                  </a:schemeClr>
                </a:solidFill>
              </a:rPr>
              <a:t>los</a:t>
            </a:r>
            <a:r>
              <a:rPr lang="en-US" sz="1400" b="1" dirty="0">
                <a:solidFill>
                  <a:schemeClr val="tx2">
                    <a:lumMod val="50000"/>
                  </a:schemeClr>
                </a:solidFill>
              </a:rPr>
              <a:t> </a:t>
            </a:r>
            <a:r>
              <a:rPr lang="en-US" sz="1400" b="1" dirty="0" err="1">
                <a:solidFill>
                  <a:schemeClr val="tx2">
                    <a:lumMod val="50000"/>
                  </a:schemeClr>
                </a:solidFill>
              </a:rPr>
              <a:t>indígenas</a:t>
            </a:r>
            <a:r>
              <a:rPr lang="en-US" sz="1400" b="1" dirty="0">
                <a:solidFill>
                  <a:schemeClr val="tx2">
                    <a:lumMod val="50000"/>
                  </a:schemeClr>
                </a:solidFill>
              </a:rPr>
              <a:t>?</a:t>
            </a:r>
          </a:p>
          <a:p>
            <a:pPr algn="ctr"/>
            <a:endParaRPr lang="en-US" sz="500" b="1" dirty="0">
              <a:solidFill>
                <a:schemeClr val="tx2">
                  <a:lumMod val="50000"/>
                </a:schemeClr>
              </a:solidFill>
            </a:endParaRPr>
          </a:p>
          <a:p>
            <a:pPr algn="just"/>
            <a:r>
              <a:rPr lang="en-US" sz="1200" dirty="0"/>
              <a:t>Las </a:t>
            </a:r>
            <a:r>
              <a:rPr lang="en-US" sz="1200" dirty="0" err="1"/>
              <a:t>comunidades</a:t>
            </a:r>
            <a:r>
              <a:rPr lang="en-US" sz="1200" dirty="0"/>
              <a:t> </a:t>
            </a:r>
            <a:r>
              <a:rPr lang="en-US" sz="1200" dirty="0" err="1"/>
              <a:t>indígenas</a:t>
            </a:r>
            <a:r>
              <a:rPr lang="en-US" sz="1200" dirty="0"/>
              <a:t> </a:t>
            </a:r>
            <a:r>
              <a:rPr lang="en-US" sz="1200" dirty="0" err="1"/>
              <a:t>globales</a:t>
            </a:r>
            <a:r>
              <a:rPr lang="en-US" sz="1200" dirty="0"/>
              <a:t> </a:t>
            </a:r>
            <a:r>
              <a:rPr lang="en-US" sz="1200" dirty="0" err="1"/>
              <a:t>comparten</a:t>
            </a:r>
            <a:r>
              <a:rPr lang="en-US" sz="1200" dirty="0"/>
              <a:t> </a:t>
            </a:r>
            <a:r>
              <a:rPr lang="en-US" sz="1200" dirty="0" err="1"/>
              <a:t>características</a:t>
            </a:r>
            <a:r>
              <a:rPr lang="en-US" sz="1200" dirty="0"/>
              <a:t> </a:t>
            </a:r>
            <a:r>
              <a:rPr lang="en-US" sz="1200" dirty="0" err="1"/>
              <a:t>comunes</a:t>
            </a:r>
            <a:r>
              <a:rPr lang="en-US" sz="1200" dirty="0"/>
              <a:t> que </a:t>
            </a:r>
            <a:r>
              <a:rPr lang="en-US" sz="1200" dirty="0" err="1"/>
              <a:t>los</a:t>
            </a:r>
            <a:r>
              <a:rPr lang="en-US" sz="1200" dirty="0"/>
              <a:t> </a:t>
            </a:r>
            <a:r>
              <a:rPr lang="en-US" sz="1200" dirty="0" err="1"/>
              <a:t>hace</a:t>
            </a:r>
            <a:r>
              <a:rPr lang="en-US" sz="1200" dirty="0"/>
              <a:t> </a:t>
            </a:r>
            <a:r>
              <a:rPr lang="en-US" sz="1200" dirty="0" err="1"/>
              <a:t>especialmente</a:t>
            </a:r>
            <a:r>
              <a:rPr lang="en-US" sz="1200" dirty="0"/>
              <a:t> </a:t>
            </a:r>
            <a:r>
              <a:rPr lang="en-US" sz="1200" dirty="0" err="1"/>
              <a:t>vulnerables</a:t>
            </a:r>
            <a:r>
              <a:rPr lang="en-US" sz="1200" dirty="0"/>
              <a:t> a las </a:t>
            </a:r>
            <a:r>
              <a:rPr lang="en-US" sz="1200" dirty="0" err="1"/>
              <a:t>complicaciones</a:t>
            </a:r>
            <a:r>
              <a:rPr lang="en-US" sz="1200" dirty="0"/>
              <a:t> y a la </a:t>
            </a:r>
            <a:r>
              <a:rPr lang="en-US" sz="1200" dirty="0" err="1"/>
              <a:t>mortalidad</a:t>
            </a:r>
            <a:r>
              <a:rPr lang="en-US" sz="1200" dirty="0"/>
              <a:t> del COVID-19. </a:t>
            </a:r>
            <a:r>
              <a:rPr lang="en-US" sz="1200" dirty="0" err="1"/>
              <a:t>También</a:t>
            </a:r>
            <a:r>
              <a:rPr lang="en-US" sz="1200" dirty="0"/>
              <a:t> </a:t>
            </a:r>
            <a:r>
              <a:rPr lang="en-US" sz="1200" dirty="0" err="1"/>
              <a:t>poseen</a:t>
            </a:r>
            <a:r>
              <a:rPr lang="en-US" sz="1200" dirty="0"/>
              <a:t> </a:t>
            </a:r>
            <a:r>
              <a:rPr lang="en-US" sz="1200" dirty="0" err="1"/>
              <a:t>otros</a:t>
            </a:r>
            <a:r>
              <a:rPr lang="en-US" sz="1200" dirty="0"/>
              <a:t> </a:t>
            </a:r>
            <a:r>
              <a:rPr lang="en-US" sz="1200" dirty="0" err="1"/>
              <a:t>atributos</a:t>
            </a:r>
            <a:r>
              <a:rPr lang="en-US" sz="1200" dirty="0"/>
              <a:t> </a:t>
            </a:r>
            <a:r>
              <a:rPr lang="en-US" sz="1200" dirty="0" err="1"/>
              <a:t>positivos</a:t>
            </a:r>
            <a:r>
              <a:rPr lang="en-US" sz="1200" dirty="0"/>
              <a:t> que  </a:t>
            </a:r>
            <a:r>
              <a:rPr lang="en-US" sz="1200" dirty="0" err="1"/>
              <a:t>pueden</a:t>
            </a:r>
            <a:r>
              <a:rPr lang="en-US" sz="1200" dirty="0"/>
              <a:t> </a:t>
            </a:r>
            <a:r>
              <a:rPr lang="en-US" sz="1200" dirty="0" err="1"/>
              <a:t>ser</a:t>
            </a:r>
            <a:r>
              <a:rPr lang="en-US" sz="1200" dirty="0"/>
              <a:t> </a:t>
            </a:r>
            <a:r>
              <a:rPr lang="en-US" sz="1200" dirty="0" err="1"/>
              <a:t>aprovechados</a:t>
            </a:r>
            <a:r>
              <a:rPr lang="en-US" sz="1200" dirty="0"/>
              <a:t> para </a:t>
            </a:r>
            <a:r>
              <a:rPr lang="en-US" sz="1200" dirty="0" err="1"/>
              <a:t>promover</a:t>
            </a:r>
            <a:r>
              <a:rPr lang="en-US" sz="1200" dirty="0"/>
              <a:t> </a:t>
            </a:r>
            <a:r>
              <a:rPr lang="en-US" sz="1200" dirty="0" err="1"/>
              <a:t>esfuerzos</a:t>
            </a:r>
            <a:r>
              <a:rPr lang="en-US" sz="1200" dirty="0"/>
              <a:t> de </a:t>
            </a:r>
            <a:r>
              <a:rPr lang="en-US" sz="1200" dirty="0" err="1"/>
              <a:t>prevención</a:t>
            </a:r>
            <a:r>
              <a:rPr lang="en-US" sz="1200" dirty="0"/>
              <a:t>. En Bolivia, </a:t>
            </a:r>
            <a:r>
              <a:rPr lang="en-US" sz="1200" dirty="0" err="1"/>
              <a:t>donde</a:t>
            </a:r>
            <a:r>
              <a:rPr lang="en-US" sz="1200" dirty="0"/>
              <a:t> </a:t>
            </a:r>
            <a:r>
              <a:rPr lang="en-US" sz="1200" dirty="0" err="1"/>
              <a:t>casi</a:t>
            </a:r>
            <a:r>
              <a:rPr lang="en-US" sz="1200" dirty="0"/>
              <a:t> la </a:t>
            </a:r>
            <a:r>
              <a:rPr lang="en-US" sz="1200" dirty="0" err="1"/>
              <a:t>mitad</a:t>
            </a:r>
            <a:r>
              <a:rPr lang="en-US" sz="1200" dirty="0"/>
              <a:t> de </a:t>
            </a:r>
            <a:r>
              <a:rPr lang="en-US" sz="1200" dirty="0" err="1"/>
              <a:t>habitantes</a:t>
            </a:r>
            <a:r>
              <a:rPr lang="en-US" sz="1200" dirty="0"/>
              <a:t> </a:t>
            </a:r>
            <a:r>
              <a:rPr lang="en-US" sz="1200" dirty="0" err="1"/>
              <a:t>es</a:t>
            </a:r>
            <a:r>
              <a:rPr lang="en-US" sz="1200" dirty="0"/>
              <a:t> de </a:t>
            </a:r>
            <a:r>
              <a:rPr lang="en-US" sz="1200" dirty="0" err="1"/>
              <a:t>orígen</a:t>
            </a:r>
            <a:r>
              <a:rPr lang="en-US" sz="1200" dirty="0"/>
              <a:t> </a:t>
            </a:r>
            <a:r>
              <a:rPr lang="en-US" sz="1200" dirty="0" err="1"/>
              <a:t>indígena</a:t>
            </a:r>
            <a:r>
              <a:rPr lang="en-US" sz="1200" dirty="0"/>
              <a:t>, no se </a:t>
            </a:r>
            <a:r>
              <a:rPr lang="en-US" sz="1200" dirty="0" err="1"/>
              <a:t>han</a:t>
            </a:r>
            <a:r>
              <a:rPr lang="en-US" sz="1200" dirty="0"/>
              <a:t> </a:t>
            </a:r>
            <a:r>
              <a:rPr lang="en-US" sz="1200" dirty="0" err="1"/>
              <a:t>especificado</a:t>
            </a:r>
            <a:r>
              <a:rPr lang="en-US" sz="1200" dirty="0"/>
              <a:t> </a:t>
            </a:r>
            <a:r>
              <a:rPr lang="en-US" sz="1200" dirty="0" err="1"/>
              <a:t>pautas</a:t>
            </a:r>
            <a:r>
              <a:rPr lang="en-US" sz="1200" dirty="0"/>
              <a:t> </a:t>
            </a:r>
            <a:r>
              <a:rPr lang="en-US" sz="1200" dirty="0" err="1"/>
              <a:t>especiales</a:t>
            </a:r>
            <a:r>
              <a:rPr lang="en-US" sz="1200" dirty="0"/>
              <a:t> para las </a:t>
            </a:r>
            <a:r>
              <a:rPr lang="en-US" sz="1200" dirty="0" err="1"/>
              <a:t>comunidades</a:t>
            </a:r>
            <a:r>
              <a:rPr lang="en-US" sz="1200" dirty="0"/>
              <a:t> </a:t>
            </a:r>
            <a:r>
              <a:rPr lang="en-US" sz="1200" dirty="0" err="1"/>
              <a:t>indígenas</a:t>
            </a:r>
            <a:r>
              <a:rPr lang="en-US" sz="1200" dirty="0"/>
              <a:t> de </a:t>
            </a:r>
            <a:r>
              <a:rPr lang="en-US" sz="1200" dirty="0" err="1"/>
              <a:t>los</a:t>
            </a:r>
            <a:r>
              <a:rPr lang="en-US" sz="1200" dirty="0"/>
              <a:t> </a:t>
            </a:r>
            <a:r>
              <a:rPr lang="en-US" sz="1200" dirty="0" err="1"/>
              <a:t>territorios</a:t>
            </a:r>
            <a:r>
              <a:rPr lang="en-US" sz="1200" dirty="0"/>
              <a:t> </a:t>
            </a:r>
            <a:r>
              <a:rPr lang="en-US" sz="1200" dirty="0" err="1"/>
              <a:t>comunes</a:t>
            </a:r>
            <a:r>
              <a:rPr lang="en-US" sz="1200" dirty="0"/>
              <a:t> </a:t>
            </a:r>
            <a:r>
              <a:rPr lang="en-US" sz="1200" dirty="0" err="1"/>
              <a:t>nativos</a:t>
            </a:r>
            <a:r>
              <a:rPr lang="en-US" sz="1200" dirty="0"/>
              <a:t>. En </a:t>
            </a:r>
            <a:r>
              <a:rPr lang="en-US" sz="1200" dirty="0" err="1"/>
              <a:t>este</a:t>
            </a:r>
            <a:r>
              <a:rPr lang="en-US" sz="1200" dirty="0"/>
              <a:t> </a:t>
            </a:r>
            <a:r>
              <a:rPr lang="en-US" sz="1200" dirty="0" err="1"/>
              <a:t>artículo</a:t>
            </a:r>
            <a:r>
              <a:rPr lang="en-US" sz="1200" dirty="0"/>
              <a:t>, </a:t>
            </a:r>
            <a:r>
              <a:rPr lang="en-US" sz="1200" dirty="0" err="1"/>
              <a:t>describimos</a:t>
            </a:r>
            <a:r>
              <a:rPr lang="en-US" sz="1200" dirty="0"/>
              <a:t> </a:t>
            </a:r>
            <a:r>
              <a:rPr lang="en-US" sz="1200" dirty="0" err="1"/>
              <a:t>esfuerzos</a:t>
            </a:r>
            <a:r>
              <a:rPr lang="en-US" sz="1200" dirty="0"/>
              <a:t> </a:t>
            </a:r>
            <a:r>
              <a:rPr lang="en-US" sz="1200" dirty="0" err="1"/>
              <a:t>colaboracionales</a:t>
            </a:r>
            <a:r>
              <a:rPr lang="en-US" sz="1200" dirty="0"/>
              <a:t>, junto a </a:t>
            </a:r>
            <a:r>
              <a:rPr lang="en-US" sz="1200" dirty="0" err="1"/>
              <a:t>atropologistas</a:t>
            </a:r>
            <a:r>
              <a:rPr lang="en-US" sz="1200" dirty="0"/>
              <a:t>, </a:t>
            </a:r>
            <a:r>
              <a:rPr lang="en-US" sz="1200" dirty="0" err="1"/>
              <a:t>médicos</a:t>
            </a:r>
            <a:r>
              <a:rPr lang="en-US" sz="1200" dirty="0"/>
              <a:t>, </a:t>
            </a:r>
            <a:r>
              <a:rPr lang="en-US" sz="1200" dirty="0" err="1"/>
              <a:t>líderes</a:t>
            </a:r>
            <a:r>
              <a:rPr lang="en-US" sz="1200" dirty="0"/>
              <a:t> </a:t>
            </a:r>
            <a:r>
              <a:rPr lang="en-US" sz="1200" dirty="0" err="1"/>
              <a:t>tribales</a:t>
            </a:r>
            <a:r>
              <a:rPr lang="en-US" sz="1200" dirty="0"/>
              <a:t>, y </a:t>
            </a:r>
            <a:r>
              <a:rPr lang="en-US" sz="1200" dirty="0" err="1"/>
              <a:t>autoridades</a:t>
            </a:r>
            <a:r>
              <a:rPr lang="en-US" sz="1200" dirty="0"/>
              <a:t> locales para </a:t>
            </a:r>
            <a:r>
              <a:rPr lang="en-US" sz="1200" dirty="0" err="1"/>
              <a:t>desarrollar</a:t>
            </a:r>
            <a:r>
              <a:rPr lang="en-US" sz="1200" dirty="0"/>
              <a:t> e </a:t>
            </a:r>
            <a:r>
              <a:rPr lang="en-US" sz="1200" dirty="0" err="1"/>
              <a:t>implementar</a:t>
            </a:r>
            <a:r>
              <a:rPr lang="en-US" sz="1200" dirty="0"/>
              <a:t> la </a:t>
            </a:r>
            <a:r>
              <a:rPr lang="en-US" sz="1200" dirty="0" err="1"/>
              <a:t>multifase</a:t>
            </a:r>
            <a:r>
              <a:rPr lang="en-US" sz="1200" dirty="0"/>
              <a:t> COVID-19 de </a:t>
            </a:r>
            <a:r>
              <a:rPr lang="en-US" sz="1200" dirty="0" err="1"/>
              <a:t>prevención</a:t>
            </a:r>
            <a:r>
              <a:rPr lang="en-US" sz="1200" dirty="0"/>
              <a:t> y  </a:t>
            </a:r>
            <a:r>
              <a:rPr lang="en-US" sz="1200" dirty="0" err="1"/>
              <a:t>contención</a:t>
            </a:r>
            <a:r>
              <a:rPr lang="en-US" sz="1200" dirty="0"/>
              <a:t>, un plan </a:t>
            </a:r>
            <a:r>
              <a:rPr lang="en-US" sz="1200" dirty="0" err="1"/>
              <a:t>basado</a:t>
            </a:r>
            <a:r>
              <a:rPr lang="en-US" sz="1200" dirty="0"/>
              <a:t> en el </a:t>
            </a:r>
            <a:r>
              <a:rPr lang="en-US" sz="1200" dirty="0" err="1"/>
              <a:t>aislamiento</a:t>
            </a:r>
            <a:r>
              <a:rPr lang="en-US" sz="1200" dirty="0"/>
              <a:t> </a:t>
            </a:r>
            <a:r>
              <a:rPr lang="en-US" sz="1200" dirty="0" err="1"/>
              <a:t>voluntario</a:t>
            </a:r>
            <a:r>
              <a:rPr lang="en-US" sz="1200" dirty="0"/>
              <a:t> </a:t>
            </a:r>
            <a:r>
              <a:rPr lang="en-US" sz="1200" dirty="0" err="1"/>
              <a:t>colectivo</a:t>
            </a:r>
            <a:r>
              <a:rPr lang="en-US" sz="1200" dirty="0"/>
              <a:t> y de </a:t>
            </a:r>
            <a:r>
              <a:rPr lang="en-US" sz="1200" dirty="0" err="1"/>
              <a:t>contacto</a:t>
            </a:r>
            <a:r>
              <a:rPr lang="en-US" sz="1200" dirty="0"/>
              <a:t> entre </a:t>
            </a:r>
            <a:r>
              <a:rPr lang="en-US" sz="1200" dirty="0" err="1"/>
              <a:t>horticulturalistas</a:t>
            </a:r>
            <a:r>
              <a:rPr lang="en-US" sz="1200" dirty="0"/>
              <a:t> </a:t>
            </a:r>
            <a:r>
              <a:rPr lang="en-US" sz="1200" dirty="0" err="1"/>
              <a:t>Tsimane</a:t>
            </a:r>
            <a:r>
              <a:rPr lang="en-US" sz="1200" dirty="0"/>
              <a:t> en el Amazonas Boliviano. La </a:t>
            </a:r>
            <a:r>
              <a:rPr lang="en-US" sz="1200" dirty="0" err="1"/>
              <a:t>fase</a:t>
            </a:r>
            <a:r>
              <a:rPr lang="en-US" sz="1200" dirty="0"/>
              <a:t> 1 </a:t>
            </a:r>
            <a:r>
              <a:rPr lang="en-US" sz="1200" dirty="0" err="1"/>
              <a:t>involucra</a:t>
            </a:r>
            <a:r>
              <a:rPr lang="en-US" sz="1200" dirty="0"/>
              <a:t> </a:t>
            </a:r>
            <a:r>
              <a:rPr lang="en-US" sz="1200" dirty="0" err="1"/>
              <a:t>educación</a:t>
            </a:r>
            <a:r>
              <a:rPr lang="en-US" sz="1200" dirty="0"/>
              <a:t>, </a:t>
            </a:r>
            <a:r>
              <a:rPr lang="en-US" sz="1200" dirty="0" err="1"/>
              <a:t>superación</a:t>
            </a:r>
            <a:r>
              <a:rPr lang="en-US" sz="1200" dirty="0"/>
              <a:t>, y </a:t>
            </a:r>
            <a:r>
              <a:rPr lang="en-US" sz="1200" dirty="0" err="1"/>
              <a:t>preparación</a:t>
            </a:r>
            <a:r>
              <a:rPr lang="en-US" sz="1200" dirty="0"/>
              <a:t>, la </a:t>
            </a:r>
            <a:r>
              <a:rPr lang="en-US" sz="1200" dirty="0" err="1"/>
              <a:t>fase</a:t>
            </a:r>
            <a:r>
              <a:rPr lang="en-US" sz="1200" dirty="0"/>
              <a:t> 2 </a:t>
            </a:r>
            <a:r>
              <a:rPr lang="en-US" sz="1200" dirty="0" err="1"/>
              <a:t>contención</a:t>
            </a:r>
            <a:r>
              <a:rPr lang="en-US" sz="1200" dirty="0"/>
              <a:t>, </a:t>
            </a:r>
            <a:r>
              <a:rPr lang="en-US" sz="1200" dirty="0" err="1"/>
              <a:t>gestión</a:t>
            </a:r>
            <a:r>
              <a:rPr lang="en-US" sz="1200" dirty="0"/>
              <a:t> de </a:t>
            </a:r>
            <a:r>
              <a:rPr lang="en-US" sz="1200" dirty="0" err="1"/>
              <a:t>pacientes</a:t>
            </a:r>
            <a:r>
              <a:rPr lang="en-US" sz="1200" dirty="0"/>
              <a:t> y </a:t>
            </a:r>
            <a:r>
              <a:rPr lang="en-US" sz="1200" dirty="0" err="1"/>
              <a:t>cuarantena</a:t>
            </a:r>
            <a:r>
              <a:rPr lang="en-US" sz="1200" dirty="0"/>
              <a:t>. </a:t>
            </a:r>
            <a:r>
              <a:rPr lang="en-US" sz="1200" dirty="0" err="1"/>
              <a:t>Características</a:t>
            </a:r>
            <a:r>
              <a:rPr lang="en-US" sz="1200" dirty="0"/>
              <a:t> de </a:t>
            </a:r>
            <a:r>
              <a:rPr lang="en-US" sz="1200" dirty="0" err="1"/>
              <a:t>este</a:t>
            </a:r>
            <a:r>
              <a:rPr lang="en-US" sz="1200" dirty="0"/>
              <a:t> plan </a:t>
            </a:r>
            <a:r>
              <a:rPr lang="en-US" sz="1200" dirty="0" err="1"/>
              <a:t>pueden</a:t>
            </a:r>
            <a:r>
              <a:rPr lang="en-US" sz="1200" dirty="0"/>
              <a:t> </a:t>
            </a:r>
            <a:r>
              <a:rPr lang="en-US" sz="1200" dirty="0" err="1"/>
              <a:t>adaptase</a:t>
            </a:r>
            <a:r>
              <a:rPr lang="en-US" sz="1200" dirty="0"/>
              <a:t> a </a:t>
            </a:r>
            <a:r>
              <a:rPr lang="en-US" sz="1200" dirty="0" err="1"/>
              <a:t>circunstancias</a:t>
            </a:r>
            <a:r>
              <a:rPr lang="en-US" sz="1200" dirty="0"/>
              <a:t> </a:t>
            </a:r>
            <a:r>
              <a:rPr lang="en-US" sz="1200" dirty="0" err="1"/>
              <a:t>específicas</a:t>
            </a:r>
            <a:r>
              <a:rPr lang="en-US" sz="1200" dirty="0"/>
              <a:t> para </a:t>
            </a:r>
            <a:r>
              <a:rPr lang="en-US" sz="1200" dirty="0" err="1"/>
              <a:t>prevenir</a:t>
            </a:r>
            <a:r>
              <a:rPr lang="en-US" sz="1200" dirty="0"/>
              <a:t> la </a:t>
            </a:r>
            <a:r>
              <a:rPr lang="en-US" sz="1200" dirty="0" err="1"/>
              <a:t>mortalidad</a:t>
            </a:r>
            <a:r>
              <a:rPr lang="en-US" sz="1200" dirty="0"/>
              <a:t>.</a:t>
            </a:r>
          </a:p>
          <a:p>
            <a:pPr algn="just"/>
            <a:r>
              <a:rPr lang="en-US" sz="1000" dirty="0"/>
              <a:t>https://www.thelancet.com/journals/lancet/article/PIIS0140-6736(20)31104-1/fulltext</a:t>
            </a:r>
            <a:endParaRPr lang="de-DE" sz="1000" dirty="0"/>
          </a:p>
          <a:p>
            <a:pPr algn="just"/>
            <a:endParaRPr lang="en-US" sz="1200" b="1" dirty="0">
              <a:solidFill>
                <a:srgbClr val="0070C0"/>
              </a:solidFill>
            </a:endParaRPr>
          </a:p>
        </p:txBody>
      </p:sp>
    </p:spTree>
    <p:extLst>
      <p:ext uri="{BB962C8B-B14F-4D97-AF65-F5344CB8AC3E}">
        <p14:creationId xmlns:p14="http://schemas.microsoft.com/office/powerpoint/2010/main" val="4139002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A068C0-A897-46D2-94F9-8A751C3DE57A}"/>
              </a:ext>
            </a:extLst>
          </p:cNvPr>
          <p:cNvSpPr>
            <a:spLocks noGrp="1"/>
          </p:cNvSpPr>
          <p:nvPr>
            <p:ph type="body" idx="4294967295"/>
          </p:nvPr>
        </p:nvSpPr>
        <p:spPr>
          <a:xfrm>
            <a:off x="3654425" y="319088"/>
            <a:ext cx="3203575" cy="311150"/>
          </a:xfrm>
        </p:spPr>
        <p:txBody>
          <a:bodyPr>
            <a:normAutofit fontScale="92500" lnSpcReduction="20000"/>
          </a:bodyPr>
          <a:lstStyle/>
          <a:p>
            <a:pPr marL="0" indent="0" algn="l">
              <a:buNone/>
            </a:pPr>
            <a:r>
              <a:rPr lang="de-DE" sz="1800" b="1" dirty="0">
                <a:solidFill>
                  <a:schemeClr val="bg2">
                    <a:lumMod val="50000"/>
                  </a:schemeClr>
                </a:solidFill>
              </a:rPr>
              <a:t>Midiendo la prosperidad</a:t>
            </a:r>
          </a:p>
          <a:p>
            <a:pPr algn="l"/>
            <a:endParaRPr lang="de-DE" dirty="0"/>
          </a:p>
        </p:txBody>
      </p:sp>
      <p:sp>
        <p:nvSpPr>
          <p:cNvPr id="22" name="Textfeld 21">
            <a:extLst>
              <a:ext uri="{FF2B5EF4-FFF2-40B4-BE49-F238E27FC236}">
                <a16:creationId xmlns:a16="http://schemas.microsoft.com/office/drawing/2014/main" id="{427D0909-E2B2-4FE7-B954-E8297236A3DF}"/>
              </a:ext>
            </a:extLst>
          </p:cNvPr>
          <p:cNvSpPr txBox="1"/>
          <p:nvPr/>
        </p:nvSpPr>
        <p:spPr>
          <a:xfrm>
            <a:off x="243216" y="4003576"/>
            <a:ext cx="6371565" cy="338554"/>
          </a:xfrm>
          <a:prstGeom prst="rect">
            <a:avLst/>
          </a:prstGeom>
          <a:noFill/>
        </p:spPr>
        <p:txBody>
          <a:bodyPr wrap="square" rtlCol="0" anchor="t">
            <a:spAutoFit/>
          </a:bodyPr>
          <a:lstStyle/>
          <a:p>
            <a:pPr algn="ctr"/>
            <a:r>
              <a:rPr lang="en-US" sz="1600" b="1" dirty="0">
                <a:solidFill>
                  <a:srgbClr val="F2F2F2">
                    <a:lumMod val="50000"/>
                  </a:srgbClr>
                </a:solidFill>
                <a:cs typeface="Times New Roman"/>
              </a:rPr>
              <a:t>Las </a:t>
            </a:r>
            <a:r>
              <a:rPr lang="en-US" sz="1600" b="1" dirty="0" err="1">
                <a:solidFill>
                  <a:srgbClr val="F2F2F2">
                    <a:lumMod val="50000"/>
                  </a:srgbClr>
                </a:solidFill>
                <a:cs typeface="Times New Roman"/>
              </a:rPr>
              <a:t>Dimensiones</a:t>
            </a:r>
            <a:endParaRPr lang="de-DE" sz="1600" b="1" dirty="0">
              <a:solidFill>
                <a:srgbClr val="F2F2F2">
                  <a:lumMod val="50000"/>
                </a:srgbClr>
              </a:solidFill>
              <a:cs typeface="Times New Roman"/>
            </a:endParaRPr>
          </a:p>
        </p:txBody>
      </p:sp>
      <p:sp>
        <p:nvSpPr>
          <p:cNvPr id="9" name="Textfeld 8">
            <a:extLst>
              <a:ext uri="{FF2B5EF4-FFF2-40B4-BE49-F238E27FC236}">
                <a16:creationId xmlns:a16="http://schemas.microsoft.com/office/drawing/2014/main" id="{F5502F27-C811-47B9-833C-AF79C6ACF063}"/>
              </a:ext>
            </a:extLst>
          </p:cNvPr>
          <p:cNvSpPr txBox="1"/>
          <p:nvPr/>
        </p:nvSpPr>
        <p:spPr>
          <a:xfrm>
            <a:off x="3499620" y="629968"/>
            <a:ext cx="3060000" cy="1384995"/>
          </a:xfrm>
          <a:prstGeom prst="rect">
            <a:avLst/>
          </a:prstGeom>
          <a:noFill/>
        </p:spPr>
        <p:txBody>
          <a:bodyPr wrap="square" rtlCol="0" anchor="t">
            <a:spAutoFit/>
          </a:bodyPr>
          <a:lstStyle/>
          <a:p>
            <a:pPr algn="just"/>
            <a:r>
              <a:rPr lang="en-US" sz="1200" dirty="0">
                <a:solidFill>
                  <a:srgbClr val="FFFFFF"/>
                </a:solidFill>
              </a:rPr>
              <a:t>El </a:t>
            </a:r>
            <a:r>
              <a:rPr lang="en-US" sz="1200" dirty="0" err="1">
                <a:solidFill>
                  <a:srgbClr val="FFFFFF"/>
                </a:solidFill>
              </a:rPr>
              <a:t>índice</a:t>
            </a:r>
            <a:r>
              <a:rPr lang="en-US" sz="1200" dirty="0">
                <a:solidFill>
                  <a:srgbClr val="FFFFFF"/>
                </a:solidFill>
              </a:rPr>
              <a:t> de </a:t>
            </a:r>
            <a:r>
              <a:rPr lang="en-US" sz="1200" dirty="0" err="1">
                <a:solidFill>
                  <a:srgbClr val="FFFFFF"/>
                </a:solidFill>
              </a:rPr>
              <a:t>prosperidad</a:t>
            </a:r>
            <a:r>
              <a:rPr lang="en-US" sz="1200" dirty="0">
                <a:solidFill>
                  <a:srgbClr val="FFFFFF"/>
                </a:solidFill>
              </a:rPr>
              <a:t> de </a:t>
            </a:r>
            <a:r>
              <a:rPr lang="en-US" sz="1200" dirty="0" err="1">
                <a:solidFill>
                  <a:srgbClr val="FFFFFF"/>
                </a:solidFill>
              </a:rPr>
              <a:t>ciudades</a:t>
            </a:r>
            <a:r>
              <a:rPr lang="en-US" sz="1200" dirty="0">
                <a:solidFill>
                  <a:srgbClr val="FFFFFF"/>
                </a:solidFill>
              </a:rPr>
              <a:t> </a:t>
            </a:r>
            <a:r>
              <a:rPr lang="en-US" sz="1200" dirty="0" err="1">
                <a:solidFill>
                  <a:srgbClr val="FFFFFF"/>
                </a:solidFill>
              </a:rPr>
              <a:t>es</a:t>
            </a:r>
            <a:r>
              <a:rPr lang="en-US" sz="1200" dirty="0">
                <a:solidFill>
                  <a:srgbClr val="FFFFFF"/>
                </a:solidFill>
              </a:rPr>
              <a:t> un </a:t>
            </a:r>
            <a:r>
              <a:rPr lang="en-US" sz="1200" dirty="0" err="1">
                <a:solidFill>
                  <a:srgbClr val="FFFFFF"/>
                </a:solidFill>
              </a:rPr>
              <a:t>índice</a:t>
            </a:r>
            <a:r>
              <a:rPr lang="en-US" sz="1200" dirty="0">
                <a:solidFill>
                  <a:srgbClr val="FFFFFF"/>
                </a:solidFill>
              </a:rPr>
              <a:t> </a:t>
            </a:r>
            <a:r>
              <a:rPr lang="en-US" sz="1200" dirty="0" err="1">
                <a:solidFill>
                  <a:srgbClr val="FFFFFF"/>
                </a:solidFill>
              </a:rPr>
              <a:t>compuesto</a:t>
            </a:r>
            <a:r>
              <a:rPr lang="en-US" sz="1200" dirty="0">
                <a:solidFill>
                  <a:srgbClr val="FFFFFF"/>
                </a:solidFill>
              </a:rPr>
              <a:t> que se </a:t>
            </a:r>
            <a:r>
              <a:rPr lang="en-US" sz="1200" dirty="0" err="1">
                <a:solidFill>
                  <a:srgbClr val="FFFFFF"/>
                </a:solidFill>
              </a:rPr>
              <a:t>utiliza</a:t>
            </a:r>
            <a:r>
              <a:rPr lang="en-US" sz="1200" dirty="0">
                <a:solidFill>
                  <a:srgbClr val="FFFFFF"/>
                </a:solidFill>
              </a:rPr>
              <a:t> para </a:t>
            </a:r>
            <a:r>
              <a:rPr lang="en-US" sz="1200" dirty="0" err="1">
                <a:solidFill>
                  <a:srgbClr val="FFFFFF"/>
                </a:solidFill>
              </a:rPr>
              <a:t>medir</a:t>
            </a:r>
            <a:r>
              <a:rPr lang="en-US" sz="1200" dirty="0">
                <a:solidFill>
                  <a:srgbClr val="FFFFFF"/>
                </a:solidFill>
              </a:rPr>
              <a:t> </a:t>
            </a:r>
            <a:r>
              <a:rPr lang="en-US" sz="1200" dirty="0" err="1">
                <a:solidFill>
                  <a:srgbClr val="FFFFFF"/>
                </a:solidFill>
              </a:rPr>
              <a:t>los</a:t>
            </a:r>
            <a:r>
              <a:rPr lang="en-US" sz="1200" dirty="0">
                <a:solidFill>
                  <a:srgbClr val="FFFFFF"/>
                </a:solidFill>
              </a:rPr>
              <a:t> </a:t>
            </a:r>
            <a:r>
              <a:rPr lang="en-US" sz="1200" dirty="0" err="1">
                <a:solidFill>
                  <a:srgbClr val="FFFFFF"/>
                </a:solidFill>
              </a:rPr>
              <a:t>logros</a:t>
            </a:r>
            <a:r>
              <a:rPr lang="en-US" sz="1200" dirty="0">
                <a:solidFill>
                  <a:srgbClr val="FFFFFF"/>
                </a:solidFill>
              </a:rPr>
              <a:t> </a:t>
            </a:r>
            <a:r>
              <a:rPr lang="en-US" sz="1200" dirty="0" err="1">
                <a:solidFill>
                  <a:srgbClr val="FFFFFF"/>
                </a:solidFill>
              </a:rPr>
              <a:t>generales</a:t>
            </a:r>
            <a:r>
              <a:rPr lang="en-US" sz="1200" dirty="0">
                <a:solidFill>
                  <a:srgbClr val="FFFFFF"/>
                </a:solidFill>
              </a:rPr>
              <a:t> de </a:t>
            </a:r>
            <a:r>
              <a:rPr lang="en-US" sz="1200" dirty="0" err="1">
                <a:solidFill>
                  <a:srgbClr val="FFFFFF"/>
                </a:solidFill>
              </a:rPr>
              <a:t>una</a:t>
            </a:r>
            <a:r>
              <a:rPr lang="en-US" sz="1200" dirty="0">
                <a:solidFill>
                  <a:srgbClr val="FFFFFF"/>
                </a:solidFill>
              </a:rPr>
              <a:t> ciudad en </a:t>
            </a:r>
            <a:r>
              <a:rPr lang="en-US" sz="1200" dirty="0" err="1">
                <a:solidFill>
                  <a:srgbClr val="FFFFFF"/>
                </a:solidFill>
              </a:rPr>
              <a:t>séis</a:t>
            </a:r>
            <a:r>
              <a:rPr lang="en-US" sz="1200" dirty="0">
                <a:solidFill>
                  <a:srgbClr val="FFFFFF"/>
                </a:solidFill>
              </a:rPr>
              <a:t> </a:t>
            </a:r>
            <a:r>
              <a:rPr lang="en-US" sz="1200" dirty="0" err="1">
                <a:solidFill>
                  <a:srgbClr val="FFFFFF"/>
                </a:solidFill>
              </a:rPr>
              <a:t>dimensiones</a:t>
            </a:r>
            <a:r>
              <a:rPr lang="en-US" sz="1200" dirty="0">
                <a:solidFill>
                  <a:srgbClr val="FFFFFF"/>
                </a:solidFill>
              </a:rPr>
              <a:t> de </a:t>
            </a:r>
            <a:r>
              <a:rPr lang="en-US" sz="1200" dirty="0" err="1">
                <a:solidFill>
                  <a:srgbClr val="FFFFFF"/>
                </a:solidFill>
              </a:rPr>
              <a:t>prosperidad</a:t>
            </a:r>
            <a:r>
              <a:rPr lang="en-US" sz="1200" dirty="0">
                <a:solidFill>
                  <a:srgbClr val="FFFFFF"/>
                </a:solidFill>
              </a:rPr>
              <a:t> </a:t>
            </a:r>
            <a:r>
              <a:rPr lang="en-US" sz="1200" dirty="0" err="1">
                <a:solidFill>
                  <a:srgbClr val="FFFFFF"/>
                </a:solidFill>
              </a:rPr>
              <a:t>relacionadas</a:t>
            </a:r>
            <a:r>
              <a:rPr lang="en-US" sz="1200" dirty="0">
                <a:solidFill>
                  <a:srgbClr val="FFFFFF"/>
                </a:solidFill>
              </a:rPr>
              <a:t> a </a:t>
            </a:r>
            <a:r>
              <a:rPr lang="en-US" sz="1200" dirty="0" err="1">
                <a:solidFill>
                  <a:srgbClr val="FFFFFF"/>
                </a:solidFill>
              </a:rPr>
              <a:t>cómo</a:t>
            </a:r>
            <a:r>
              <a:rPr lang="en-US" sz="1200" dirty="0">
                <a:solidFill>
                  <a:srgbClr val="FFFFFF"/>
                </a:solidFill>
              </a:rPr>
              <a:t> </a:t>
            </a:r>
            <a:r>
              <a:rPr lang="en-US" sz="1200" dirty="0" err="1">
                <a:solidFill>
                  <a:srgbClr val="FFFFFF"/>
                </a:solidFill>
              </a:rPr>
              <a:t>estas</a:t>
            </a:r>
            <a:r>
              <a:rPr lang="en-US" sz="1200" dirty="0">
                <a:solidFill>
                  <a:srgbClr val="FFFFFF"/>
                </a:solidFill>
              </a:rPr>
              <a:t> </a:t>
            </a:r>
            <a:r>
              <a:rPr lang="en-US" sz="1200" dirty="0" err="1">
                <a:solidFill>
                  <a:srgbClr val="FFFFFF"/>
                </a:solidFill>
              </a:rPr>
              <a:t>ciudades</a:t>
            </a:r>
            <a:r>
              <a:rPr lang="en-US" sz="1200" dirty="0">
                <a:solidFill>
                  <a:srgbClr val="FFFFFF"/>
                </a:solidFill>
              </a:rPr>
              <a:t> se </a:t>
            </a:r>
            <a:r>
              <a:rPr lang="en-US" sz="1200" dirty="0" err="1">
                <a:solidFill>
                  <a:srgbClr val="FFFFFF"/>
                </a:solidFill>
              </a:rPr>
              <a:t>gobiernan</a:t>
            </a:r>
            <a:r>
              <a:rPr lang="en-US" sz="1200" dirty="0">
                <a:solidFill>
                  <a:srgbClr val="FFFFFF"/>
                </a:solidFill>
              </a:rPr>
              <a:t> y </a:t>
            </a:r>
            <a:r>
              <a:rPr lang="en-US" sz="1200" dirty="0" err="1">
                <a:solidFill>
                  <a:srgbClr val="FFFFFF"/>
                </a:solidFill>
              </a:rPr>
              <a:t>cómo</a:t>
            </a:r>
            <a:r>
              <a:rPr lang="en-US" sz="1200" dirty="0">
                <a:solidFill>
                  <a:srgbClr val="FFFFFF"/>
                </a:solidFill>
              </a:rPr>
              <a:t> </a:t>
            </a:r>
            <a:r>
              <a:rPr lang="en-US" sz="1200" dirty="0" err="1">
                <a:solidFill>
                  <a:srgbClr val="FFFFFF"/>
                </a:solidFill>
              </a:rPr>
              <a:t>crean</a:t>
            </a:r>
            <a:r>
              <a:rPr lang="en-US" sz="1200" dirty="0">
                <a:solidFill>
                  <a:srgbClr val="FFFFFF"/>
                </a:solidFill>
              </a:rPr>
              <a:t> y </a:t>
            </a:r>
            <a:r>
              <a:rPr lang="en-US" sz="1200" dirty="0" err="1">
                <a:solidFill>
                  <a:srgbClr val="FFFFFF"/>
                </a:solidFill>
              </a:rPr>
              <a:t>distribuyen</a:t>
            </a:r>
            <a:r>
              <a:rPr lang="en-US" sz="1200" dirty="0">
                <a:solidFill>
                  <a:srgbClr val="FFFFFF"/>
                </a:solidFill>
              </a:rPr>
              <a:t> </a:t>
            </a:r>
            <a:r>
              <a:rPr lang="en-US" sz="1200" dirty="0" err="1">
                <a:solidFill>
                  <a:srgbClr val="FFFFFF"/>
                </a:solidFill>
              </a:rPr>
              <a:t>beneficios</a:t>
            </a:r>
            <a:r>
              <a:rPr lang="en-US" sz="1200" dirty="0">
                <a:solidFill>
                  <a:srgbClr val="FFFFFF"/>
                </a:solidFill>
              </a:rPr>
              <a:t> </a:t>
            </a:r>
            <a:r>
              <a:rPr lang="en-US" sz="1200" dirty="0" err="1">
                <a:solidFill>
                  <a:srgbClr val="FFFFFF"/>
                </a:solidFill>
              </a:rPr>
              <a:t>socioeconómicos</a:t>
            </a:r>
            <a:r>
              <a:rPr lang="en-US" sz="1200" dirty="0">
                <a:solidFill>
                  <a:srgbClr val="FFFFFF"/>
                </a:solidFill>
              </a:rPr>
              <a:t> y </a:t>
            </a:r>
            <a:r>
              <a:rPr lang="en-US" sz="1200" dirty="0" err="1">
                <a:solidFill>
                  <a:srgbClr val="FFFFFF"/>
                </a:solidFill>
              </a:rPr>
              <a:t>prosperidad</a:t>
            </a:r>
            <a:r>
              <a:rPr lang="en-US" sz="1200" dirty="0">
                <a:solidFill>
                  <a:srgbClr val="FFFFFF"/>
                </a:solidFill>
              </a:rPr>
              <a:t>.  </a:t>
            </a:r>
            <a:endParaRPr lang="en-US" sz="1000" dirty="0">
              <a:solidFill>
                <a:srgbClr val="FFFFFF"/>
              </a:solidFill>
            </a:endParaRPr>
          </a:p>
        </p:txBody>
      </p:sp>
      <p:graphicFrame>
        <p:nvGraphicFramePr>
          <p:cNvPr id="69" name="Diagramm 68">
            <a:extLst>
              <a:ext uri="{FF2B5EF4-FFF2-40B4-BE49-F238E27FC236}">
                <a16:creationId xmlns:a16="http://schemas.microsoft.com/office/drawing/2014/main" id="{3C2803FF-157D-478A-9290-59846D965BA8}"/>
              </a:ext>
            </a:extLst>
          </p:cNvPr>
          <p:cNvGraphicFramePr>
            <a:graphicFrameLocks/>
          </p:cNvGraphicFramePr>
          <p:nvPr/>
        </p:nvGraphicFramePr>
        <p:xfrm>
          <a:off x="7360209" y="14820519"/>
          <a:ext cx="2914179" cy="2608738"/>
        </p:xfrm>
        <a:graphic>
          <a:graphicData uri="http://schemas.openxmlformats.org/drawingml/2006/chart">
            <c:chart xmlns:c="http://schemas.openxmlformats.org/drawingml/2006/chart" xmlns:r="http://schemas.openxmlformats.org/officeDocument/2006/relationships" r:id="rId2"/>
          </a:graphicData>
        </a:graphic>
      </p:graphicFrame>
      <p:sp>
        <p:nvSpPr>
          <p:cNvPr id="40" name="Textfeld 39">
            <a:extLst>
              <a:ext uri="{FF2B5EF4-FFF2-40B4-BE49-F238E27FC236}">
                <a16:creationId xmlns:a16="http://schemas.microsoft.com/office/drawing/2014/main" id="{1C974506-DEFF-4B64-820C-4B347063EA8B}"/>
              </a:ext>
            </a:extLst>
          </p:cNvPr>
          <p:cNvSpPr txBox="1"/>
          <p:nvPr/>
        </p:nvSpPr>
        <p:spPr>
          <a:xfrm>
            <a:off x="231496" y="629512"/>
            <a:ext cx="3060000" cy="1384995"/>
          </a:xfrm>
          <a:prstGeom prst="rect">
            <a:avLst/>
          </a:prstGeom>
          <a:noFill/>
        </p:spPr>
        <p:txBody>
          <a:bodyPr wrap="square" rtlCol="0" anchor="t">
            <a:spAutoFit/>
          </a:bodyPr>
          <a:lstStyle/>
          <a:p>
            <a:pPr algn="just"/>
            <a:r>
              <a:rPr lang="en-US" sz="1200" dirty="0">
                <a:solidFill>
                  <a:srgbClr val="FFFFFF"/>
                </a:solidFill>
              </a:rPr>
              <a:t>El </a:t>
            </a:r>
            <a:r>
              <a:rPr lang="en-US" sz="1200" dirty="0" err="1">
                <a:solidFill>
                  <a:srgbClr val="FFFFFF"/>
                </a:solidFill>
              </a:rPr>
              <a:t>índice</a:t>
            </a:r>
            <a:r>
              <a:rPr lang="en-US" sz="1200" dirty="0">
                <a:solidFill>
                  <a:srgbClr val="FFFFFF"/>
                </a:solidFill>
              </a:rPr>
              <a:t> de </a:t>
            </a:r>
            <a:r>
              <a:rPr lang="en-US" sz="1200" dirty="0" err="1">
                <a:solidFill>
                  <a:srgbClr val="FFFFFF"/>
                </a:solidFill>
              </a:rPr>
              <a:t>prosperidad</a:t>
            </a:r>
            <a:r>
              <a:rPr lang="en-US" sz="1200" dirty="0">
                <a:solidFill>
                  <a:srgbClr val="FFFFFF"/>
                </a:solidFill>
              </a:rPr>
              <a:t> de </a:t>
            </a:r>
            <a:r>
              <a:rPr lang="en-US" sz="1200" dirty="0" err="1">
                <a:solidFill>
                  <a:srgbClr val="FFFFFF"/>
                </a:solidFill>
              </a:rPr>
              <a:t>ciudades</a:t>
            </a:r>
            <a:r>
              <a:rPr lang="en-US" sz="1200" dirty="0">
                <a:solidFill>
                  <a:srgbClr val="FFFFFF"/>
                </a:solidFill>
              </a:rPr>
              <a:t> </a:t>
            </a:r>
            <a:r>
              <a:rPr lang="en-US" sz="1200" dirty="0" err="1">
                <a:solidFill>
                  <a:srgbClr val="FFFFFF"/>
                </a:solidFill>
              </a:rPr>
              <a:t>es</a:t>
            </a:r>
            <a:r>
              <a:rPr lang="en-US" sz="1200" dirty="0">
                <a:solidFill>
                  <a:srgbClr val="FFFFFF"/>
                </a:solidFill>
              </a:rPr>
              <a:t> un </a:t>
            </a:r>
            <a:r>
              <a:rPr lang="en-US" sz="1200" dirty="0" err="1">
                <a:solidFill>
                  <a:srgbClr val="FFFFFF"/>
                </a:solidFill>
              </a:rPr>
              <a:t>índice</a:t>
            </a:r>
            <a:r>
              <a:rPr lang="en-US" sz="1200" dirty="0">
                <a:solidFill>
                  <a:srgbClr val="FFFFFF"/>
                </a:solidFill>
              </a:rPr>
              <a:t> </a:t>
            </a:r>
            <a:r>
              <a:rPr lang="en-US" sz="1200" dirty="0" err="1">
                <a:solidFill>
                  <a:srgbClr val="FFFFFF"/>
                </a:solidFill>
              </a:rPr>
              <a:t>compuesto</a:t>
            </a:r>
            <a:r>
              <a:rPr lang="en-US" sz="1200" dirty="0">
                <a:solidFill>
                  <a:srgbClr val="FFFFFF"/>
                </a:solidFill>
              </a:rPr>
              <a:t> que se </a:t>
            </a:r>
            <a:r>
              <a:rPr lang="en-US" sz="1200" dirty="0" err="1">
                <a:solidFill>
                  <a:srgbClr val="FFFFFF"/>
                </a:solidFill>
              </a:rPr>
              <a:t>utiliza</a:t>
            </a:r>
            <a:r>
              <a:rPr lang="en-US" sz="1200" dirty="0">
                <a:solidFill>
                  <a:srgbClr val="FFFFFF"/>
                </a:solidFill>
              </a:rPr>
              <a:t> para </a:t>
            </a:r>
            <a:r>
              <a:rPr lang="en-US" sz="1200" dirty="0" err="1">
                <a:solidFill>
                  <a:srgbClr val="FFFFFF"/>
                </a:solidFill>
              </a:rPr>
              <a:t>medir</a:t>
            </a:r>
            <a:r>
              <a:rPr lang="en-US" sz="1200" dirty="0">
                <a:solidFill>
                  <a:srgbClr val="FFFFFF"/>
                </a:solidFill>
              </a:rPr>
              <a:t> </a:t>
            </a:r>
            <a:r>
              <a:rPr lang="en-US" sz="1200" dirty="0" err="1">
                <a:solidFill>
                  <a:srgbClr val="FFFFFF"/>
                </a:solidFill>
              </a:rPr>
              <a:t>los</a:t>
            </a:r>
            <a:r>
              <a:rPr lang="en-US" sz="1200" dirty="0">
                <a:solidFill>
                  <a:srgbClr val="FFFFFF"/>
                </a:solidFill>
              </a:rPr>
              <a:t> </a:t>
            </a:r>
            <a:r>
              <a:rPr lang="en-US" sz="1200" dirty="0" err="1">
                <a:solidFill>
                  <a:srgbClr val="FFFFFF"/>
                </a:solidFill>
              </a:rPr>
              <a:t>logros</a:t>
            </a:r>
            <a:r>
              <a:rPr lang="en-US" sz="1200" dirty="0">
                <a:solidFill>
                  <a:srgbClr val="FFFFFF"/>
                </a:solidFill>
              </a:rPr>
              <a:t> </a:t>
            </a:r>
            <a:r>
              <a:rPr lang="en-US" sz="1200" dirty="0" err="1">
                <a:solidFill>
                  <a:srgbClr val="FFFFFF"/>
                </a:solidFill>
              </a:rPr>
              <a:t>generales</a:t>
            </a:r>
            <a:r>
              <a:rPr lang="en-US" sz="1200" dirty="0">
                <a:solidFill>
                  <a:srgbClr val="FFFFFF"/>
                </a:solidFill>
              </a:rPr>
              <a:t> de </a:t>
            </a:r>
            <a:r>
              <a:rPr lang="en-US" sz="1200" dirty="0" err="1">
                <a:solidFill>
                  <a:srgbClr val="FFFFFF"/>
                </a:solidFill>
              </a:rPr>
              <a:t>una</a:t>
            </a:r>
            <a:r>
              <a:rPr lang="en-US" sz="1200" dirty="0">
                <a:solidFill>
                  <a:srgbClr val="FFFFFF"/>
                </a:solidFill>
              </a:rPr>
              <a:t> ciudad en </a:t>
            </a:r>
            <a:r>
              <a:rPr lang="en-US" sz="1200" dirty="0" err="1">
                <a:solidFill>
                  <a:srgbClr val="FFFFFF"/>
                </a:solidFill>
              </a:rPr>
              <a:t>séis</a:t>
            </a:r>
            <a:r>
              <a:rPr lang="en-US" sz="1200" dirty="0">
                <a:solidFill>
                  <a:srgbClr val="FFFFFF"/>
                </a:solidFill>
              </a:rPr>
              <a:t> </a:t>
            </a:r>
            <a:r>
              <a:rPr lang="en-US" sz="1200" dirty="0" err="1">
                <a:solidFill>
                  <a:srgbClr val="FFFFFF"/>
                </a:solidFill>
              </a:rPr>
              <a:t>dimensiones</a:t>
            </a:r>
            <a:r>
              <a:rPr lang="en-US" sz="1200" dirty="0">
                <a:solidFill>
                  <a:srgbClr val="FFFFFF"/>
                </a:solidFill>
              </a:rPr>
              <a:t> de </a:t>
            </a:r>
            <a:r>
              <a:rPr lang="en-US" sz="1200" dirty="0" err="1">
                <a:solidFill>
                  <a:srgbClr val="FFFFFF"/>
                </a:solidFill>
              </a:rPr>
              <a:t>prosperidad</a:t>
            </a:r>
            <a:r>
              <a:rPr lang="en-US" sz="1200" dirty="0">
                <a:solidFill>
                  <a:srgbClr val="FFFFFF"/>
                </a:solidFill>
              </a:rPr>
              <a:t> </a:t>
            </a:r>
            <a:r>
              <a:rPr lang="en-US" sz="1200" dirty="0" err="1">
                <a:solidFill>
                  <a:srgbClr val="FFFFFF"/>
                </a:solidFill>
              </a:rPr>
              <a:t>relacionadas</a:t>
            </a:r>
            <a:r>
              <a:rPr lang="en-US" sz="1200" dirty="0">
                <a:solidFill>
                  <a:srgbClr val="FFFFFF"/>
                </a:solidFill>
              </a:rPr>
              <a:t> a </a:t>
            </a:r>
            <a:r>
              <a:rPr lang="en-US" sz="1200" dirty="0" err="1">
                <a:solidFill>
                  <a:srgbClr val="FFFFFF"/>
                </a:solidFill>
              </a:rPr>
              <a:t>cómo</a:t>
            </a:r>
            <a:r>
              <a:rPr lang="en-US" sz="1200" dirty="0">
                <a:solidFill>
                  <a:srgbClr val="FFFFFF"/>
                </a:solidFill>
              </a:rPr>
              <a:t> </a:t>
            </a:r>
            <a:r>
              <a:rPr lang="en-US" sz="1200" dirty="0" err="1">
                <a:solidFill>
                  <a:srgbClr val="FFFFFF"/>
                </a:solidFill>
              </a:rPr>
              <a:t>estas</a:t>
            </a:r>
            <a:r>
              <a:rPr lang="en-US" sz="1200" dirty="0">
                <a:solidFill>
                  <a:srgbClr val="FFFFFF"/>
                </a:solidFill>
              </a:rPr>
              <a:t> </a:t>
            </a:r>
            <a:r>
              <a:rPr lang="en-US" sz="1200" dirty="0" err="1">
                <a:solidFill>
                  <a:srgbClr val="FFFFFF"/>
                </a:solidFill>
              </a:rPr>
              <a:t>ciudades</a:t>
            </a:r>
            <a:r>
              <a:rPr lang="en-US" sz="1200" dirty="0">
                <a:solidFill>
                  <a:srgbClr val="FFFFFF"/>
                </a:solidFill>
              </a:rPr>
              <a:t> se </a:t>
            </a:r>
            <a:r>
              <a:rPr lang="en-US" sz="1200" dirty="0" err="1">
                <a:solidFill>
                  <a:srgbClr val="FFFFFF"/>
                </a:solidFill>
              </a:rPr>
              <a:t>gobiernan</a:t>
            </a:r>
            <a:r>
              <a:rPr lang="en-US" sz="1200" dirty="0">
                <a:solidFill>
                  <a:srgbClr val="FFFFFF"/>
                </a:solidFill>
              </a:rPr>
              <a:t> y </a:t>
            </a:r>
            <a:r>
              <a:rPr lang="en-US" sz="1200" dirty="0" err="1">
                <a:solidFill>
                  <a:srgbClr val="FFFFFF"/>
                </a:solidFill>
              </a:rPr>
              <a:t>cómo</a:t>
            </a:r>
            <a:r>
              <a:rPr lang="en-US" sz="1200" dirty="0">
                <a:solidFill>
                  <a:srgbClr val="FFFFFF"/>
                </a:solidFill>
              </a:rPr>
              <a:t> </a:t>
            </a:r>
            <a:r>
              <a:rPr lang="en-US" sz="1200" dirty="0" err="1">
                <a:solidFill>
                  <a:srgbClr val="FFFFFF"/>
                </a:solidFill>
              </a:rPr>
              <a:t>crean</a:t>
            </a:r>
            <a:r>
              <a:rPr lang="en-US" sz="1200" dirty="0">
                <a:solidFill>
                  <a:srgbClr val="FFFFFF"/>
                </a:solidFill>
              </a:rPr>
              <a:t> y </a:t>
            </a:r>
            <a:r>
              <a:rPr lang="en-US" sz="1200" dirty="0" err="1">
                <a:solidFill>
                  <a:srgbClr val="FFFFFF"/>
                </a:solidFill>
              </a:rPr>
              <a:t>distribuyen</a:t>
            </a:r>
            <a:r>
              <a:rPr lang="en-US" sz="1200" dirty="0">
                <a:solidFill>
                  <a:srgbClr val="FFFFFF"/>
                </a:solidFill>
              </a:rPr>
              <a:t> </a:t>
            </a:r>
            <a:r>
              <a:rPr lang="en-US" sz="1200" dirty="0" err="1">
                <a:solidFill>
                  <a:srgbClr val="FFFFFF"/>
                </a:solidFill>
              </a:rPr>
              <a:t>beneficios</a:t>
            </a:r>
            <a:r>
              <a:rPr lang="en-US" sz="1200" dirty="0">
                <a:solidFill>
                  <a:srgbClr val="FFFFFF"/>
                </a:solidFill>
              </a:rPr>
              <a:t> </a:t>
            </a:r>
            <a:r>
              <a:rPr lang="en-US" sz="1200" dirty="0" err="1">
                <a:solidFill>
                  <a:srgbClr val="FFFFFF"/>
                </a:solidFill>
              </a:rPr>
              <a:t>socioeconómicos</a:t>
            </a:r>
            <a:r>
              <a:rPr lang="en-US" sz="1200" dirty="0">
                <a:solidFill>
                  <a:srgbClr val="FFFFFF"/>
                </a:solidFill>
              </a:rPr>
              <a:t> y </a:t>
            </a:r>
            <a:r>
              <a:rPr lang="en-US" sz="1200" dirty="0" err="1">
                <a:solidFill>
                  <a:srgbClr val="FFFFFF"/>
                </a:solidFill>
              </a:rPr>
              <a:t>prosperidad</a:t>
            </a:r>
            <a:r>
              <a:rPr lang="en-US" sz="1200" dirty="0">
                <a:solidFill>
                  <a:srgbClr val="FFFFFF"/>
                </a:solidFill>
              </a:rPr>
              <a:t>.   </a:t>
            </a:r>
            <a:endParaRPr lang="en-US" sz="1000" dirty="0">
              <a:solidFill>
                <a:srgbClr val="FFFFFF"/>
              </a:solidFill>
            </a:endParaRPr>
          </a:p>
        </p:txBody>
      </p:sp>
      <p:sp>
        <p:nvSpPr>
          <p:cNvPr id="41" name="Text Placeholder 2">
            <a:extLst>
              <a:ext uri="{FF2B5EF4-FFF2-40B4-BE49-F238E27FC236}">
                <a16:creationId xmlns:a16="http://schemas.microsoft.com/office/drawing/2014/main" id="{B0F90327-13E8-49A7-AF24-85DB00FD33E6}"/>
              </a:ext>
            </a:extLst>
          </p:cNvPr>
          <p:cNvSpPr txBox="1">
            <a:spLocks/>
          </p:cNvSpPr>
          <p:nvPr/>
        </p:nvSpPr>
        <p:spPr>
          <a:xfrm>
            <a:off x="268562" y="319645"/>
            <a:ext cx="3203300" cy="309867"/>
          </a:xfrm>
          <a:prstGeom prst="rect">
            <a:avLst/>
          </a:prstGeom>
        </p:spPr>
        <p:txBody>
          <a:bodyPr vert="horz" lIns="91440" tIns="45720" rIns="91440" bIns="45720" rtlCol="0" anchor="t">
            <a:normAutofit lnSpcReduction="10000"/>
          </a:bodyPr>
          <a:lstStyle>
            <a:lvl1pPr marL="0" indent="0" algn="ctr" defTabSz="685800" rtl="0" eaLnBrk="1" latinLnBrk="0" hangingPunct="1">
              <a:lnSpc>
                <a:spcPct val="90000"/>
              </a:lnSpc>
              <a:spcBef>
                <a:spcPts val="900"/>
              </a:spcBef>
              <a:spcAft>
                <a:spcPts val="150"/>
              </a:spcAft>
              <a:buClr>
                <a:schemeClr val="tx1"/>
              </a:buClr>
              <a:buFont typeface="Wingdings" pitchFamily="2" charset="2"/>
              <a:buNone/>
              <a:defRPr sz="1500" kern="1200">
                <a:solidFill>
                  <a:schemeClr val="tx2"/>
                </a:solidFill>
                <a:latin typeface="+mn-lt"/>
                <a:ea typeface="+mn-ea"/>
                <a:cs typeface="+mn-cs"/>
              </a:defRPr>
            </a:lvl1pPr>
            <a:lvl2pPr marL="342900" indent="0" algn="l" defTabSz="685800" rtl="0" eaLnBrk="1" latinLnBrk="0" hangingPunct="1">
              <a:lnSpc>
                <a:spcPct val="90000"/>
              </a:lnSpc>
              <a:spcBef>
                <a:spcPts val="150"/>
              </a:spcBef>
              <a:spcAft>
                <a:spcPts val="300"/>
              </a:spcAft>
              <a:buClr>
                <a:schemeClr val="tx1"/>
              </a:buClr>
              <a:buFont typeface="Wingdings" pitchFamily="2" charset="2"/>
              <a:buNone/>
              <a:defRPr sz="135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150"/>
              </a:spcBef>
              <a:spcAft>
                <a:spcPts val="300"/>
              </a:spcAft>
              <a:buClr>
                <a:schemeClr val="tx1"/>
              </a:buClr>
              <a:buFont typeface="Wingdings" pitchFamily="2" charset="2"/>
              <a:buNone/>
              <a:defRPr sz="120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9pPr>
          </a:lstStyle>
          <a:p>
            <a:pPr algn="l">
              <a:buClr>
                <a:srgbClr val="FFFFFF"/>
              </a:buClr>
            </a:pPr>
            <a:r>
              <a:rPr lang="en-US" sz="1650" b="1" dirty="0">
                <a:solidFill>
                  <a:srgbClr val="099BDD">
                    <a:lumMod val="50000"/>
                  </a:srgbClr>
                </a:solidFill>
              </a:rPr>
              <a:t>¿</a:t>
            </a:r>
            <a:r>
              <a:rPr lang="en-US" sz="1650" b="1" dirty="0" err="1">
                <a:solidFill>
                  <a:srgbClr val="099BDD">
                    <a:lumMod val="50000"/>
                  </a:srgbClr>
                </a:solidFill>
              </a:rPr>
              <a:t>Cómo</a:t>
            </a:r>
            <a:r>
              <a:rPr lang="en-US" sz="1650" b="1" dirty="0">
                <a:solidFill>
                  <a:srgbClr val="099BDD">
                    <a:lumMod val="50000"/>
                  </a:srgbClr>
                </a:solidFill>
              </a:rPr>
              <a:t> de </a:t>
            </a:r>
            <a:r>
              <a:rPr lang="en-US" sz="1650" b="1" dirty="0" err="1">
                <a:solidFill>
                  <a:srgbClr val="099BDD">
                    <a:lumMod val="50000"/>
                  </a:srgbClr>
                </a:solidFill>
              </a:rPr>
              <a:t>próspera</a:t>
            </a:r>
            <a:r>
              <a:rPr lang="en-US" sz="1650" b="1" dirty="0">
                <a:solidFill>
                  <a:srgbClr val="099BDD">
                    <a:lumMod val="50000"/>
                  </a:srgbClr>
                </a:solidFill>
              </a:rPr>
              <a:t> </a:t>
            </a:r>
            <a:r>
              <a:rPr lang="en-US" sz="1650" b="1" dirty="0" err="1">
                <a:solidFill>
                  <a:srgbClr val="099BDD">
                    <a:lumMod val="50000"/>
                  </a:srgbClr>
                </a:solidFill>
              </a:rPr>
              <a:t>es</a:t>
            </a:r>
            <a:r>
              <a:rPr lang="en-US" sz="1650" b="1" dirty="0">
                <a:solidFill>
                  <a:srgbClr val="099BDD">
                    <a:lumMod val="50000"/>
                  </a:srgbClr>
                </a:solidFill>
              </a:rPr>
              <a:t> </a:t>
            </a:r>
            <a:r>
              <a:rPr lang="en-US" sz="1650" b="1" dirty="0" err="1">
                <a:solidFill>
                  <a:srgbClr val="099BDD">
                    <a:lumMod val="50000"/>
                  </a:srgbClr>
                </a:solidFill>
              </a:rPr>
              <a:t>tu</a:t>
            </a:r>
            <a:r>
              <a:rPr lang="en-US" sz="1650" b="1" dirty="0">
                <a:solidFill>
                  <a:srgbClr val="099BDD">
                    <a:lumMod val="50000"/>
                  </a:srgbClr>
                </a:solidFill>
              </a:rPr>
              <a:t> ciudad?</a:t>
            </a:r>
            <a:endParaRPr lang="de-DE" dirty="0">
              <a:solidFill>
                <a:srgbClr val="099BDD">
                  <a:lumMod val="50000"/>
                </a:srgbClr>
              </a:solidFill>
            </a:endParaRPr>
          </a:p>
        </p:txBody>
      </p:sp>
      <p:grpSp>
        <p:nvGrpSpPr>
          <p:cNvPr id="25" name="Gruppieren 24">
            <a:extLst>
              <a:ext uri="{FF2B5EF4-FFF2-40B4-BE49-F238E27FC236}">
                <a16:creationId xmlns:a16="http://schemas.microsoft.com/office/drawing/2014/main" id="{BD062D02-208F-458C-9949-39665A950AC6}"/>
              </a:ext>
            </a:extLst>
          </p:cNvPr>
          <p:cNvGrpSpPr/>
          <p:nvPr/>
        </p:nvGrpSpPr>
        <p:grpSpPr>
          <a:xfrm>
            <a:off x="219075" y="4371975"/>
            <a:ext cx="3614737" cy="1776838"/>
            <a:chOff x="219075" y="5343525"/>
            <a:chExt cx="3614737" cy="1776838"/>
          </a:xfrm>
        </p:grpSpPr>
        <p:sp>
          <p:nvSpPr>
            <p:cNvPr id="42" name="Textfeld 41">
              <a:extLst>
                <a:ext uri="{FF2B5EF4-FFF2-40B4-BE49-F238E27FC236}">
                  <a16:creationId xmlns:a16="http://schemas.microsoft.com/office/drawing/2014/main" id="{11D6238D-9734-4B27-AC2D-A84447F1791E}"/>
                </a:ext>
              </a:extLst>
            </p:cNvPr>
            <p:cNvSpPr txBox="1"/>
            <p:nvPr/>
          </p:nvSpPr>
          <p:spPr>
            <a:xfrm>
              <a:off x="280170" y="5735368"/>
              <a:ext cx="3060000" cy="1384995"/>
            </a:xfrm>
            <a:prstGeom prst="rect">
              <a:avLst/>
            </a:prstGeom>
            <a:noFill/>
          </p:spPr>
          <p:txBody>
            <a:bodyPr wrap="square" rtlCol="0" anchor="t">
              <a:spAutoFit/>
            </a:bodyPr>
            <a:lstStyle/>
            <a:p>
              <a:pPr algn="just"/>
              <a:r>
                <a:rPr lang="en-US" sz="1200" dirty="0">
                  <a:solidFill>
                    <a:srgbClr val="FFFFFF"/>
                  </a:solidFill>
                </a:rPr>
                <a:t>La </a:t>
              </a:r>
              <a:r>
                <a:rPr lang="en-US" sz="1200" dirty="0" err="1">
                  <a:solidFill>
                    <a:srgbClr val="FFFFFF"/>
                  </a:solidFill>
                </a:rPr>
                <a:t>dimensión</a:t>
              </a:r>
              <a:r>
                <a:rPr lang="en-US" sz="1200" dirty="0">
                  <a:solidFill>
                    <a:srgbClr val="FFFFFF"/>
                  </a:solidFill>
                </a:rPr>
                <a:t> de </a:t>
              </a:r>
              <a:r>
                <a:rPr lang="en-US" sz="1200" dirty="0" err="1">
                  <a:solidFill>
                    <a:srgbClr val="FFFFFF"/>
                  </a:solidFill>
                </a:rPr>
                <a:t>productividad</a:t>
              </a:r>
              <a:r>
                <a:rPr lang="en-US" sz="1200" dirty="0">
                  <a:solidFill>
                    <a:srgbClr val="FFFFFF"/>
                  </a:solidFill>
                </a:rPr>
                <a:t> </a:t>
              </a:r>
              <a:r>
                <a:rPr lang="en-US" sz="1200" dirty="0" err="1">
                  <a:solidFill>
                    <a:srgbClr val="FFFFFF"/>
                  </a:solidFill>
                </a:rPr>
                <a:t>mide</a:t>
              </a:r>
              <a:r>
                <a:rPr lang="en-US" sz="1200" dirty="0">
                  <a:solidFill>
                    <a:srgbClr val="FFFFFF"/>
                  </a:solidFill>
                </a:rPr>
                <a:t> </a:t>
              </a:r>
              <a:r>
                <a:rPr lang="en-US" sz="1200" dirty="0" err="1">
                  <a:solidFill>
                    <a:srgbClr val="FFFFFF"/>
                  </a:solidFill>
                </a:rPr>
                <a:t>los</a:t>
              </a:r>
              <a:r>
                <a:rPr lang="en-US" sz="1200" dirty="0">
                  <a:solidFill>
                    <a:srgbClr val="FFFFFF"/>
                  </a:solidFill>
                </a:rPr>
                <a:t> </a:t>
              </a:r>
              <a:r>
                <a:rPr lang="en-US" sz="1200" dirty="0" err="1">
                  <a:solidFill>
                    <a:srgbClr val="FFFFFF"/>
                  </a:solidFill>
                </a:rPr>
                <a:t>logros</a:t>
              </a:r>
              <a:r>
                <a:rPr lang="en-US" sz="1200" dirty="0">
                  <a:solidFill>
                    <a:srgbClr val="FFFFFF"/>
                  </a:solidFill>
                </a:rPr>
                <a:t> </a:t>
              </a:r>
              <a:r>
                <a:rPr lang="en-US" sz="1200" dirty="0" err="1">
                  <a:solidFill>
                    <a:srgbClr val="FFFFFF"/>
                  </a:solidFill>
                </a:rPr>
                <a:t>medios</a:t>
              </a:r>
              <a:r>
                <a:rPr lang="en-US" sz="1200" dirty="0">
                  <a:solidFill>
                    <a:srgbClr val="FFFFFF"/>
                  </a:solidFill>
                </a:rPr>
                <a:t> de </a:t>
              </a:r>
              <a:r>
                <a:rPr lang="en-US" sz="1200" dirty="0" err="1">
                  <a:solidFill>
                    <a:srgbClr val="FFFFFF"/>
                  </a:solidFill>
                </a:rPr>
                <a:t>ciudades</a:t>
              </a:r>
              <a:r>
                <a:rPr lang="en-US" sz="1200" dirty="0">
                  <a:solidFill>
                    <a:srgbClr val="FFFFFF"/>
                  </a:solidFill>
                </a:rPr>
                <a:t> en lo que se </a:t>
              </a:r>
              <a:r>
                <a:rPr lang="en-US" sz="1200" dirty="0" err="1">
                  <a:solidFill>
                    <a:srgbClr val="FFFFFF"/>
                  </a:solidFill>
                </a:rPr>
                <a:t>refiere</a:t>
              </a:r>
              <a:r>
                <a:rPr lang="en-US" sz="1200" dirty="0">
                  <a:solidFill>
                    <a:srgbClr val="FFFFFF"/>
                  </a:solidFill>
                </a:rPr>
                <a:t> a </a:t>
              </a:r>
              <a:r>
                <a:rPr lang="en-US" sz="1200" dirty="0" err="1">
                  <a:solidFill>
                    <a:srgbClr val="FFFFFF"/>
                  </a:solidFill>
                </a:rPr>
                <a:t>crear</a:t>
              </a:r>
              <a:r>
                <a:rPr lang="en-US" sz="1200" dirty="0">
                  <a:solidFill>
                    <a:srgbClr val="FFFFFF"/>
                  </a:solidFill>
                </a:rPr>
                <a:t> y </a:t>
              </a:r>
              <a:r>
                <a:rPr lang="en-US" sz="1200" dirty="0" err="1">
                  <a:solidFill>
                    <a:srgbClr val="FFFFFF"/>
                  </a:solidFill>
                </a:rPr>
                <a:t>compartir</a:t>
              </a:r>
              <a:r>
                <a:rPr lang="en-US" sz="1200" dirty="0">
                  <a:solidFill>
                    <a:srgbClr val="FFFFFF"/>
                  </a:solidFill>
                </a:rPr>
                <a:t> </a:t>
              </a:r>
              <a:r>
                <a:rPr lang="en-US" sz="1200" dirty="0" err="1">
                  <a:solidFill>
                    <a:srgbClr val="FFFFFF"/>
                  </a:solidFill>
                </a:rPr>
                <a:t>riqueza</a:t>
              </a:r>
              <a:r>
                <a:rPr lang="en-US" sz="1200" dirty="0">
                  <a:solidFill>
                    <a:srgbClr val="FFFFFF"/>
                  </a:solidFill>
                </a:rPr>
                <a:t>, </a:t>
              </a:r>
              <a:r>
                <a:rPr lang="en-US" sz="1200" dirty="0" err="1">
                  <a:solidFill>
                    <a:srgbClr val="FFFFFF"/>
                  </a:solidFill>
                </a:rPr>
                <a:t>contribuir</a:t>
              </a:r>
              <a:r>
                <a:rPr lang="en-US" sz="1200" dirty="0">
                  <a:solidFill>
                    <a:srgbClr val="FFFFFF"/>
                  </a:solidFill>
                </a:rPr>
                <a:t> al </a:t>
              </a:r>
              <a:r>
                <a:rPr lang="en-US" sz="1200" dirty="0" err="1">
                  <a:solidFill>
                    <a:srgbClr val="FFFFFF"/>
                  </a:solidFill>
                </a:rPr>
                <a:t>crecimiento</a:t>
              </a:r>
              <a:r>
                <a:rPr lang="en-US" sz="1200" dirty="0">
                  <a:solidFill>
                    <a:srgbClr val="FFFFFF"/>
                  </a:solidFill>
                </a:rPr>
                <a:t> y </a:t>
              </a:r>
              <a:r>
                <a:rPr lang="en-US" sz="1200" dirty="0" err="1">
                  <a:solidFill>
                    <a:srgbClr val="FFFFFF"/>
                  </a:solidFill>
                </a:rPr>
                <a:t>desarollo</a:t>
              </a:r>
              <a:r>
                <a:rPr lang="en-US" sz="1200" dirty="0">
                  <a:solidFill>
                    <a:srgbClr val="FFFFFF"/>
                  </a:solidFill>
                </a:rPr>
                <a:t> </a:t>
              </a:r>
              <a:r>
                <a:rPr lang="en-US" sz="1200" dirty="0" err="1">
                  <a:solidFill>
                    <a:srgbClr val="FFFFFF"/>
                  </a:solidFill>
                </a:rPr>
                <a:t>económico</a:t>
              </a:r>
              <a:r>
                <a:rPr lang="en-US" sz="1200" dirty="0">
                  <a:solidFill>
                    <a:srgbClr val="FFFFFF"/>
                  </a:solidFill>
                </a:rPr>
                <a:t>, </a:t>
              </a:r>
              <a:r>
                <a:rPr lang="en-US" sz="1200" dirty="0" err="1">
                  <a:solidFill>
                    <a:srgbClr val="FFFFFF"/>
                  </a:solidFill>
                </a:rPr>
                <a:t>generación</a:t>
              </a:r>
              <a:r>
                <a:rPr lang="en-US" sz="1200" dirty="0">
                  <a:solidFill>
                    <a:srgbClr val="FFFFFF"/>
                  </a:solidFill>
                </a:rPr>
                <a:t> de </a:t>
              </a:r>
              <a:r>
                <a:rPr lang="en-US" sz="1200" dirty="0" err="1">
                  <a:solidFill>
                    <a:srgbClr val="FFFFFF"/>
                  </a:solidFill>
                </a:rPr>
                <a:t>ingresos</a:t>
              </a:r>
              <a:r>
                <a:rPr lang="en-US" sz="1200" dirty="0">
                  <a:solidFill>
                    <a:srgbClr val="FFFFFF"/>
                  </a:solidFill>
                </a:rPr>
                <a:t> y la </a:t>
              </a:r>
              <a:r>
                <a:rPr lang="en-US" sz="1200" dirty="0" err="1">
                  <a:solidFill>
                    <a:srgbClr val="FFFFFF"/>
                  </a:solidFill>
                </a:rPr>
                <a:t>creación</a:t>
              </a:r>
              <a:r>
                <a:rPr lang="en-US" sz="1200" dirty="0">
                  <a:solidFill>
                    <a:srgbClr val="FFFFFF"/>
                  </a:solidFill>
                </a:rPr>
                <a:t> de </a:t>
              </a:r>
              <a:r>
                <a:rPr lang="en-US" sz="1200" dirty="0" err="1">
                  <a:solidFill>
                    <a:srgbClr val="FFFFFF"/>
                  </a:solidFill>
                </a:rPr>
                <a:t>trabajos</a:t>
              </a:r>
              <a:r>
                <a:rPr lang="en-US" sz="1200" dirty="0">
                  <a:solidFill>
                    <a:srgbClr val="FFFFFF"/>
                  </a:solidFill>
                </a:rPr>
                <a:t> </a:t>
              </a:r>
              <a:r>
                <a:rPr lang="en-US" sz="1200" dirty="0" err="1">
                  <a:solidFill>
                    <a:srgbClr val="FFFFFF"/>
                  </a:solidFill>
                </a:rPr>
                <a:t>dignos</a:t>
              </a:r>
              <a:r>
                <a:rPr lang="en-US" sz="1200" dirty="0">
                  <a:solidFill>
                    <a:srgbClr val="FFFFFF"/>
                  </a:solidFill>
                </a:rPr>
                <a:t> con </a:t>
              </a:r>
              <a:r>
                <a:rPr lang="en-US" sz="1200" dirty="0" err="1">
                  <a:solidFill>
                    <a:srgbClr val="FFFFFF"/>
                  </a:solidFill>
                </a:rPr>
                <a:t>igualdad</a:t>
              </a:r>
              <a:r>
                <a:rPr lang="en-US" sz="1200" dirty="0">
                  <a:solidFill>
                    <a:srgbClr val="FFFFFF"/>
                  </a:solidFill>
                </a:rPr>
                <a:t> de </a:t>
              </a:r>
              <a:r>
                <a:rPr lang="en-US" sz="1200" dirty="0" err="1">
                  <a:solidFill>
                    <a:srgbClr val="FFFFFF"/>
                  </a:solidFill>
                </a:rPr>
                <a:t>oportunidades</a:t>
              </a:r>
              <a:r>
                <a:rPr lang="en-US" sz="1200" dirty="0">
                  <a:solidFill>
                    <a:srgbClr val="FFFFFF"/>
                  </a:solidFill>
                </a:rPr>
                <a:t> para </a:t>
              </a:r>
              <a:r>
                <a:rPr lang="en-US" sz="1200" dirty="0" err="1">
                  <a:solidFill>
                    <a:srgbClr val="FFFFFF"/>
                  </a:solidFill>
                </a:rPr>
                <a:t>todos</a:t>
              </a:r>
              <a:r>
                <a:rPr lang="en-US" sz="1200" dirty="0">
                  <a:solidFill>
                    <a:srgbClr val="FFFFFF"/>
                  </a:solidFill>
                </a:rPr>
                <a:t>. </a:t>
              </a:r>
              <a:endParaRPr lang="en-US" sz="1000" dirty="0">
                <a:solidFill>
                  <a:srgbClr val="FFFFFF"/>
                </a:solidFill>
              </a:endParaRPr>
            </a:p>
          </p:txBody>
        </p:sp>
        <p:sp>
          <p:nvSpPr>
            <p:cNvPr id="43" name="Text Placeholder 2">
              <a:extLst>
                <a:ext uri="{FF2B5EF4-FFF2-40B4-BE49-F238E27FC236}">
                  <a16:creationId xmlns:a16="http://schemas.microsoft.com/office/drawing/2014/main" id="{91C111BA-206E-4274-AB21-A31180CD34C7}"/>
                </a:ext>
              </a:extLst>
            </p:cNvPr>
            <p:cNvSpPr txBox="1">
              <a:spLocks/>
            </p:cNvSpPr>
            <p:nvPr/>
          </p:nvSpPr>
          <p:spPr>
            <a:xfrm>
              <a:off x="630512" y="5425045"/>
              <a:ext cx="3203300" cy="309867"/>
            </a:xfrm>
            <a:prstGeom prst="rect">
              <a:avLst/>
            </a:prstGeom>
          </p:spPr>
          <p:txBody>
            <a:bodyPr vert="horz" lIns="91440" tIns="45720" rIns="91440" bIns="45720" rtlCol="0" anchor="t">
              <a:normAutofit lnSpcReduction="10000"/>
            </a:bodyPr>
            <a:lstStyle>
              <a:lvl1pPr marL="0" indent="0" algn="ctr" defTabSz="685800" rtl="0" eaLnBrk="1" latinLnBrk="0" hangingPunct="1">
                <a:lnSpc>
                  <a:spcPct val="90000"/>
                </a:lnSpc>
                <a:spcBef>
                  <a:spcPts val="900"/>
                </a:spcBef>
                <a:spcAft>
                  <a:spcPts val="150"/>
                </a:spcAft>
                <a:buClr>
                  <a:schemeClr val="tx1"/>
                </a:buClr>
                <a:buFont typeface="Wingdings" pitchFamily="2" charset="2"/>
                <a:buNone/>
                <a:defRPr sz="1500" kern="1200">
                  <a:solidFill>
                    <a:schemeClr val="tx2"/>
                  </a:solidFill>
                  <a:latin typeface="+mn-lt"/>
                  <a:ea typeface="+mn-ea"/>
                  <a:cs typeface="+mn-cs"/>
                </a:defRPr>
              </a:lvl1pPr>
              <a:lvl2pPr marL="342900" indent="0" algn="l" defTabSz="685800" rtl="0" eaLnBrk="1" latinLnBrk="0" hangingPunct="1">
                <a:lnSpc>
                  <a:spcPct val="90000"/>
                </a:lnSpc>
                <a:spcBef>
                  <a:spcPts val="150"/>
                </a:spcBef>
                <a:spcAft>
                  <a:spcPts val="300"/>
                </a:spcAft>
                <a:buClr>
                  <a:schemeClr val="tx1"/>
                </a:buClr>
                <a:buFont typeface="Wingdings" pitchFamily="2" charset="2"/>
                <a:buNone/>
                <a:defRPr sz="135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150"/>
                </a:spcBef>
                <a:spcAft>
                  <a:spcPts val="300"/>
                </a:spcAft>
                <a:buClr>
                  <a:schemeClr val="tx1"/>
                </a:buClr>
                <a:buFont typeface="Wingdings" pitchFamily="2" charset="2"/>
                <a:buNone/>
                <a:defRPr sz="120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9pPr>
            </a:lstStyle>
            <a:p>
              <a:pPr algn="l">
                <a:buClr>
                  <a:srgbClr val="FFFFFF"/>
                </a:buClr>
              </a:pPr>
              <a:r>
                <a:rPr lang="en-US" sz="1650" b="1" dirty="0" err="1">
                  <a:solidFill>
                    <a:srgbClr val="099BDD">
                      <a:lumMod val="50000"/>
                    </a:srgbClr>
                  </a:solidFill>
                </a:rPr>
                <a:t>Productividad</a:t>
              </a:r>
              <a:endParaRPr lang="de-DE" dirty="0">
                <a:solidFill>
                  <a:srgbClr val="099BDD">
                    <a:lumMod val="50000"/>
                  </a:srgbClr>
                </a:solidFill>
              </a:endParaRPr>
            </a:p>
          </p:txBody>
        </p:sp>
        <p:pic>
          <p:nvPicPr>
            <p:cNvPr id="12" name="Grafik 11">
              <a:extLst>
                <a:ext uri="{FF2B5EF4-FFF2-40B4-BE49-F238E27FC236}">
                  <a16:creationId xmlns:a16="http://schemas.microsoft.com/office/drawing/2014/main" id="{B3D7A4C7-7F99-4E57-AB08-73F395D1B808}"/>
                </a:ext>
              </a:extLst>
            </p:cNvPr>
            <p:cNvPicPr>
              <a:picLocks noChangeAspect="1"/>
            </p:cNvPicPr>
            <p:nvPr/>
          </p:nvPicPr>
          <p:blipFill>
            <a:blip r:embed="rId3"/>
            <a:stretch>
              <a:fillRect/>
            </a:stretch>
          </p:blipFill>
          <p:spPr>
            <a:xfrm>
              <a:off x="219075" y="5343525"/>
              <a:ext cx="476250" cy="361950"/>
            </a:xfrm>
            <a:prstGeom prst="rect">
              <a:avLst/>
            </a:prstGeom>
          </p:spPr>
        </p:pic>
      </p:grpSp>
      <p:grpSp>
        <p:nvGrpSpPr>
          <p:cNvPr id="44" name="Gruppieren 43">
            <a:extLst>
              <a:ext uri="{FF2B5EF4-FFF2-40B4-BE49-F238E27FC236}">
                <a16:creationId xmlns:a16="http://schemas.microsoft.com/office/drawing/2014/main" id="{66368344-D858-40A5-A80A-77A6A1BBF315}"/>
              </a:ext>
            </a:extLst>
          </p:cNvPr>
          <p:cNvGrpSpPr/>
          <p:nvPr/>
        </p:nvGrpSpPr>
        <p:grpSpPr>
          <a:xfrm>
            <a:off x="247650" y="6138862"/>
            <a:ext cx="3586162" cy="1947216"/>
            <a:chOff x="247650" y="6786562"/>
            <a:chExt cx="3586162" cy="1947216"/>
          </a:xfrm>
        </p:grpSpPr>
        <p:sp>
          <p:nvSpPr>
            <p:cNvPr id="46" name="Textfeld 45">
              <a:extLst>
                <a:ext uri="{FF2B5EF4-FFF2-40B4-BE49-F238E27FC236}">
                  <a16:creationId xmlns:a16="http://schemas.microsoft.com/office/drawing/2014/main" id="{A01DDFAB-BD97-40CF-90C3-58068F653400}"/>
                </a:ext>
              </a:extLst>
            </p:cNvPr>
            <p:cNvSpPr txBox="1"/>
            <p:nvPr/>
          </p:nvSpPr>
          <p:spPr>
            <a:xfrm>
              <a:off x="280170" y="7164118"/>
              <a:ext cx="3060000" cy="1569660"/>
            </a:xfrm>
            <a:prstGeom prst="rect">
              <a:avLst/>
            </a:prstGeom>
            <a:noFill/>
          </p:spPr>
          <p:txBody>
            <a:bodyPr wrap="square" rtlCol="0" anchor="t">
              <a:spAutoFit/>
            </a:bodyPr>
            <a:lstStyle/>
            <a:p>
              <a:pPr algn="just"/>
              <a:r>
                <a:rPr lang="en-US" sz="1200" dirty="0">
                  <a:solidFill>
                    <a:srgbClr val="FFFFFF"/>
                  </a:solidFill>
                </a:rPr>
                <a:t>La </a:t>
              </a:r>
              <a:r>
                <a:rPr lang="en-US" sz="1200" dirty="0" err="1">
                  <a:solidFill>
                    <a:srgbClr val="FFFFFF"/>
                  </a:solidFill>
                </a:rPr>
                <a:t>dimensión</a:t>
              </a:r>
              <a:r>
                <a:rPr lang="en-US" sz="1200" dirty="0">
                  <a:solidFill>
                    <a:srgbClr val="FFFFFF"/>
                  </a:solidFill>
                </a:rPr>
                <a:t> de </a:t>
              </a:r>
              <a:r>
                <a:rPr lang="en-US" sz="1200" dirty="0" err="1">
                  <a:solidFill>
                    <a:srgbClr val="FFFFFF"/>
                  </a:solidFill>
                </a:rPr>
                <a:t>desarollo</a:t>
              </a:r>
              <a:r>
                <a:rPr lang="en-US" sz="1200" dirty="0">
                  <a:solidFill>
                    <a:srgbClr val="FFFFFF"/>
                  </a:solidFill>
                </a:rPr>
                <a:t> de </a:t>
              </a:r>
              <a:r>
                <a:rPr lang="en-US" sz="1200" dirty="0" err="1">
                  <a:solidFill>
                    <a:srgbClr val="FFFFFF"/>
                  </a:solidFill>
                </a:rPr>
                <a:t>infraesructuras</a:t>
              </a:r>
              <a:r>
                <a:rPr lang="en-US" sz="1200" dirty="0">
                  <a:solidFill>
                    <a:srgbClr val="FFFFFF"/>
                  </a:solidFill>
                </a:rPr>
                <a:t> </a:t>
              </a:r>
              <a:r>
                <a:rPr lang="en-US" sz="1200" dirty="0" err="1">
                  <a:solidFill>
                    <a:srgbClr val="FFFFFF"/>
                  </a:solidFill>
                </a:rPr>
                <a:t>mide</a:t>
              </a:r>
              <a:r>
                <a:rPr lang="en-US" sz="1200" dirty="0">
                  <a:solidFill>
                    <a:srgbClr val="FFFFFF"/>
                  </a:solidFill>
                </a:rPr>
                <a:t> el </a:t>
              </a:r>
              <a:r>
                <a:rPr lang="en-US" sz="1200" dirty="0" err="1">
                  <a:solidFill>
                    <a:srgbClr val="FFFFFF"/>
                  </a:solidFill>
                </a:rPr>
                <a:t>logro</a:t>
              </a:r>
              <a:r>
                <a:rPr lang="en-US" sz="1200" dirty="0">
                  <a:solidFill>
                    <a:srgbClr val="FFFFFF"/>
                  </a:solidFill>
                </a:rPr>
                <a:t> </a:t>
              </a:r>
              <a:r>
                <a:rPr lang="en-US" sz="1200" dirty="0" err="1">
                  <a:solidFill>
                    <a:srgbClr val="FFFFFF"/>
                  </a:solidFill>
                </a:rPr>
                <a:t>medio</a:t>
              </a:r>
              <a:r>
                <a:rPr lang="en-US" sz="1200" dirty="0">
                  <a:solidFill>
                    <a:srgbClr val="FFFFFF"/>
                  </a:solidFill>
                </a:rPr>
                <a:t> de la ciudad de </a:t>
              </a:r>
              <a:r>
                <a:rPr lang="en-US" sz="1200" dirty="0" err="1">
                  <a:solidFill>
                    <a:srgbClr val="FFFFFF"/>
                  </a:solidFill>
                </a:rPr>
                <a:t>proveer</a:t>
              </a:r>
              <a:r>
                <a:rPr lang="en-US" sz="1200" dirty="0">
                  <a:solidFill>
                    <a:srgbClr val="FFFFFF"/>
                  </a:solidFill>
                </a:rPr>
                <a:t> </a:t>
              </a:r>
              <a:r>
                <a:rPr lang="en-US" sz="1200" dirty="0" err="1">
                  <a:solidFill>
                    <a:srgbClr val="FFFFFF"/>
                  </a:solidFill>
                </a:rPr>
                <a:t>infraestructuras</a:t>
              </a:r>
              <a:r>
                <a:rPr lang="en-US" sz="1200" dirty="0">
                  <a:solidFill>
                    <a:srgbClr val="FFFFFF"/>
                  </a:solidFill>
                </a:rPr>
                <a:t> </a:t>
              </a:r>
              <a:r>
                <a:rPr lang="en-US" sz="1200" dirty="0" err="1">
                  <a:solidFill>
                    <a:srgbClr val="FFFFFF"/>
                  </a:solidFill>
                </a:rPr>
                <a:t>adecuadas</a:t>
              </a:r>
              <a:r>
                <a:rPr lang="en-US" sz="1200" dirty="0">
                  <a:solidFill>
                    <a:srgbClr val="FFFFFF"/>
                  </a:solidFill>
                </a:rPr>
                <a:t> para el </a:t>
              </a:r>
              <a:r>
                <a:rPr lang="en-US" sz="1200" dirty="0" err="1">
                  <a:solidFill>
                    <a:srgbClr val="FFFFFF"/>
                  </a:solidFill>
                </a:rPr>
                <a:t>acceso</a:t>
              </a:r>
              <a:r>
                <a:rPr lang="en-US" sz="1200" dirty="0">
                  <a:solidFill>
                    <a:srgbClr val="FFFFFF"/>
                  </a:solidFill>
                </a:rPr>
                <a:t> al </a:t>
              </a:r>
              <a:r>
                <a:rPr lang="en-US" sz="1200" dirty="0" err="1">
                  <a:solidFill>
                    <a:srgbClr val="FFFFFF"/>
                  </a:solidFill>
                </a:rPr>
                <a:t>agua</a:t>
              </a:r>
              <a:r>
                <a:rPr lang="en-US" sz="1200" dirty="0">
                  <a:solidFill>
                    <a:srgbClr val="FFFFFF"/>
                  </a:solidFill>
                </a:rPr>
                <a:t> </a:t>
              </a:r>
              <a:r>
                <a:rPr lang="en-US" sz="1200" dirty="0" err="1">
                  <a:solidFill>
                    <a:srgbClr val="FFFFFF"/>
                  </a:solidFill>
                </a:rPr>
                <a:t>limpio</a:t>
              </a:r>
              <a:r>
                <a:rPr lang="en-US" sz="1200" dirty="0">
                  <a:solidFill>
                    <a:srgbClr val="FFFFFF"/>
                  </a:solidFill>
                </a:rPr>
                <a:t>, </a:t>
              </a:r>
              <a:r>
                <a:rPr lang="en-US" sz="1200" dirty="0" err="1">
                  <a:solidFill>
                    <a:srgbClr val="FFFFFF"/>
                  </a:solidFill>
                </a:rPr>
                <a:t>saneamiento</a:t>
              </a:r>
              <a:r>
                <a:rPr lang="en-US" sz="1200" dirty="0">
                  <a:solidFill>
                    <a:srgbClr val="FFFFFF"/>
                  </a:solidFill>
                </a:rPr>
                <a:t>, </a:t>
              </a:r>
              <a:r>
                <a:rPr lang="en-US" sz="1200" dirty="0" err="1">
                  <a:solidFill>
                    <a:srgbClr val="FFFFFF"/>
                  </a:solidFill>
                </a:rPr>
                <a:t>buenas</a:t>
              </a:r>
              <a:r>
                <a:rPr lang="en-US" sz="1200" dirty="0">
                  <a:solidFill>
                    <a:srgbClr val="FFFFFF"/>
                  </a:solidFill>
                </a:rPr>
                <a:t> </a:t>
              </a:r>
              <a:r>
                <a:rPr lang="en-US" sz="1200" dirty="0" err="1">
                  <a:solidFill>
                    <a:srgbClr val="FFFFFF"/>
                  </a:solidFill>
                </a:rPr>
                <a:t>carreteras</a:t>
              </a:r>
              <a:r>
                <a:rPr lang="en-US" sz="1200" dirty="0">
                  <a:solidFill>
                    <a:srgbClr val="FFFFFF"/>
                  </a:solidFill>
                </a:rPr>
                <a:t>, </a:t>
              </a:r>
              <a:r>
                <a:rPr lang="en-US" sz="1200" dirty="0" err="1">
                  <a:solidFill>
                    <a:srgbClr val="FFFFFF"/>
                  </a:solidFill>
                </a:rPr>
                <a:t>tecnología</a:t>
              </a:r>
              <a:r>
                <a:rPr lang="en-US" sz="1200" dirty="0">
                  <a:solidFill>
                    <a:srgbClr val="FFFFFF"/>
                  </a:solidFill>
                </a:rPr>
                <a:t> de la </a:t>
              </a:r>
              <a:r>
                <a:rPr lang="en-US" sz="1200" dirty="0" err="1">
                  <a:solidFill>
                    <a:srgbClr val="FFFFFF"/>
                  </a:solidFill>
                </a:rPr>
                <a:t>información</a:t>
              </a:r>
              <a:r>
                <a:rPr lang="en-US" sz="1200" dirty="0">
                  <a:solidFill>
                    <a:srgbClr val="FFFFFF"/>
                  </a:solidFill>
                </a:rPr>
                <a:t> y </a:t>
              </a:r>
              <a:r>
                <a:rPr lang="en-US" sz="1200" dirty="0" err="1">
                  <a:solidFill>
                    <a:srgbClr val="FFFFFF"/>
                  </a:solidFill>
                </a:rPr>
                <a:t>comunicación</a:t>
              </a:r>
              <a:r>
                <a:rPr lang="en-US" sz="1200" dirty="0">
                  <a:solidFill>
                    <a:srgbClr val="FFFFFF"/>
                  </a:solidFill>
                </a:rPr>
                <a:t> para </a:t>
              </a:r>
              <a:r>
                <a:rPr lang="en-US" sz="1200" dirty="0" err="1">
                  <a:solidFill>
                    <a:srgbClr val="FFFFFF"/>
                  </a:solidFill>
                </a:rPr>
                <a:t>mejorar</a:t>
              </a:r>
              <a:r>
                <a:rPr lang="en-US" sz="1200" dirty="0">
                  <a:solidFill>
                    <a:srgbClr val="FFFFFF"/>
                  </a:solidFill>
                </a:rPr>
                <a:t> las </a:t>
              </a:r>
              <a:r>
                <a:rPr lang="en-US" sz="1200" dirty="0" err="1">
                  <a:solidFill>
                    <a:srgbClr val="FFFFFF"/>
                  </a:solidFill>
                </a:rPr>
                <a:t>condiciones</a:t>
              </a:r>
              <a:r>
                <a:rPr lang="en-US" sz="1200" dirty="0">
                  <a:solidFill>
                    <a:srgbClr val="FFFFFF"/>
                  </a:solidFill>
                </a:rPr>
                <a:t> de </a:t>
              </a:r>
              <a:r>
                <a:rPr lang="en-US" sz="1200" dirty="0" err="1">
                  <a:solidFill>
                    <a:srgbClr val="FFFFFF"/>
                  </a:solidFill>
                </a:rPr>
                <a:t>vida</a:t>
              </a:r>
              <a:r>
                <a:rPr lang="en-US" sz="1200" dirty="0">
                  <a:solidFill>
                    <a:srgbClr val="FFFFFF"/>
                  </a:solidFill>
                </a:rPr>
                <a:t> y </a:t>
              </a:r>
              <a:r>
                <a:rPr lang="en-US" sz="1200" dirty="0" err="1">
                  <a:solidFill>
                    <a:srgbClr val="FFFFFF"/>
                  </a:solidFill>
                </a:rPr>
                <a:t>desarollar</a:t>
              </a:r>
              <a:r>
                <a:rPr lang="en-US" sz="1200" dirty="0">
                  <a:solidFill>
                    <a:srgbClr val="FFFFFF"/>
                  </a:solidFill>
                </a:rPr>
                <a:t> la </a:t>
              </a:r>
              <a:r>
                <a:rPr lang="en-US" sz="1200" dirty="0" err="1">
                  <a:solidFill>
                    <a:srgbClr val="FFFFFF"/>
                  </a:solidFill>
                </a:rPr>
                <a:t>productividad</a:t>
              </a:r>
              <a:r>
                <a:rPr lang="en-US" sz="1200" dirty="0">
                  <a:solidFill>
                    <a:srgbClr val="FFFFFF"/>
                  </a:solidFill>
                </a:rPr>
                <a:t>, </a:t>
              </a:r>
              <a:r>
                <a:rPr lang="en-US" sz="1200" dirty="0" err="1">
                  <a:solidFill>
                    <a:srgbClr val="FFFFFF"/>
                  </a:solidFill>
                </a:rPr>
                <a:t>mobilidad</a:t>
              </a:r>
              <a:r>
                <a:rPr lang="en-US" sz="1200" dirty="0">
                  <a:solidFill>
                    <a:srgbClr val="FFFFFF"/>
                  </a:solidFill>
                </a:rPr>
                <a:t> y </a:t>
              </a:r>
              <a:r>
                <a:rPr lang="en-US" sz="1200" dirty="0" err="1">
                  <a:solidFill>
                    <a:srgbClr val="FFFFFF"/>
                  </a:solidFill>
                </a:rPr>
                <a:t>conectividad</a:t>
              </a:r>
              <a:r>
                <a:rPr lang="en-US" sz="1200" dirty="0">
                  <a:solidFill>
                    <a:srgbClr val="FFFFFF"/>
                  </a:solidFill>
                </a:rPr>
                <a:t>. </a:t>
              </a:r>
            </a:p>
          </p:txBody>
        </p:sp>
        <p:sp>
          <p:nvSpPr>
            <p:cNvPr id="47" name="Text Placeholder 2">
              <a:extLst>
                <a:ext uri="{FF2B5EF4-FFF2-40B4-BE49-F238E27FC236}">
                  <a16:creationId xmlns:a16="http://schemas.microsoft.com/office/drawing/2014/main" id="{BE611B72-ECA3-4EAB-B11F-3854A783F619}"/>
                </a:ext>
              </a:extLst>
            </p:cNvPr>
            <p:cNvSpPr txBox="1">
              <a:spLocks/>
            </p:cNvSpPr>
            <p:nvPr/>
          </p:nvSpPr>
          <p:spPr>
            <a:xfrm>
              <a:off x="630512" y="6853795"/>
              <a:ext cx="3203300" cy="309867"/>
            </a:xfrm>
            <a:prstGeom prst="rect">
              <a:avLst/>
            </a:prstGeom>
          </p:spPr>
          <p:txBody>
            <a:bodyPr vert="horz" lIns="91440" tIns="45720" rIns="91440" bIns="45720" rtlCol="0" anchor="t">
              <a:normAutofit lnSpcReduction="10000"/>
            </a:bodyPr>
            <a:lstStyle>
              <a:lvl1pPr marL="0" indent="0" algn="ctr" defTabSz="685800" rtl="0" eaLnBrk="1" latinLnBrk="0" hangingPunct="1">
                <a:lnSpc>
                  <a:spcPct val="90000"/>
                </a:lnSpc>
                <a:spcBef>
                  <a:spcPts val="900"/>
                </a:spcBef>
                <a:spcAft>
                  <a:spcPts val="150"/>
                </a:spcAft>
                <a:buClr>
                  <a:schemeClr val="tx1"/>
                </a:buClr>
                <a:buFont typeface="Wingdings" pitchFamily="2" charset="2"/>
                <a:buNone/>
                <a:defRPr sz="1500" kern="1200">
                  <a:solidFill>
                    <a:schemeClr val="tx2"/>
                  </a:solidFill>
                  <a:latin typeface="+mn-lt"/>
                  <a:ea typeface="+mn-ea"/>
                  <a:cs typeface="+mn-cs"/>
                </a:defRPr>
              </a:lvl1pPr>
              <a:lvl2pPr marL="342900" indent="0" algn="l" defTabSz="685800" rtl="0" eaLnBrk="1" latinLnBrk="0" hangingPunct="1">
                <a:lnSpc>
                  <a:spcPct val="90000"/>
                </a:lnSpc>
                <a:spcBef>
                  <a:spcPts val="150"/>
                </a:spcBef>
                <a:spcAft>
                  <a:spcPts val="300"/>
                </a:spcAft>
                <a:buClr>
                  <a:schemeClr val="tx1"/>
                </a:buClr>
                <a:buFont typeface="Wingdings" pitchFamily="2" charset="2"/>
                <a:buNone/>
                <a:defRPr sz="135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150"/>
                </a:spcBef>
                <a:spcAft>
                  <a:spcPts val="300"/>
                </a:spcAft>
                <a:buClr>
                  <a:schemeClr val="tx1"/>
                </a:buClr>
                <a:buFont typeface="Wingdings" pitchFamily="2" charset="2"/>
                <a:buNone/>
                <a:defRPr sz="120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9pPr>
            </a:lstStyle>
            <a:p>
              <a:pPr algn="l">
                <a:buClr>
                  <a:srgbClr val="FFFFFF"/>
                </a:buClr>
              </a:pPr>
              <a:r>
                <a:rPr lang="en-US" sz="1650" b="1" dirty="0" err="1">
                  <a:solidFill>
                    <a:srgbClr val="099BDD">
                      <a:lumMod val="50000"/>
                    </a:srgbClr>
                  </a:solidFill>
                </a:rPr>
                <a:t>Desarollo</a:t>
              </a:r>
              <a:r>
                <a:rPr lang="en-US" sz="1650" b="1" dirty="0">
                  <a:solidFill>
                    <a:srgbClr val="099BDD">
                      <a:lumMod val="50000"/>
                    </a:srgbClr>
                  </a:solidFill>
                </a:rPr>
                <a:t> de </a:t>
              </a:r>
              <a:r>
                <a:rPr lang="en-US" sz="1650" b="1" dirty="0" err="1">
                  <a:solidFill>
                    <a:srgbClr val="099BDD">
                      <a:lumMod val="50000"/>
                    </a:srgbClr>
                  </a:solidFill>
                </a:rPr>
                <a:t>Infraestructuras</a:t>
              </a:r>
              <a:endParaRPr lang="de-DE" dirty="0">
                <a:solidFill>
                  <a:srgbClr val="099BDD">
                    <a:lumMod val="50000"/>
                  </a:srgbClr>
                </a:solidFill>
              </a:endParaRPr>
            </a:p>
          </p:txBody>
        </p:sp>
        <p:pic>
          <p:nvPicPr>
            <p:cNvPr id="30" name="Grafik 29">
              <a:extLst>
                <a:ext uri="{FF2B5EF4-FFF2-40B4-BE49-F238E27FC236}">
                  <a16:creationId xmlns:a16="http://schemas.microsoft.com/office/drawing/2014/main" id="{DAC55971-C056-4708-AAA0-567642DBF24D}"/>
                </a:ext>
              </a:extLst>
            </p:cNvPr>
            <p:cNvPicPr>
              <a:picLocks noChangeAspect="1"/>
            </p:cNvPicPr>
            <p:nvPr/>
          </p:nvPicPr>
          <p:blipFill>
            <a:blip r:embed="rId4"/>
            <a:stretch>
              <a:fillRect/>
            </a:stretch>
          </p:blipFill>
          <p:spPr>
            <a:xfrm>
              <a:off x="247650" y="6786562"/>
              <a:ext cx="419100" cy="371475"/>
            </a:xfrm>
            <a:prstGeom prst="rect">
              <a:avLst/>
            </a:prstGeom>
          </p:spPr>
        </p:pic>
      </p:grpSp>
      <p:grpSp>
        <p:nvGrpSpPr>
          <p:cNvPr id="77" name="Gruppieren 76">
            <a:extLst>
              <a:ext uri="{FF2B5EF4-FFF2-40B4-BE49-F238E27FC236}">
                <a16:creationId xmlns:a16="http://schemas.microsoft.com/office/drawing/2014/main" id="{29E52747-B1C0-4CD1-A39D-0222A76F6277}"/>
              </a:ext>
            </a:extLst>
          </p:cNvPr>
          <p:cNvGrpSpPr/>
          <p:nvPr/>
        </p:nvGrpSpPr>
        <p:grpSpPr>
          <a:xfrm>
            <a:off x="3522912" y="7831668"/>
            <a:ext cx="3530350" cy="2086127"/>
            <a:chOff x="3522912" y="7850718"/>
            <a:chExt cx="3530350" cy="2086127"/>
          </a:xfrm>
        </p:grpSpPr>
        <p:sp>
          <p:nvSpPr>
            <p:cNvPr id="52" name="Textfeld 51">
              <a:extLst>
                <a:ext uri="{FF2B5EF4-FFF2-40B4-BE49-F238E27FC236}">
                  <a16:creationId xmlns:a16="http://schemas.microsoft.com/office/drawing/2014/main" id="{B4668323-34C3-42CF-BD27-C7A29BABE1FF}"/>
                </a:ext>
              </a:extLst>
            </p:cNvPr>
            <p:cNvSpPr txBox="1"/>
            <p:nvPr/>
          </p:nvSpPr>
          <p:spPr>
            <a:xfrm>
              <a:off x="3522912" y="8182519"/>
              <a:ext cx="3060000" cy="1754326"/>
            </a:xfrm>
            <a:prstGeom prst="rect">
              <a:avLst/>
            </a:prstGeom>
            <a:noFill/>
          </p:spPr>
          <p:txBody>
            <a:bodyPr wrap="square" rtlCol="0" anchor="t">
              <a:spAutoFit/>
            </a:bodyPr>
            <a:lstStyle/>
            <a:p>
              <a:pPr algn="just"/>
              <a:r>
                <a:rPr lang="en-US" sz="1200" dirty="0">
                  <a:solidFill>
                    <a:srgbClr val="FFFFFF"/>
                  </a:solidFill>
                </a:rPr>
                <a:t>La </a:t>
              </a:r>
              <a:r>
                <a:rPr lang="en-US" sz="1200" dirty="0" err="1">
                  <a:solidFill>
                    <a:srgbClr val="FFFFFF"/>
                  </a:solidFill>
                </a:rPr>
                <a:t>dimensión</a:t>
              </a:r>
              <a:r>
                <a:rPr lang="en-US" sz="1200" dirty="0">
                  <a:solidFill>
                    <a:srgbClr val="FFFFFF"/>
                  </a:solidFill>
                </a:rPr>
                <a:t> de </a:t>
              </a:r>
              <a:r>
                <a:rPr lang="en-US" sz="1200" dirty="0" err="1">
                  <a:solidFill>
                    <a:srgbClr val="FFFFFF"/>
                  </a:solidFill>
                </a:rPr>
                <a:t>equidad</a:t>
              </a:r>
              <a:r>
                <a:rPr lang="en-US" sz="1200" dirty="0">
                  <a:solidFill>
                    <a:srgbClr val="FFFFFF"/>
                  </a:solidFill>
                </a:rPr>
                <a:t> e </a:t>
              </a:r>
              <a:r>
                <a:rPr lang="en-US" sz="1200" dirty="0" err="1">
                  <a:solidFill>
                    <a:srgbClr val="FFFFFF"/>
                  </a:solidFill>
                </a:rPr>
                <a:t>inclusión</a:t>
              </a:r>
              <a:r>
                <a:rPr lang="en-US" sz="1200" dirty="0">
                  <a:solidFill>
                    <a:srgbClr val="FFFFFF"/>
                  </a:solidFill>
                </a:rPr>
                <a:t> social </a:t>
              </a:r>
              <a:r>
                <a:rPr lang="en-US" sz="1200" dirty="0" err="1">
                  <a:solidFill>
                    <a:srgbClr val="FFFFFF"/>
                  </a:solidFill>
                </a:rPr>
                <a:t>mide</a:t>
              </a:r>
              <a:r>
                <a:rPr lang="en-US" sz="1200" dirty="0">
                  <a:solidFill>
                    <a:srgbClr val="FFFFFF"/>
                  </a:solidFill>
                </a:rPr>
                <a:t> </a:t>
              </a:r>
              <a:r>
                <a:rPr lang="en-US" sz="1200" dirty="0" err="1">
                  <a:solidFill>
                    <a:srgbClr val="FFFFFF"/>
                  </a:solidFill>
                </a:rPr>
                <a:t>los</a:t>
              </a:r>
              <a:r>
                <a:rPr lang="en-US" sz="1200" dirty="0">
                  <a:solidFill>
                    <a:srgbClr val="FFFFFF"/>
                  </a:solidFill>
                </a:rPr>
                <a:t> </a:t>
              </a:r>
              <a:r>
                <a:rPr lang="en-US" sz="1200" dirty="0" err="1">
                  <a:solidFill>
                    <a:srgbClr val="FFFFFF"/>
                  </a:solidFill>
                </a:rPr>
                <a:t>logros</a:t>
              </a:r>
              <a:r>
                <a:rPr lang="en-US" sz="1200" dirty="0">
                  <a:solidFill>
                    <a:srgbClr val="FFFFFF"/>
                  </a:solidFill>
                </a:rPr>
                <a:t> </a:t>
              </a:r>
              <a:r>
                <a:rPr lang="en-US" sz="1200" dirty="0" err="1">
                  <a:solidFill>
                    <a:srgbClr val="FFFFFF"/>
                  </a:solidFill>
                </a:rPr>
                <a:t>medios</a:t>
              </a:r>
              <a:r>
                <a:rPr lang="en-US" sz="1200" dirty="0">
                  <a:solidFill>
                    <a:srgbClr val="FFFFFF"/>
                  </a:solidFill>
                </a:rPr>
                <a:t> de las </a:t>
              </a:r>
              <a:r>
                <a:rPr lang="en-US" sz="1200" dirty="0" err="1">
                  <a:solidFill>
                    <a:srgbClr val="FFFFFF"/>
                  </a:solidFill>
                </a:rPr>
                <a:t>ciudades</a:t>
              </a:r>
              <a:r>
                <a:rPr lang="en-US" sz="1200" dirty="0">
                  <a:solidFill>
                    <a:srgbClr val="FFFFFF"/>
                  </a:solidFill>
                </a:rPr>
                <a:t> para </a:t>
              </a:r>
              <a:r>
                <a:rPr lang="en-US" sz="1200" dirty="0" err="1">
                  <a:solidFill>
                    <a:srgbClr val="FFFFFF"/>
                  </a:solidFill>
                </a:rPr>
                <a:t>asegurar</a:t>
              </a:r>
              <a:r>
                <a:rPr lang="en-US" sz="1200" dirty="0">
                  <a:solidFill>
                    <a:srgbClr val="FFFFFF"/>
                  </a:solidFill>
                </a:rPr>
                <a:t> la (re)</a:t>
              </a:r>
              <a:r>
                <a:rPr lang="en-US" sz="1200" dirty="0" err="1">
                  <a:solidFill>
                    <a:srgbClr val="FFFFFF"/>
                  </a:solidFill>
                </a:rPr>
                <a:t>distribución</a:t>
              </a:r>
              <a:r>
                <a:rPr lang="en-US" sz="1200" dirty="0">
                  <a:solidFill>
                    <a:srgbClr val="FFFFFF"/>
                  </a:solidFill>
                </a:rPr>
                <a:t> </a:t>
              </a:r>
              <a:r>
                <a:rPr lang="en-US" sz="1200" dirty="0" err="1">
                  <a:solidFill>
                    <a:srgbClr val="FFFFFF"/>
                  </a:solidFill>
                </a:rPr>
                <a:t>equitativa</a:t>
              </a:r>
              <a:r>
                <a:rPr lang="en-US" sz="1200" dirty="0">
                  <a:solidFill>
                    <a:srgbClr val="FFFFFF"/>
                  </a:solidFill>
                </a:rPr>
                <a:t> de </a:t>
              </a:r>
              <a:r>
                <a:rPr lang="en-US" sz="1200" dirty="0" err="1">
                  <a:solidFill>
                    <a:srgbClr val="FFFFFF"/>
                  </a:solidFill>
                </a:rPr>
                <a:t>los</a:t>
              </a:r>
              <a:r>
                <a:rPr lang="en-US" sz="1200" dirty="0">
                  <a:solidFill>
                    <a:srgbClr val="FFFFFF"/>
                  </a:solidFill>
                </a:rPr>
                <a:t> </a:t>
              </a:r>
              <a:r>
                <a:rPr lang="en-US" sz="1200" dirty="0" err="1">
                  <a:solidFill>
                    <a:srgbClr val="FFFFFF"/>
                  </a:solidFill>
                </a:rPr>
                <a:t>beneficios</a:t>
              </a:r>
              <a:r>
                <a:rPr lang="en-US" sz="1200" dirty="0">
                  <a:solidFill>
                    <a:srgbClr val="FFFFFF"/>
                  </a:solidFill>
                </a:rPr>
                <a:t> de </a:t>
              </a:r>
              <a:r>
                <a:rPr lang="en-US" sz="1200" dirty="0" err="1">
                  <a:solidFill>
                    <a:srgbClr val="FFFFFF"/>
                  </a:solidFill>
                </a:rPr>
                <a:t>prosperidad</a:t>
              </a:r>
              <a:r>
                <a:rPr lang="en-US" sz="1200" dirty="0">
                  <a:solidFill>
                    <a:srgbClr val="FFFFFF"/>
                  </a:solidFill>
                </a:rPr>
                <a:t>, la </a:t>
              </a:r>
              <a:r>
                <a:rPr lang="en-US" sz="1200" dirty="0" err="1">
                  <a:solidFill>
                    <a:srgbClr val="FFFFFF"/>
                  </a:solidFill>
                </a:rPr>
                <a:t>reducción</a:t>
              </a:r>
              <a:r>
                <a:rPr lang="en-US" sz="1200" dirty="0">
                  <a:solidFill>
                    <a:srgbClr val="FFFFFF"/>
                  </a:solidFill>
                </a:rPr>
                <a:t> de </a:t>
              </a:r>
              <a:r>
                <a:rPr lang="en-US" sz="1200" dirty="0" err="1">
                  <a:solidFill>
                    <a:srgbClr val="FFFFFF"/>
                  </a:solidFill>
                </a:rPr>
                <a:t>pobreza</a:t>
              </a:r>
              <a:r>
                <a:rPr lang="en-US" sz="1200" dirty="0">
                  <a:solidFill>
                    <a:srgbClr val="FFFFFF"/>
                  </a:solidFill>
                </a:rPr>
                <a:t> e </a:t>
              </a:r>
              <a:r>
                <a:rPr lang="en-US" sz="1200" dirty="0" err="1">
                  <a:solidFill>
                    <a:srgbClr val="FFFFFF"/>
                  </a:solidFill>
                </a:rPr>
                <a:t>incidentes</a:t>
              </a:r>
              <a:r>
                <a:rPr lang="en-US" sz="1200" dirty="0">
                  <a:solidFill>
                    <a:srgbClr val="FFFFFF"/>
                  </a:solidFill>
                </a:rPr>
                <a:t> en </a:t>
              </a:r>
              <a:r>
                <a:rPr lang="en-US" sz="1200" dirty="0" err="1">
                  <a:solidFill>
                    <a:srgbClr val="FFFFFF"/>
                  </a:solidFill>
                </a:rPr>
                <a:t>los</a:t>
              </a:r>
              <a:r>
                <a:rPr lang="en-US" sz="1200" dirty="0">
                  <a:solidFill>
                    <a:srgbClr val="FFFFFF"/>
                  </a:solidFill>
                </a:rPr>
                <a:t> barrios </a:t>
              </a:r>
              <a:r>
                <a:rPr lang="en-US" sz="1200" dirty="0" err="1">
                  <a:solidFill>
                    <a:srgbClr val="FFFFFF"/>
                  </a:solidFill>
                </a:rPr>
                <a:t>marginales</a:t>
              </a:r>
              <a:r>
                <a:rPr lang="en-US" sz="1200" dirty="0">
                  <a:solidFill>
                    <a:srgbClr val="FFFFFF"/>
                  </a:solidFill>
                </a:rPr>
                <a:t>, la </a:t>
              </a:r>
              <a:r>
                <a:rPr lang="en-US" sz="1200" dirty="0" err="1">
                  <a:solidFill>
                    <a:srgbClr val="FFFFFF"/>
                  </a:solidFill>
                </a:rPr>
                <a:t>protección</a:t>
              </a:r>
              <a:r>
                <a:rPr lang="en-US" sz="1200" dirty="0">
                  <a:solidFill>
                    <a:srgbClr val="FFFFFF"/>
                  </a:solidFill>
                </a:rPr>
                <a:t> de derechos de </a:t>
              </a:r>
              <a:r>
                <a:rPr lang="en-US" sz="1200" dirty="0" err="1">
                  <a:solidFill>
                    <a:srgbClr val="FFFFFF"/>
                  </a:solidFill>
                </a:rPr>
                <a:t>minorías</a:t>
              </a:r>
              <a:r>
                <a:rPr lang="en-US" sz="1200" dirty="0">
                  <a:solidFill>
                    <a:srgbClr val="FFFFFF"/>
                  </a:solidFill>
                </a:rPr>
                <a:t> y </a:t>
              </a:r>
              <a:r>
                <a:rPr lang="en-US" sz="1200" dirty="0" err="1">
                  <a:solidFill>
                    <a:srgbClr val="FFFFFF"/>
                  </a:solidFill>
                </a:rPr>
                <a:t>grupos</a:t>
              </a:r>
              <a:r>
                <a:rPr lang="en-US" sz="1200" dirty="0">
                  <a:solidFill>
                    <a:srgbClr val="FFFFFF"/>
                  </a:solidFill>
                </a:rPr>
                <a:t> </a:t>
              </a:r>
              <a:r>
                <a:rPr lang="en-US" sz="1200" dirty="0" err="1">
                  <a:solidFill>
                    <a:srgbClr val="FFFFFF"/>
                  </a:solidFill>
                </a:rPr>
                <a:t>vulnerables</a:t>
              </a:r>
              <a:r>
                <a:rPr lang="en-US" sz="1200" dirty="0">
                  <a:solidFill>
                    <a:srgbClr val="FFFFFF"/>
                  </a:solidFill>
                </a:rPr>
                <a:t>, la </a:t>
              </a:r>
              <a:r>
                <a:rPr lang="en-US" sz="1200" dirty="0" err="1">
                  <a:solidFill>
                    <a:srgbClr val="FFFFFF"/>
                  </a:solidFill>
                </a:rPr>
                <a:t>mejora</a:t>
              </a:r>
              <a:r>
                <a:rPr lang="en-US" sz="1200" dirty="0">
                  <a:solidFill>
                    <a:srgbClr val="FFFFFF"/>
                  </a:solidFill>
                </a:rPr>
                <a:t> de </a:t>
              </a:r>
              <a:r>
                <a:rPr lang="en-US" sz="1200" dirty="0" err="1">
                  <a:solidFill>
                    <a:srgbClr val="FFFFFF"/>
                  </a:solidFill>
                </a:rPr>
                <a:t>igualdad</a:t>
              </a:r>
              <a:r>
                <a:rPr lang="en-US" sz="1200" dirty="0">
                  <a:solidFill>
                    <a:srgbClr val="FFFFFF"/>
                  </a:solidFill>
                </a:rPr>
                <a:t> social, </a:t>
              </a:r>
              <a:r>
                <a:rPr lang="en-US" sz="1200" dirty="0" err="1">
                  <a:solidFill>
                    <a:srgbClr val="FFFFFF"/>
                  </a:solidFill>
                </a:rPr>
                <a:t>económica</a:t>
              </a:r>
              <a:r>
                <a:rPr lang="en-US" sz="1200" dirty="0">
                  <a:solidFill>
                    <a:srgbClr val="FFFFFF"/>
                  </a:solidFill>
                </a:rPr>
                <a:t>, </a:t>
              </a:r>
              <a:r>
                <a:rPr lang="en-US" sz="1200" dirty="0" err="1">
                  <a:solidFill>
                    <a:srgbClr val="FFFFFF"/>
                  </a:solidFill>
                </a:rPr>
                <a:t>política</a:t>
              </a:r>
              <a:r>
                <a:rPr lang="en-US" sz="1200" dirty="0">
                  <a:solidFill>
                    <a:srgbClr val="FFFFFF"/>
                  </a:solidFill>
                </a:rPr>
                <a:t>, cultural y de </a:t>
              </a:r>
              <a:r>
                <a:rPr lang="en-US" sz="1200" dirty="0" err="1">
                  <a:solidFill>
                    <a:srgbClr val="FFFFFF"/>
                  </a:solidFill>
                </a:rPr>
                <a:t>género</a:t>
              </a:r>
              <a:r>
                <a:rPr lang="en-US" sz="1200" dirty="0">
                  <a:solidFill>
                    <a:srgbClr val="FFFFFF"/>
                  </a:solidFill>
                </a:rPr>
                <a:t>.</a:t>
              </a:r>
              <a:endParaRPr lang="en-US" sz="1000" dirty="0">
                <a:solidFill>
                  <a:srgbClr val="FFFFFF"/>
                </a:solidFill>
              </a:endParaRPr>
            </a:p>
          </p:txBody>
        </p:sp>
        <p:sp>
          <p:nvSpPr>
            <p:cNvPr id="53" name="Text Placeholder 2">
              <a:extLst>
                <a:ext uri="{FF2B5EF4-FFF2-40B4-BE49-F238E27FC236}">
                  <a16:creationId xmlns:a16="http://schemas.microsoft.com/office/drawing/2014/main" id="{AAD90C95-F66C-436C-9D4D-D00975B2944F}"/>
                </a:ext>
              </a:extLst>
            </p:cNvPr>
            <p:cNvSpPr txBox="1">
              <a:spLocks/>
            </p:cNvSpPr>
            <p:nvPr/>
          </p:nvSpPr>
          <p:spPr>
            <a:xfrm>
              <a:off x="3849962" y="7863445"/>
              <a:ext cx="3203300" cy="309867"/>
            </a:xfrm>
            <a:prstGeom prst="rect">
              <a:avLst/>
            </a:prstGeom>
          </p:spPr>
          <p:txBody>
            <a:bodyPr vert="horz" lIns="91440" tIns="45720" rIns="91440" bIns="45720" rtlCol="0" anchor="t">
              <a:normAutofit lnSpcReduction="10000"/>
            </a:bodyPr>
            <a:lstStyle>
              <a:lvl1pPr marL="0" indent="0" algn="ctr" defTabSz="685800" rtl="0" eaLnBrk="1" latinLnBrk="0" hangingPunct="1">
                <a:lnSpc>
                  <a:spcPct val="90000"/>
                </a:lnSpc>
                <a:spcBef>
                  <a:spcPts val="900"/>
                </a:spcBef>
                <a:spcAft>
                  <a:spcPts val="150"/>
                </a:spcAft>
                <a:buClr>
                  <a:schemeClr val="tx1"/>
                </a:buClr>
                <a:buFont typeface="Wingdings" pitchFamily="2" charset="2"/>
                <a:buNone/>
                <a:defRPr sz="1500" kern="1200">
                  <a:solidFill>
                    <a:schemeClr val="tx2"/>
                  </a:solidFill>
                  <a:latin typeface="+mn-lt"/>
                  <a:ea typeface="+mn-ea"/>
                  <a:cs typeface="+mn-cs"/>
                </a:defRPr>
              </a:lvl1pPr>
              <a:lvl2pPr marL="342900" indent="0" algn="l" defTabSz="685800" rtl="0" eaLnBrk="1" latinLnBrk="0" hangingPunct="1">
                <a:lnSpc>
                  <a:spcPct val="90000"/>
                </a:lnSpc>
                <a:spcBef>
                  <a:spcPts val="150"/>
                </a:spcBef>
                <a:spcAft>
                  <a:spcPts val="300"/>
                </a:spcAft>
                <a:buClr>
                  <a:schemeClr val="tx1"/>
                </a:buClr>
                <a:buFont typeface="Wingdings" pitchFamily="2" charset="2"/>
                <a:buNone/>
                <a:defRPr sz="135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150"/>
                </a:spcBef>
                <a:spcAft>
                  <a:spcPts val="300"/>
                </a:spcAft>
                <a:buClr>
                  <a:schemeClr val="tx1"/>
                </a:buClr>
                <a:buFont typeface="Wingdings" pitchFamily="2" charset="2"/>
                <a:buNone/>
                <a:defRPr sz="120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9pPr>
            </a:lstStyle>
            <a:p>
              <a:pPr algn="l">
                <a:buClr>
                  <a:srgbClr val="FFFFFF"/>
                </a:buClr>
              </a:pPr>
              <a:r>
                <a:rPr lang="en-US" sz="1650" b="1" dirty="0" err="1">
                  <a:solidFill>
                    <a:srgbClr val="099BDD">
                      <a:lumMod val="50000"/>
                    </a:srgbClr>
                  </a:solidFill>
                </a:rPr>
                <a:t>Equidad</a:t>
              </a:r>
              <a:r>
                <a:rPr lang="en-US" sz="1650" b="1" dirty="0">
                  <a:solidFill>
                    <a:srgbClr val="099BDD">
                      <a:lumMod val="50000"/>
                    </a:srgbClr>
                  </a:solidFill>
                </a:rPr>
                <a:t> e </a:t>
              </a:r>
              <a:r>
                <a:rPr lang="en-US" sz="1650" b="1" dirty="0" err="1">
                  <a:solidFill>
                    <a:srgbClr val="099BDD">
                      <a:lumMod val="50000"/>
                    </a:srgbClr>
                  </a:solidFill>
                </a:rPr>
                <a:t>Inclusión</a:t>
              </a:r>
              <a:r>
                <a:rPr lang="en-US" sz="1650" b="1" dirty="0">
                  <a:solidFill>
                    <a:srgbClr val="099BDD">
                      <a:lumMod val="50000"/>
                    </a:srgbClr>
                  </a:solidFill>
                </a:rPr>
                <a:t> Social</a:t>
              </a:r>
              <a:endParaRPr lang="de-DE" dirty="0">
                <a:solidFill>
                  <a:srgbClr val="099BDD">
                    <a:lumMod val="50000"/>
                  </a:srgbClr>
                </a:solidFill>
              </a:endParaRPr>
            </a:p>
          </p:txBody>
        </p:sp>
        <p:pic>
          <p:nvPicPr>
            <p:cNvPr id="49" name="Grafik 48">
              <a:extLst>
                <a:ext uri="{FF2B5EF4-FFF2-40B4-BE49-F238E27FC236}">
                  <a16:creationId xmlns:a16="http://schemas.microsoft.com/office/drawing/2014/main" id="{A6E49620-B3B6-448C-82EE-A67B5BB72647}"/>
                </a:ext>
              </a:extLst>
            </p:cNvPr>
            <p:cNvPicPr>
              <a:picLocks noChangeAspect="1"/>
            </p:cNvPicPr>
            <p:nvPr/>
          </p:nvPicPr>
          <p:blipFill>
            <a:blip r:embed="rId5"/>
            <a:stretch>
              <a:fillRect/>
            </a:stretch>
          </p:blipFill>
          <p:spPr>
            <a:xfrm>
              <a:off x="3578781" y="7850718"/>
              <a:ext cx="271938" cy="300564"/>
            </a:xfrm>
            <a:prstGeom prst="rect">
              <a:avLst/>
            </a:prstGeom>
          </p:spPr>
        </p:pic>
      </p:grpSp>
      <p:grpSp>
        <p:nvGrpSpPr>
          <p:cNvPr id="75" name="Gruppieren 74">
            <a:extLst>
              <a:ext uri="{FF2B5EF4-FFF2-40B4-BE49-F238E27FC236}">
                <a16:creationId xmlns:a16="http://schemas.microsoft.com/office/drawing/2014/main" id="{F38E7B72-2327-41E0-99DF-ECCA1389BB95}"/>
              </a:ext>
            </a:extLst>
          </p:cNvPr>
          <p:cNvGrpSpPr/>
          <p:nvPr/>
        </p:nvGrpSpPr>
        <p:grpSpPr>
          <a:xfrm>
            <a:off x="3499620" y="4443846"/>
            <a:ext cx="3553642" cy="1150969"/>
            <a:chOff x="3499620" y="4443846"/>
            <a:chExt cx="3553642" cy="1150969"/>
          </a:xfrm>
        </p:grpSpPr>
        <p:sp>
          <p:nvSpPr>
            <p:cNvPr id="58" name="Textfeld 57">
              <a:extLst>
                <a:ext uri="{FF2B5EF4-FFF2-40B4-BE49-F238E27FC236}">
                  <a16:creationId xmlns:a16="http://schemas.microsoft.com/office/drawing/2014/main" id="{5868F8BB-B22A-461D-9732-AD201A46260E}"/>
                </a:ext>
              </a:extLst>
            </p:cNvPr>
            <p:cNvSpPr txBox="1"/>
            <p:nvPr/>
          </p:nvSpPr>
          <p:spPr>
            <a:xfrm>
              <a:off x="3499620" y="4763818"/>
              <a:ext cx="3060000" cy="830997"/>
            </a:xfrm>
            <a:prstGeom prst="rect">
              <a:avLst/>
            </a:prstGeom>
            <a:noFill/>
          </p:spPr>
          <p:txBody>
            <a:bodyPr wrap="square" rtlCol="0" anchor="t">
              <a:spAutoFit/>
            </a:bodyPr>
            <a:lstStyle/>
            <a:p>
              <a:pPr algn="just"/>
              <a:r>
                <a:rPr lang="en-US" sz="1200" dirty="0">
                  <a:solidFill>
                    <a:srgbClr val="FFFFFF"/>
                  </a:solidFill>
                </a:rPr>
                <a:t>La </a:t>
              </a:r>
              <a:r>
                <a:rPr lang="en-US" sz="1200" dirty="0" err="1">
                  <a:solidFill>
                    <a:srgbClr val="FFFFFF"/>
                  </a:solidFill>
                </a:rPr>
                <a:t>dimensión</a:t>
              </a:r>
              <a:r>
                <a:rPr lang="en-US" sz="1200" dirty="0">
                  <a:solidFill>
                    <a:srgbClr val="FFFFFF"/>
                  </a:solidFill>
                </a:rPr>
                <a:t> de </a:t>
              </a:r>
              <a:r>
                <a:rPr lang="en-US" sz="1200" dirty="0" err="1">
                  <a:solidFill>
                    <a:srgbClr val="FFFFFF"/>
                  </a:solidFill>
                </a:rPr>
                <a:t>calidad</a:t>
              </a:r>
              <a:r>
                <a:rPr lang="en-US" sz="1200" dirty="0">
                  <a:solidFill>
                    <a:srgbClr val="FFFFFF"/>
                  </a:solidFill>
                </a:rPr>
                <a:t> de </a:t>
              </a:r>
              <a:r>
                <a:rPr lang="en-US" sz="1200" dirty="0" err="1">
                  <a:solidFill>
                    <a:srgbClr val="FFFFFF"/>
                  </a:solidFill>
                </a:rPr>
                <a:t>vida</a:t>
              </a:r>
              <a:r>
                <a:rPr lang="en-US" sz="1200" dirty="0">
                  <a:solidFill>
                    <a:srgbClr val="FFFFFF"/>
                  </a:solidFill>
                </a:rPr>
                <a:t> </a:t>
              </a:r>
              <a:r>
                <a:rPr lang="en-US" sz="1200" dirty="0" err="1">
                  <a:solidFill>
                    <a:srgbClr val="FFFFFF"/>
                  </a:solidFill>
                </a:rPr>
                <a:t>mide</a:t>
              </a:r>
              <a:r>
                <a:rPr lang="en-US" sz="1200" dirty="0">
                  <a:solidFill>
                    <a:srgbClr val="FFFFFF"/>
                  </a:solidFill>
                </a:rPr>
                <a:t> el </a:t>
              </a:r>
              <a:r>
                <a:rPr lang="en-US" sz="1200" dirty="0" err="1">
                  <a:solidFill>
                    <a:srgbClr val="FFFFFF"/>
                  </a:solidFill>
                </a:rPr>
                <a:t>logro</a:t>
              </a:r>
              <a:r>
                <a:rPr lang="en-US" sz="1200" dirty="0">
                  <a:solidFill>
                    <a:srgbClr val="FFFFFF"/>
                  </a:solidFill>
                </a:rPr>
                <a:t> </a:t>
              </a:r>
              <a:r>
                <a:rPr lang="en-US" sz="1200" dirty="0" err="1">
                  <a:solidFill>
                    <a:srgbClr val="FFFFFF"/>
                  </a:solidFill>
                </a:rPr>
                <a:t>medio</a:t>
              </a:r>
              <a:r>
                <a:rPr lang="en-US" sz="1200" dirty="0">
                  <a:solidFill>
                    <a:srgbClr val="FFFFFF"/>
                  </a:solidFill>
                </a:rPr>
                <a:t> de las </a:t>
              </a:r>
              <a:r>
                <a:rPr lang="en-US" sz="1200" dirty="0" err="1">
                  <a:solidFill>
                    <a:srgbClr val="FFFFFF"/>
                  </a:solidFill>
                </a:rPr>
                <a:t>ciudades</a:t>
              </a:r>
              <a:r>
                <a:rPr lang="en-US" sz="1200" dirty="0">
                  <a:solidFill>
                    <a:srgbClr val="FFFFFF"/>
                  </a:solidFill>
                </a:rPr>
                <a:t> que </a:t>
              </a:r>
              <a:r>
                <a:rPr lang="en-US" sz="1200" dirty="0" err="1">
                  <a:solidFill>
                    <a:srgbClr val="FFFFFF"/>
                  </a:solidFill>
                </a:rPr>
                <a:t>asegura</a:t>
              </a:r>
              <a:r>
                <a:rPr lang="en-US" sz="1200" dirty="0">
                  <a:solidFill>
                    <a:srgbClr val="FFFFFF"/>
                  </a:solidFill>
                </a:rPr>
                <a:t> el </a:t>
              </a:r>
              <a:r>
                <a:rPr lang="en-US" sz="1200" dirty="0" err="1">
                  <a:solidFill>
                    <a:srgbClr val="FFFFFF"/>
                  </a:solidFill>
                </a:rPr>
                <a:t>bienestar</a:t>
              </a:r>
              <a:r>
                <a:rPr lang="en-US" sz="1200" dirty="0">
                  <a:solidFill>
                    <a:srgbClr val="FFFFFF"/>
                  </a:solidFill>
                </a:rPr>
                <a:t> general y la </a:t>
              </a:r>
              <a:r>
                <a:rPr lang="en-US" sz="1200" dirty="0" err="1">
                  <a:solidFill>
                    <a:srgbClr val="FFFFFF"/>
                  </a:solidFill>
                </a:rPr>
                <a:t>satisfación</a:t>
              </a:r>
              <a:r>
                <a:rPr lang="en-US" sz="1200" dirty="0">
                  <a:solidFill>
                    <a:srgbClr val="FFFFFF"/>
                  </a:solidFill>
                </a:rPr>
                <a:t> de </a:t>
              </a:r>
              <a:r>
                <a:rPr lang="en-US" sz="1200" dirty="0" err="1">
                  <a:solidFill>
                    <a:srgbClr val="FFFFFF"/>
                  </a:solidFill>
                </a:rPr>
                <a:t>los</a:t>
              </a:r>
              <a:r>
                <a:rPr lang="en-US" sz="1200" dirty="0">
                  <a:solidFill>
                    <a:srgbClr val="FFFFFF"/>
                  </a:solidFill>
                </a:rPr>
                <a:t> </a:t>
              </a:r>
              <a:r>
                <a:rPr lang="en-US" sz="1200" dirty="0" err="1">
                  <a:solidFill>
                    <a:srgbClr val="FFFFFF"/>
                  </a:solidFill>
                </a:rPr>
                <a:t>ciudadanos</a:t>
              </a:r>
              <a:r>
                <a:rPr lang="en-US" sz="1200" dirty="0">
                  <a:solidFill>
                    <a:srgbClr val="FFFFFF"/>
                  </a:solidFill>
                </a:rPr>
                <a:t>.</a:t>
              </a:r>
              <a:endParaRPr lang="en-US" sz="1000" dirty="0">
                <a:solidFill>
                  <a:srgbClr val="FFFFFF"/>
                </a:solidFill>
              </a:endParaRPr>
            </a:p>
          </p:txBody>
        </p:sp>
        <p:sp>
          <p:nvSpPr>
            <p:cNvPr id="59" name="Text Placeholder 2">
              <a:extLst>
                <a:ext uri="{FF2B5EF4-FFF2-40B4-BE49-F238E27FC236}">
                  <a16:creationId xmlns:a16="http://schemas.microsoft.com/office/drawing/2014/main" id="{0DC6E21A-123E-4D3A-984B-F0897875E035}"/>
                </a:ext>
              </a:extLst>
            </p:cNvPr>
            <p:cNvSpPr txBox="1">
              <a:spLocks/>
            </p:cNvSpPr>
            <p:nvPr/>
          </p:nvSpPr>
          <p:spPr>
            <a:xfrm>
              <a:off x="3849962" y="4453495"/>
              <a:ext cx="3203300" cy="309867"/>
            </a:xfrm>
            <a:prstGeom prst="rect">
              <a:avLst/>
            </a:prstGeom>
          </p:spPr>
          <p:txBody>
            <a:bodyPr vert="horz" lIns="91440" tIns="45720" rIns="91440" bIns="45720" rtlCol="0" anchor="t">
              <a:normAutofit lnSpcReduction="10000"/>
            </a:bodyPr>
            <a:lstStyle>
              <a:lvl1pPr marL="0" indent="0" algn="ctr" defTabSz="685800" rtl="0" eaLnBrk="1" latinLnBrk="0" hangingPunct="1">
                <a:lnSpc>
                  <a:spcPct val="90000"/>
                </a:lnSpc>
                <a:spcBef>
                  <a:spcPts val="900"/>
                </a:spcBef>
                <a:spcAft>
                  <a:spcPts val="150"/>
                </a:spcAft>
                <a:buClr>
                  <a:schemeClr val="tx1"/>
                </a:buClr>
                <a:buFont typeface="Wingdings" pitchFamily="2" charset="2"/>
                <a:buNone/>
                <a:defRPr sz="1500" kern="1200">
                  <a:solidFill>
                    <a:schemeClr val="tx2"/>
                  </a:solidFill>
                  <a:latin typeface="+mn-lt"/>
                  <a:ea typeface="+mn-ea"/>
                  <a:cs typeface="+mn-cs"/>
                </a:defRPr>
              </a:lvl1pPr>
              <a:lvl2pPr marL="342900" indent="0" algn="l" defTabSz="685800" rtl="0" eaLnBrk="1" latinLnBrk="0" hangingPunct="1">
                <a:lnSpc>
                  <a:spcPct val="90000"/>
                </a:lnSpc>
                <a:spcBef>
                  <a:spcPts val="150"/>
                </a:spcBef>
                <a:spcAft>
                  <a:spcPts val="300"/>
                </a:spcAft>
                <a:buClr>
                  <a:schemeClr val="tx1"/>
                </a:buClr>
                <a:buFont typeface="Wingdings" pitchFamily="2" charset="2"/>
                <a:buNone/>
                <a:defRPr sz="135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150"/>
                </a:spcBef>
                <a:spcAft>
                  <a:spcPts val="300"/>
                </a:spcAft>
                <a:buClr>
                  <a:schemeClr val="tx1"/>
                </a:buClr>
                <a:buFont typeface="Wingdings" pitchFamily="2" charset="2"/>
                <a:buNone/>
                <a:defRPr sz="120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9pPr>
            </a:lstStyle>
            <a:p>
              <a:pPr algn="l">
                <a:buClr>
                  <a:srgbClr val="FFFFFF"/>
                </a:buClr>
              </a:pPr>
              <a:r>
                <a:rPr lang="en-US" sz="1650" b="1" dirty="0" err="1">
                  <a:solidFill>
                    <a:srgbClr val="099BDD">
                      <a:lumMod val="50000"/>
                    </a:srgbClr>
                  </a:solidFill>
                </a:rPr>
                <a:t>Calidad</a:t>
              </a:r>
              <a:r>
                <a:rPr lang="en-US" sz="1650" b="1" dirty="0">
                  <a:solidFill>
                    <a:srgbClr val="099BDD">
                      <a:lumMod val="50000"/>
                    </a:srgbClr>
                  </a:solidFill>
                </a:rPr>
                <a:t> de </a:t>
              </a:r>
              <a:r>
                <a:rPr lang="en-US" sz="1650" b="1" dirty="0" err="1">
                  <a:solidFill>
                    <a:srgbClr val="099BDD">
                      <a:lumMod val="50000"/>
                    </a:srgbClr>
                  </a:solidFill>
                </a:rPr>
                <a:t>vida</a:t>
              </a:r>
              <a:endParaRPr lang="de-DE" dirty="0">
                <a:solidFill>
                  <a:srgbClr val="099BDD">
                    <a:lumMod val="50000"/>
                  </a:srgbClr>
                </a:solidFill>
              </a:endParaRPr>
            </a:p>
          </p:txBody>
        </p:sp>
        <p:pic>
          <p:nvPicPr>
            <p:cNvPr id="55" name="Grafik 54">
              <a:extLst>
                <a:ext uri="{FF2B5EF4-FFF2-40B4-BE49-F238E27FC236}">
                  <a16:creationId xmlns:a16="http://schemas.microsoft.com/office/drawing/2014/main" id="{62DFB25C-C943-43F1-BF78-903D94CA3E16}"/>
                </a:ext>
              </a:extLst>
            </p:cNvPr>
            <p:cNvPicPr>
              <a:picLocks noChangeAspect="1"/>
            </p:cNvPicPr>
            <p:nvPr/>
          </p:nvPicPr>
          <p:blipFill>
            <a:blip r:embed="rId6"/>
            <a:stretch>
              <a:fillRect/>
            </a:stretch>
          </p:blipFill>
          <p:spPr>
            <a:xfrm>
              <a:off x="3528579" y="4443846"/>
              <a:ext cx="372341" cy="294409"/>
            </a:xfrm>
            <a:prstGeom prst="rect">
              <a:avLst/>
            </a:prstGeom>
          </p:spPr>
        </p:pic>
      </p:grpSp>
      <p:grpSp>
        <p:nvGrpSpPr>
          <p:cNvPr id="76" name="Gruppieren 75">
            <a:extLst>
              <a:ext uri="{FF2B5EF4-FFF2-40B4-BE49-F238E27FC236}">
                <a16:creationId xmlns:a16="http://schemas.microsoft.com/office/drawing/2014/main" id="{7C0A9D6B-1B11-490B-AFA9-A931E08DCECE}"/>
              </a:ext>
            </a:extLst>
          </p:cNvPr>
          <p:cNvGrpSpPr/>
          <p:nvPr/>
        </p:nvGrpSpPr>
        <p:grpSpPr>
          <a:xfrm>
            <a:off x="3479005" y="5582125"/>
            <a:ext cx="3574257" cy="2244635"/>
            <a:chOff x="3479005" y="5582125"/>
            <a:chExt cx="3574257" cy="2244635"/>
          </a:xfrm>
        </p:grpSpPr>
        <p:sp>
          <p:nvSpPr>
            <p:cNvPr id="62" name="Textfeld 61">
              <a:extLst>
                <a:ext uri="{FF2B5EF4-FFF2-40B4-BE49-F238E27FC236}">
                  <a16:creationId xmlns:a16="http://schemas.microsoft.com/office/drawing/2014/main" id="{DBC343C1-D2BC-49AC-A0B3-5086C97D27F2}"/>
                </a:ext>
              </a:extLst>
            </p:cNvPr>
            <p:cNvSpPr txBox="1"/>
            <p:nvPr/>
          </p:nvSpPr>
          <p:spPr>
            <a:xfrm>
              <a:off x="3499620" y="5887768"/>
              <a:ext cx="3060000" cy="1938992"/>
            </a:xfrm>
            <a:prstGeom prst="rect">
              <a:avLst/>
            </a:prstGeom>
            <a:noFill/>
          </p:spPr>
          <p:txBody>
            <a:bodyPr wrap="square" rtlCol="0" anchor="t">
              <a:spAutoFit/>
            </a:bodyPr>
            <a:lstStyle/>
            <a:p>
              <a:pPr algn="just"/>
              <a:r>
                <a:rPr lang="en-US" sz="1200" dirty="0">
                  <a:solidFill>
                    <a:srgbClr val="FFFFFF"/>
                  </a:solidFill>
                </a:rPr>
                <a:t>La </a:t>
              </a:r>
              <a:r>
                <a:rPr lang="en-US" sz="1200" dirty="0" err="1">
                  <a:solidFill>
                    <a:srgbClr val="FFFFFF"/>
                  </a:solidFill>
                </a:rPr>
                <a:t>dimesnión</a:t>
              </a:r>
              <a:r>
                <a:rPr lang="en-US" sz="1200" dirty="0">
                  <a:solidFill>
                    <a:srgbClr val="FFFFFF"/>
                  </a:solidFill>
                </a:rPr>
                <a:t> de </a:t>
              </a:r>
              <a:r>
                <a:rPr lang="en-US" sz="1200" dirty="0" err="1">
                  <a:solidFill>
                    <a:srgbClr val="FFFFFF"/>
                  </a:solidFill>
                </a:rPr>
                <a:t>sustanibilidad</a:t>
              </a:r>
              <a:r>
                <a:rPr lang="en-US" sz="1200" dirty="0">
                  <a:solidFill>
                    <a:srgbClr val="FFFFFF"/>
                  </a:solidFill>
                </a:rPr>
                <a:t> </a:t>
              </a:r>
              <a:r>
                <a:rPr lang="en-US" sz="1200" dirty="0" err="1">
                  <a:solidFill>
                    <a:srgbClr val="FFFFFF"/>
                  </a:solidFill>
                </a:rPr>
                <a:t>ambiental</a:t>
              </a:r>
              <a:r>
                <a:rPr lang="en-US" sz="1200" dirty="0">
                  <a:solidFill>
                    <a:srgbClr val="FFFFFF"/>
                  </a:solidFill>
                </a:rPr>
                <a:t> </a:t>
              </a:r>
              <a:r>
                <a:rPr lang="en-US" sz="1200" dirty="0" err="1">
                  <a:solidFill>
                    <a:srgbClr val="FFFFFF"/>
                  </a:solidFill>
                </a:rPr>
                <a:t>mide</a:t>
              </a:r>
              <a:r>
                <a:rPr lang="en-US" sz="1200" dirty="0">
                  <a:solidFill>
                    <a:srgbClr val="FFFFFF"/>
                  </a:solidFill>
                </a:rPr>
                <a:t> el </a:t>
              </a:r>
              <a:r>
                <a:rPr lang="en-US" sz="1200" dirty="0" err="1">
                  <a:solidFill>
                    <a:srgbClr val="FFFFFF"/>
                  </a:solidFill>
                </a:rPr>
                <a:t>logro</a:t>
              </a:r>
              <a:r>
                <a:rPr lang="en-US" sz="1200" dirty="0">
                  <a:solidFill>
                    <a:srgbClr val="FFFFFF"/>
                  </a:solidFill>
                </a:rPr>
                <a:t> </a:t>
              </a:r>
              <a:r>
                <a:rPr lang="en-US" sz="1200" dirty="0" err="1">
                  <a:solidFill>
                    <a:srgbClr val="FFFFFF"/>
                  </a:solidFill>
                </a:rPr>
                <a:t>medio</a:t>
              </a:r>
              <a:r>
                <a:rPr lang="en-US" sz="1200" dirty="0">
                  <a:solidFill>
                    <a:srgbClr val="FFFFFF"/>
                  </a:solidFill>
                </a:rPr>
                <a:t> de las </a:t>
              </a:r>
              <a:r>
                <a:rPr lang="en-US" sz="1200" dirty="0" err="1">
                  <a:solidFill>
                    <a:srgbClr val="FFFFFF"/>
                  </a:solidFill>
                </a:rPr>
                <a:t>ciudades</a:t>
              </a:r>
              <a:r>
                <a:rPr lang="en-US" sz="1200" dirty="0">
                  <a:solidFill>
                    <a:srgbClr val="FFFFFF"/>
                  </a:solidFill>
                </a:rPr>
                <a:t> </a:t>
              </a:r>
              <a:r>
                <a:rPr lang="en-US" sz="1200" dirty="0" err="1">
                  <a:solidFill>
                    <a:srgbClr val="FFFFFF"/>
                  </a:solidFill>
                </a:rPr>
                <a:t>asegurando</a:t>
              </a:r>
              <a:r>
                <a:rPr lang="en-US" sz="1200" dirty="0">
                  <a:solidFill>
                    <a:srgbClr val="FFFFFF"/>
                  </a:solidFill>
                </a:rPr>
                <a:t> la </a:t>
              </a:r>
              <a:r>
                <a:rPr lang="en-US" sz="1200" dirty="0" err="1">
                  <a:solidFill>
                    <a:srgbClr val="FFFFFF"/>
                  </a:solidFill>
                </a:rPr>
                <a:t>protección</a:t>
              </a:r>
              <a:r>
                <a:rPr lang="en-US" sz="1200" dirty="0">
                  <a:solidFill>
                    <a:srgbClr val="FFFFFF"/>
                  </a:solidFill>
                </a:rPr>
                <a:t> del </a:t>
              </a:r>
              <a:r>
                <a:rPr lang="en-US" sz="1200" dirty="0" err="1">
                  <a:solidFill>
                    <a:srgbClr val="FFFFFF"/>
                  </a:solidFill>
                </a:rPr>
                <a:t>medio</a:t>
              </a:r>
              <a:r>
                <a:rPr lang="en-US" sz="1200" dirty="0">
                  <a:solidFill>
                    <a:srgbClr val="FFFFFF"/>
                  </a:solidFill>
                </a:rPr>
                <a:t> </a:t>
              </a:r>
              <a:r>
                <a:rPr lang="en-US" sz="1200" dirty="0" err="1">
                  <a:solidFill>
                    <a:srgbClr val="FFFFFF"/>
                  </a:solidFill>
                </a:rPr>
                <a:t>urbano</a:t>
              </a:r>
              <a:r>
                <a:rPr lang="en-US" sz="1200" dirty="0">
                  <a:solidFill>
                    <a:srgbClr val="FFFFFF"/>
                  </a:solidFill>
                </a:rPr>
                <a:t> y </a:t>
              </a:r>
              <a:r>
                <a:rPr lang="en-US" sz="1200" dirty="0" err="1">
                  <a:solidFill>
                    <a:srgbClr val="FFFFFF"/>
                  </a:solidFill>
                </a:rPr>
                <a:t>sus</a:t>
              </a:r>
              <a:r>
                <a:rPr lang="en-US" sz="1200" dirty="0">
                  <a:solidFill>
                    <a:srgbClr val="FFFFFF"/>
                  </a:solidFill>
                </a:rPr>
                <a:t> </a:t>
              </a:r>
              <a:r>
                <a:rPr lang="en-US" sz="1200" dirty="0" err="1">
                  <a:solidFill>
                    <a:srgbClr val="FFFFFF"/>
                  </a:solidFill>
                </a:rPr>
                <a:t>activos</a:t>
              </a:r>
              <a:r>
                <a:rPr lang="en-US" sz="1200" dirty="0">
                  <a:solidFill>
                    <a:srgbClr val="FFFFFF"/>
                  </a:solidFill>
                </a:rPr>
                <a:t> </a:t>
              </a:r>
              <a:r>
                <a:rPr lang="en-US" sz="1200" dirty="0" err="1">
                  <a:solidFill>
                    <a:srgbClr val="FFFFFF"/>
                  </a:solidFill>
                </a:rPr>
                <a:t>naturales</a:t>
              </a:r>
              <a:r>
                <a:rPr lang="en-US" sz="1200" dirty="0">
                  <a:solidFill>
                    <a:srgbClr val="FFFFFF"/>
                  </a:solidFill>
                </a:rPr>
                <a:t>. </a:t>
              </a:r>
              <a:r>
                <a:rPr lang="en-US" sz="1200" dirty="0" err="1">
                  <a:solidFill>
                    <a:srgbClr val="FFFFFF"/>
                  </a:solidFill>
                </a:rPr>
                <a:t>Esto</a:t>
              </a:r>
              <a:r>
                <a:rPr lang="en-US" sz="1200" dirty="0">
                  <a:solidFill>
                    <a:srgbClr val="FFFFFF"/>
                  </a:solidFill>
                </a:rPr>
                <a:t> se </a:t>
              </a:r>
              <a:r>
                <a:rPr lang="en-US" sz="1200" dirty="0" err="1">
                  <a:solidFill>
                    <a:srgbClr val="FFFFFF"/>
                  </a:solidFill>
                </a:rPr>
                <a:t>debería</a:t>
              </a:r>
              <a:r>
                <a:rPr lang="en-US" sz="1200" dirty="0">
                  <a:solidFill>
                    <a:srgbClr val="FFFFFF"/>
                  </a:solidFill>
                </a:rPr>
                <a:t> </a:t>
              </a:r>
              <a:r>
                <a:rPr lang="en-US" sz="1200" dirty="0" err="1">
                  <a:solidFill>
                    <a:srgbClr val="FFFFFF"/>
                  </a:solidFill>
                </a:rPr>
                <a:t>hacer</a:t>
              </a:r>
              <a:r>
                <a:rPr lang="en-US" sz="1200" dirty="0">
                  <a:solidFill>
                    <a:srgbClr val="FFFFFF"/>
                  </a:solidFill>
                </a:rPr>
                <a:t> </a:t>
              </a:r>
              <a:r>
                <a:rPr lang="en-US" sz="1200" dirty="0" err="1">
                  <a:solidFill>
                    <a:srgbClr val="FFFFFF"/>
                  </a:solidFill>
                </a:rPr>
                <a:t>simultáneamente</a:t>
              </a:r>
              <a:r>
                <a:rPr lang="en-US" sz="1200" dirty="0">
                  <a:solidFill>
                    <a:srgbClr val="FFFFFF"/>
                  </a:solidFill>
                </a:rPr>
                <a:t> </a:t>
              </a:r>
              <a:r>
                <a:rPr lang="en-US" sz="1200" dirty="0" err="1">
                  <a:solidFill>
                    <a:srgbClr val="FFFFFF"/>
                  </a:solidFill>
                </a:rPr>
                <a:t>mientras</a:t>
              </a:r>
              <a:r>
                <a:rPr lang="en-US" sz="1200" dirty="0">
                  <a:solidFill>
                    <a:srgbClr val="FFFFFF"/>
                  </a:solidFill>
                </a:rPr>
                <a:t> se </a:t>
              </a:r>
              <a:r>
                <a:rPr lang="en-US" sz="1200" dirty="0" err="1">
                  <a:solidFill>
                    <a:srgbClr val="FFFFFF"/>
                  </a:solidFill>
                </a:rPr>
                <a:t>asegura</a:t>
              </a:r>
              <a:r>
                <a:rPr lang="en-US" sz="1200" dirty="0">
                  <a:solidFill>
                    <a:srgbClr val="FFFFFF"/>
                  </a:solidFill>
                </a:rPr>
                <a:t> el </a:t>
              </a:r>
              <a:r>
                <a:rPr lang="en-US" sz="1200" dirty="0" err="1">
                  <a:solidFill>
                    <a:srgbClr val="FFFFFF"/>
                  </a:solidFill>
                </a:rPr>
                <a:t>crecimiento</a:t>
              </a:r>
              <a:r>
                <a:rPr lang="en-US" sz="1200" dirty="0">
                  <a:solidFill>
                    <a:srgbClr val="FFFFFF"/>
                  </a:solidFill>
                </a:rPr>
                <a:t>, se </a:t>
              </a:r>
              <a:r>
                <a:rPr lang="en-US" sz="1200" dirty="0" err="1">
                  <a:solidFill>
                    <a:srgbClr val="FFFFFF"/>
                  </a:solidFill>
                </a:rPr>
                <a:t>persigue</a:t>
              </a:r>
              <a:r>
                <a:rPr lang="en-US" sz="1200" dirty="0">
                  <a:solidFill>
                    <a:srgbClr val="FFFFFF"/>
                  </a:solidFill>
                </a:rPr>
                <a:t> la </a:t>
              </a:r>
              <a:r>
                <a:rPr lang="en-US" sz="1200" dirty="0" err="1">
                  <a:solidFill>
                    <a:srgbClr val="FFFFFF"/>
                  </a:solidFill>
                </a:rPr>
                <a:t>eficiencia</a:t>
              </a:r>
              <a:r>
                <a:rPr lang="en-US" sz="1200" dirty="0">
                  <a:solidFill>
                    <a:srgbClr val="FFFFFF"/>
                  </a:solidFill>
                </a:rPr>
                <a:t> </a:t>
              </a:r>
              <a:r>
                <a:rPr lang="en-US" sz="1200" dirty="0" err="1">
                  <a:solidFill>
                    <a:srgbClr val="FFFFFF"/>
                  </a:solidFill>
                </a:rPr>
                <a:t>energética</a:t>
              </a:r>
              <a:r>
                <a:rPr lang="en-US" sz="1200" dirty="0">
                  <a:solidFill>
                    <a:srgbClr val="FFFFFF"/>
                  </a:solidFill>
                </a:rPr>
                <a:t>, se reduce la </a:t>
              </a:r>
              <a:r>
                <a:rPr lang="en-US" sz="1200" dirty="0" err="1">
                  <a:solidFill>
                    <a:srgbClr val="FFFFFF"/>
                  </a:solidFill>
                </a:rPr>
                <a:t>presión</a:t>
              </a:r>
              <a:r>
                <a:rPr lang="en-US" sz="1200" dirty="0">
                  <a:solidFill>
                    <a:srgbClr val="FFFFFF"/>
                  </a:solidFill>
                </a:rPr>
                <a:t> de la </a:t>
              </a:r>
              <a:r>
                <a:rPr lang="en-US" sz="1200" dirty="0" err="1">
                  <a:solidFill>
                    <a:srgbClr val="FFFFFF"/>
                  </a:solidFill>
                </a:rPr>
                <a:t>tierra</a:t>
              </a:r>
              <a:r>
                <a:rPr lang="en-US" sz="1200" dirty="0">
                  <a:solidFill>
                    <a:srgbClr val="FFFFFF"/>
                  </a:solidFill>
                </a:rPr>
                <a:t> y </a:t>
              </a:r>
              <a:r>
                <a:rPr lang="en-US" sz="1200" dirty="0" err="1">
                  <a:solidFill>
                    <a:srgbClr val="FFFFFF"/>
                  </a:solidFill>
                </a:rPr>
                <a:t>los</a:t>
              </a:r>
              <a:r>
                <a:rPr lang="en-US" sz="1200" dirty="0">
                  <a:solidFill>
                    <a:srgbClr val="FFFFFF"/>
                  </a:solidFill>
                </a:rPr>
                <a:t> </a:t>
              </a:r>
              <a:r>
                <a:rPr lang="en-US" sz="1200" dirty="0" err="1">
                  <a:solidFill>
                    <a:srgbClr val="FFFFFF"/>
                  </a:solidFill>
                </a:rPr>
                <a:t>recursos</a:t>
              </a:r>
              <a:r>
                <a:rPr lang="en-US" sz="1200" dirty="0">
                  <a:solidFill>
                    <a:srgbClr val="FFFFFF"/>
                  </a:solidFill>
                </a:rPr>
                <a:t> </a:t>
              </a:r>
              <a:r>
                <a:rPr lang="en-US" sz="1200" dirty="0" err="1">
                  <a:solidFill>
                    <a:srgbClr val="FFFFFF"/>
                  </a:solidFill>
                </a:rPr>
                <a:t>naturales</a:t>
              </a:r>
              <a:r>
                <a:rPr lang="en-US" sz="1200" dirty="0">
                  <a:solidFill>
                    <a:srgbClr val="FFFFFF"/>
                  </a:solidFill>
                </a:rPr>
                <a:t> y se </a:t>
              </a:r>
              <a:r>
                <a:rPr lang="en-US" sz="1200" dirty="0" err="1">
                  <a:solidFill>
                    <a:srgbClr val="FFFFFF"/>
                  </a:solidFill>
                </a:rPr>
                <a:t>reducen</a:t>
              </a:r>
              <a:r>
                <a:rPr lang="en-US" sz="1200" dirty="0">
                  <a:solidFill>
                    <a:srgbClr val="FFFFFF"/>
                  </a:solidFill>
                </a:rPr>
                <a:t> las </a:t>
              </a:r>
              <a:r>
                <a:rPr lang="en-US" sz="1200" dirty="0" err="1">
                  <a:solidFill>
                    <a:srgbClr val="FFFFFF"/>
                  </a:solidFill>
                </a:rPr>
                <a:t>pérdidas</a:t>
              </a:r>
              <a:r>
                <a:rPr lang="en-US" sz="1200" dirty="0">
                  <a:solidFill>
                    <a:srgbClr val="FFFFFF"/>
                  </a:solidFill>
                </a:rPr>
                <a:t> </a:t>
              </a:r>
              <a:r>
                <a:rPr lang="en-US" sz="1200" dirty="0" err="1">
                  <a:solidFill>
                    <a:srgbClr val="FFFFFF"/>
                  </a:solidFill>
                </a:rPr>
                <a:t>ambientales</a:t>
              </a:r>
              <a:r>
                <a:rPr lang="en-US" sz="1200" dirty="0">
                  <a:solidFill>
                    <a:srgbClr val="FFFFFF"/>
                  </a:solidFill>
                </a:rPr>
                <a:t> a </a:t>
              </a:r>
              <a:r>
                <a:rPr lang="en-US" sz="1200" dirty="0" err="1">
                  <a:solidFill>
                    <a:srgbClr val="FFFFFF"/>
                  </a:solidFill>
                </a:rPr>
                <a:t>través</a:t>
              </a:r>
              <a:r>
                <a:rPr lang="en-US" sz="1200" dirty="0">
                  <a:solidFill>
                    <a:srgbClr val="FFFFFF"/>
                  </a:solidFill>
                </a:rPr>
                <a:t> de </a:t>
              </a:r>
              <a:r>
                <a:rPr lang="en-US" sz="1200" dirty="0" err="1">
                  <a:solidFill>
                    <a:srgbClr val="FFFFFF"/>
                  </a:solidFill>
                </a:rPr>
                <a:t>soluciones</a:t>
              </a:r>
              <a:r>
                <a:rPr lang="en-US" sz="1200" dirty="0">
                  <a:solidFill>
                    <a:srgbClr val="FFFFFF"/>
                  </a:solidFill>
                </a:rPr>
                <a:t> y </a:t>
              </a:r>
              <a:r>
                <a:rPr lang="en-US" sz="1200" dirty="0" err="1">
                  <a:solidFill>
                    <a:srgbClr val="FFFFFF"/>
                  </a:solidFill>
                </a:rPr>
                <a:t>mejoras</a:t>
              </a:r>
              <a:r>
                <a:rPr lang="en-US" sz="1200" dirty="0">
                  <a:solidFill>
                    <a:srgbClr val="FFFFFF"/>
                  </a:solidFill>
                </a:rPr>
                <a:t> </a:t>
              </a:r>
              <a:r>
                <a:rPr lang="en-US" sz="1200" dirty="0" err="1">
                  <a:solidFill>
                    <a:srgbClr val="FFFFFF"/>
                  </a:solidFill>
                </a:rPr>
                <a:t>ambientales</a:t>
              </a:r>
              <a:r>
                <a:rPr lang="en-US" sz="1200" dirty="0">
                  <a:solidFill>
                    <a:srgbClr val="FFFFFF"/>
                  </a:solidFill>
                </a:rPr>
                <a:t>.</a:t>
              </a:r>
              <a:endParaRPr lang="en-US" sz="1000" dirty="0">
                <a:solidFill>
                  <a:srgbClr val="FFFFFF"/>
                </a:solidFill>
              </a:endParaRPr>
            </a:p>
          </p:txBody>
        </p:sp>
        <p:sp>
          <p:nvSpPr>
            <p:cNvPr id="63" name="Text Placeholder 2">
              <a:extLst>
                <a:ext uri="{FF2B5EF4-FFF2-40B4-BE49-F238E27FC236}">
                  <a16:creationId xmlns:a16="http://schemas.microsoft.com/office/drawing/2014/main" id="{6AF4EF1B-4DA2-4FFC-8011-45FDC8AE0381}"/>
                </a:ext>
              </a:extLst>
            </p:cNvPr>
            <p:cNvSpPr txBox="1">
              <a:spLocks/>
            </p:cNvSpPr>
            <p:nvPr/>
          </p:nvSpPr>
          <p:spPr>
            <a:xfrm>
              <a:off x="3849962" y="5615545"/>
              <a:ext cx="3203300" cy="309867"/>
            </a:xfrm>
            <a:prstGeom prst="rect">
              <a:avLst/>
            </a:prstGeom>
          </p:spPr>
          <p:txBody>
            <a:bodyPr vert="horz" lIns="91440" tIns="45720" rIns="91440" bIns="45720" rtlCol="0" anchor="t">
              <a:normAutofit lnSpcReduction="10000"/>
            </a:bodyPr>
            <a:lstStyle>
              <a:lvl1pPr marL="0" indent="0" algn="ctr" defTabSz="685800" rtl="0" eaLnBrk="1" latinLnBrk="0" hangingPunct="1">
                <a:lnSpc>
                  <a:spcPct val="90000"/>
                </a:lnSpc>
                <a:spcBef>
                  <a:spcPts val="900"/>
                </a:spcBef>
                <a:spcAft>
                  <a:spcPts val="150"/>
                </a:spcAft>
                <a:buClr>
                  <a:schemeClr val="tx1"/>
                </a:buClr>
                <a:buFont typeface="Wingdings" pitchFamily="2" charset="2"/>
                <a:buNone/>
                <a:defRPr sz="1500" kern="1200">
                  <a:solidFill>
                    <a:schemeClr val="tx2"/>
                  </a:solidFill>
                  <a:latin typeface="+mn-lt"/>
                  <a:ea typeface="+mn-ea"/>
                  <a:cs typeface="+mn-cs"/>
                </a:defRPr>
              </a:lvl1pPr>
              <a:lvl2pPr marL="342900" indent="0" algn="l" defTabSz="685800" rtl="0" eaLnBrk="1" latinLnBrk="0" hangingPunct="1">
                <a:lnSpc>
                  <a:spcPct val="90000"/>
                </a:lnSpc>
                <a:spcBef>
                  <a:spcPts val="150"/>
                </a:spcBef>
                <a:spcAft>
                  <a:spcPts val="300"/>
                </a:spcAft>
                <a:buClr>
                  <a:schemeClr val="tx1"/>
                </a:buClr>
                <a:buFont typeface="Wingdings" pitchFamily="2" charset="2"/>
                <a:buNone/>
                <a:defRPr sz="135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150"/>
                </a:spcBef>
                <a:spcAft>
                  <a:spcPts val="300"/>
                </a:spcAft>
                <a:buClr>
                  <a:schemeClr val="tx1"/>
                </a:buClr>
                <a:buFont typeface="Wingdings" pitchFamily="2" charset="2"/>
                <a:buNone/>
                <a:defRPr sz="120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9pPr>
            </a:lstStyle>
            <a:p>
              <a:pPr algn="l">
                <a:buClr>
                  <a:srgbClr val="FFFFFF"/>
                </a:buClr>
              </a:pPr>
              <a:r>
                <a:rPr lang="en-US" sz="1650" b="1" dirty="0" err="1">
                  <a:solidFill>
                    <a:srgbClr val="099BDD">
                      <a:lumMod val="50000"/>
                    </a:srgbClr>
                  </a:solidFill>
                </a:rPr>
                <a:t>Sustanibilidad</a:t>
              </a:r>
              <a:r>
                <a:rPr lang="en-US" sz="1650" b="1" dirty="0">
                  <a:solidFill>
                    <a:srgbClr val="099BDD">
                      <a:lumMod val="50000"/>
                    </a:srgbClr>
                  </a:solidFill>
                </a:rPr>
                <a:t> </a:t>
              </a:r>
              <a:r>
                <a:rPr lang="en-US" sz="1650" b="1" dirty="0" err="1">
                  <a:solidFill>
                    <a:srgbClr val="099BDD">
                      <a:lumMod val="50000"/>
                    </a:srgbClr>
                  </a:solidFill>
                </a:rPr>
                <a:t>Ambiental</a:t>
              </a:r>
              <a:endParaRPr lang="de-DE" dirty="0">
                <a:solidFill>
                  <a:srgbClr val="099BDD">
                    <a:lumMod val="50000"/>
                  </a:srgbClr>
                </a:solidFill>
              </a:endParaRPr>
            </a:p>
          </p:txBody>
        </p:sp>
        <p:pic>
          <p:nvPicPr>
            <p:cNvPr id="71" name="Grafik 70">
              <a:extLst>
                <a:ext uri="{FF2B5EF4-FFF2-40B4-BE49-F238E27FC236}">
                  <a16:creationId xmlns:a16="http://schemas.microsoft.com/office/drawing/2014/main" id="{E3388BFC-1F7F-464F-97F9-9D1E83DE7A02}"/>
                </a:ext>
              </a:extLst>
            </p:cNvPr>
            <p:cNvPicPr>
              <a:picLocks noChangeAspect="1"/>
            </p:cNvPicPr>
            <p:nvPr/>
          </p:nvPicPr>
          <p:blipFill>
            <a:blip r:embed="rId7"/>
            <a:stretch>
              <a:fillRect/>
            </a:stretch>
          </p:blipFill>
          <p:spPr>
            <a:xfrm>
              <a:off x="3479005" y="5582125"/>
              <a:ext cx="471488" cy="303848"/>
            </a:xfrm>
            <a:prstGeom prst="rect">
              <a:avLst/>
            </a:prstGeom>
          </p:spPr>
        </p:pic>
      </p:grpSp>
      <p:grpSp>
        <p:nvGrpSpPr>
          <p:cNvPr id="73" name="Gruppieren 72">
            <a:extLst>
              <a:ext uri="{FF2B5EF4-FFF2-40B4-BE49-F238E27FC236}">
                <a16:creationId xmlns:a16="http://schemas.microsoft.com/office/drawing/2014/main" id="{974ECE0A-46A3-4D65-A19B-3925B895DACA}"/>
              </a:ext>
            </a:extLst>
          </p:cNvPr>
          <p:cNvGrpSpPr/>
          <p:nvPr/>
        </p:nvGrpSpPr>
        <p:grpSpPr>
          <a:xfrm>
            <a:off x="169963" y="8107506"/>
            <a:ext cx="3496974" cy="1533291"/>
            <a:chOff x="3499138" y="7917006"/>
            <a:chExt cx="3496974" cy="1533291"/>
          </a:xfrm>
        </p:grpSpPr>
        <p:sp>
          <p:nvSpPr>
            <p:cNvPr id="66" name="Textfeld 65">
              <a:extLst>
                <a:ext uri="{FF2B5EF4-FFF2-40B4-BE49-F238E27FC236}">
                  <a16:creationId xmlns:a16="http://schemas.microsoft.com/office/drawing/2014/main" id="{A1B4350A-DE5E-49A1-8AEC-D1CD5E18ABB3}"/>
                </a:ext>
              </a:extLst>
            </p:cNvPr>
            <p:cNvSpPr txBox="1"/>
            <p:nvPr/>
          </p:nvSpPr>
          <p:spPr>
            <a:xfrm>
              <a:off x="3499620" y="8249968"/>
              <a:ext cx="3060000" cy="1200329"/>
            </a:xfrm>
            <a:prstGeom prst="rect">
              <a:avLst/>
            </a:prstGeom>
            <a:noFill/>
          </p:spPr>
          <p:txBody>
            <a:bodyPr wrap="square" rtlCol="0" anchor="t">
              <a:spAutoFit/>
            </a:bodyPr>
            <a:lstStyle/>
            <a:p>
              <a:pPr algn="just"/>
              <a:r>
                <a:rPr lang="en-US" sz="1200" dirty="0">
                  <a:solidFill>
                    <a:srgbClr val="FFFFFF"/>
                  </a:solidFill>
                </a:rPr>
                <a:t>La </a:t>
              </a:r>
              <a:r>
                <a:rPr lang="en-US" sz="1200" dirty="0" err="1">
                  <a:solidFill>
                    <a:srgbClr val="FFFFFF"/>
                  </a:solidFill>
                </a:rPr>
                <a:t>dimensión</a:t>
              </a:r>
              <a:r>
                <a:rPr lang="en-US" sz="1200" dirty="0">
                  <a:solidFill>
                    <a:srgbClr val="FFFFFF"/>
                  </a:solidFill>
                </a:rPr>
                <a:t> de </a:t>
              </a:r>
              <a:r>
                <a:rPr lang="en-US" sz="1200" dirty="0" err="1">
                  <a:solidFill>
                    <a:srgbClr val="FFFFFF"/>
                  </a:solidFill>
                </a:rPr>
                <a:t>gobernanza</a:t>
              </a:r>
              <a:r>
                <a:rPr lang="en-US" sz="1200" dirty="0">
                  <a:solidFill>
                    <a:srgbClr val="FFFFFF"/>
                  </a:solidFill>
                </a:rPr>
                <a:t> </a:t>
              </a:r>
              <a:r>
                <a:rPr lang="en-US" sz="1200" dirty="0" err="1">
                  <a:solidFill>
                    <a:srgbClr val="FFFFFF"/>
                  </a:solidFill>
                </a:rPr>
                <a:t>urbana</a:t>
              </a:r>
              <a:r>
                <a:rPr lang="en-US" sz="1200" dirty="0">
                  <a:solidFill>
                    <a:srgbClr val="FFFFFF"/>
                  </a:solidFill>
                </a:rPr>
                <a:t> y </a:t>
              </a:r>
              <a:r>
                <a:rPr lang="en-US" sz="1200" dirty="0" err="1">
                  <a:solidFill>
                    <a:srgbClr val="FFFFFF"/>
                  </a:solidFill>
                </a:rPr>
                <a:t>legislación</a:t>
              </a:r>
              <a:r>
                <a:rPr lang="en-US" sz="1200" dirty="0">
                  <a:solidFill>
                    <a:srgbClr val="FFFFFF"/>
                  </a:solidFill>
                </a:rPr>
                <a:t> </a:t>
              </a:r>
              <a:r>
                <a:rPr lang="en-US" sz="1200" dirty="0" err="1">
                  <a:solidFill>
                    <a:srgbClr val="FFFFFF"/>
                  </a:solidFill>
                </a:rPr>
                <a:t>tiene</a:t>
              </a:r>
              <a:r>
                <a:rPr lang="en-US" sz="1200" dirty="0">
                  <a:solidFill>
                    <a:srgbClr val="FFFFFF"/>
                  </a:solidFill>
                </a:rPr>
                <a:t> el </a:t>
              </a:r>
              <a:r>
                <a:rPr lang="en-US" sz="1200" dirty="0" err="1">
                  <a:solidFill>
                    <a:srgbClr val="FFFFFF"/>
                  </a:solidFill>
                </a:rPr>
                <a:t>propósito</a:t>
              </a:r>
              <a:r>
                <a:rPr lang="en-US" sz="1200" dirty="0">
                  <a:solidFill>
                    <a:srgbClr val="FFFFFF"/>
                  </a:solidFill>
                </a:rPr>
                <a:t> de </a:t>
              </a:r>
              <a:r>
                <a:rPr lang="en-US" sz="1200" dirty="0" err="1">
                  <a:solidFill>
                    <a:srgbClr val="FFFFFF"/>
                  </a:solidFill>
                </a:rPr>
                <a:t>demostrar</a:t>
              </a:r>
              <a:r>
                <a:rPr lang="en-US" sz="1200" dirty="0">
                  <a:solidFill>
                    <a:srgbClr val="FFFFFF"/>
                  </a:solidFill>
                </a:rPr>
                <a:t> el </a:t>
              </a:r>
              <a:r>
                <a:rPr lang="en-US" sz="1200" dirty="0" err="1">
                  <a:solidFill>
                    <a:srgbClr val="FFFFFF"/>
                  </a:solidFill>
                </a:rPr>
                <a:t>papel</a:t>
              </a:r>
              <a:r>
                <a:rPr lang="en-US" sz="1200" dirty="0">
                  <a:solidFill>
                    <a:srgbClr val="FFFFFF"/>
                  </a:solidFill>
                </a:rPr>
                <a:t> de </a:t>
              </a:r>
              <a:r>
                <a:rPr lang="en-US" sz="1200" dirty="0" err="1">
                  <a:solidFill>
                    <a:srgbClr val="FFFFFF"/>
                  </a:solidFill>
                </a:rPr>
                <a:t>una</a:t>
              </a:r>
              <a:r>
                <a:rPr lang="en-US" sz="1200" dirty="0">
                  <a:solidFill>
                    <a:srgbClr val="FFFFFF"/>
                  </a:solidFill>
                </a:rPr>
                <a:t> </a:t>
              </a:r>
              <a:r>
                <a:rPr lang="en-US" sz="1200" dirty="0" err="1">
                  <a:solidFill>
                    <a:srgbClr val="FFFFFF"/>
                  </a:solidFill>
                </a:rPr>
                <a:t>buena</a:t>
              </a:r>
              <a:r>
                <a:rPr lang="en-US" sz="1200" dirty="0">
                  <a:solidFill>
                    <a:srgbClr val="FFFFFF"/>
                  </a:solidFill>
                </a:rPr>
                <a:t> </a:t>
              </a:r>
              <a:r>
                <a:rPr lang="en-US" sz="1200" dirty="0" err="1">
                  <a:solidFill>
                    <a:srgbClr val="FFFFFF"/>
                  </a:solidFill>
                </a:rPr>
                <a:t>gobernanza</a:t>
              </a:r>
              <a:r>
                <a:rPr lang="en-US" sz="1200" dirty="0">
                  <a:solidFill>
                    <a:srgbClr val="FFFFFF"/>
                  </a:solidFill>
                </a:rPr>
                <a:t> </a:t>
              </a:r>
              <a:r>
                <a:rPr lang="en-US" sz="1200" dirty="0" err="1">
                  <a:solidFill>
                    <a:srgbClr val="FFFFFF"/>
                  </a:solidFill>
                </a:rPr>
                <a:t>urbana</a:t>
              </a:r>
              <a:r>
                <a:rPr lang="en-US" sz="1200" dirty="0">
                  <a:solidFill>
                    <a:srgbClr val="FFFFFF"/>
                  </a:solidFill>
                </a:rPr>
                <a:t> al </a:t>
              </a:r>
              <a:r>
                <a:rPr lang="en-US" sz="1200" dirty="0" err="1">
                  <a:solidFill>
                    <a:srgbClr val="FFFFFF"/>
                  </a:solidFill>
                </a:rPr>
                <a:t>catalizar</a:t>
              </a:r>
              <a:r>
                <a:rPr lang="en-US" sz="1200" dirty="0">
                  <a:solidFill>
                    <a:srgbClr val="FFFFFF"/>
                  </a:solidFill>
                </a:rPr>
                <a:t> la </a:t>
              </a:r>
              <a:r>
                <a:rPr lang="en-US" sz="1200" dirty="0" err="1">
                  <a:solidFill>
                    <a:srgbClr val="FFFFFF"/>
                  </a:solidFill>
                </a:rPr>
                <a:t>acción</a:t>
              </a:r>
              <a:r>
                <a:rPr lang="en-US" sz="1200" dirty="0">
                  <a:solidFill>
                    <a:srgbClr val="FFFFFF"/>
                  </a:solidFill>
                </a:rPr>
                <a:t> local </a:t>
              </a:r>
              <a:r>
                <a:rPr lang="en-US" sz="1200" dirty="0" err="1">
                  <a:solidFill>
                    <a:srgbClr val="FFFFFF"/>
                  </a:solidFill>
                </a:rPr>
                <a:t>hacia</a:t>
              </a:r>
              <a:r>
                <a:rPr lang="en-US" sz="1200" dirty="0">
                  <a:solidFill>
                    <a:srgbClr val="FFFFFF"/>
                  </a:solidFill>
                </a:rPr>
                <a:t> la </a:t>
              </a:r>
              <a:r>
                <a:rPr lang="en-US" sz="1200" dirty="0" err="1">
                  <a:solidFill>
                    <a:srgbClr val="FFFFFF"/>
                  </a:solidFill>
                </a:rPr>
                <a:t>prosperidad</a:t>
              </a:r>
              <a:r>
                <a:rPr lang="en-US" sz="1200" dirty="0">
                  <a:solidFill>
                    <a:srgbClr val="FFFFFF"/>
                  </a:solidFill>
                </a:rPr>
                <a:t>, </a:t>
              </a:r>
              <a:r>
                <a:rPr lang="en-US" sz="1200" dirty="0" err="1">
                  <a:solidFill>
                    <a:srgbClr val="FFFFFF"/>
                  </a:solidFill>
                </a:rPr>
                <a:t>incluyendo</a:t>
              </a:r>
              <a:r>
                <a:rPr lang="en-US" sz="1200" dirty="0">
                  <a:solidFill>
                    <a:srgbClr val="FFFFFF"/>
                  </a:solidFill>
                </a:rPr>
                <a:t> la </a:t>
              </a:r>
              <a:r>
                <a:rPr lang="en-US" sz="1200" dirty="0" err="1">
                  <a:solidFill>
                    <a:srgbClr val="FFFFFF"/>
                  </a:solidFill>
                </a:rPr>
                <a:t>capacidad</a:t>
              </a:r>
              <a:r>
                <a:rPr lang="en-US" sz="1200" dirty="0">
                  <a:solidFill>
                    <a:srgbClr val="FFFFFF"/>
                  </a:solidFill>
                </a:rPr>
                <a:t> de regular el </a:t>
              </a:r>
              <a:r>
                <a:rPr lang="en-US" sz="1200" dirty="0" err="1">
                  <a:solidFill>
                    <a:srgbClr val="FFFFFF"/>
                  </a:solidFill>
                </a:rPr>
                <a:t>proceso</a:t>
              </a:r>
              <a:r>
                <a:rPr lang="en-US" sz="1200" dirty="0">
                  <a:solidFill>
                    <a:srgbClr val="FFFFFF"/>
                  </a:solidFill>
                </a:rPr>
                <a:t> de </a:t>
              </a:r>
              <a:r>
                <a:rPr lang="en-US" sz="1200" dirty="0" err="1">
                  <a:solidFill>
                    <a:srgbClr val="FFFFFF"/>
                  </a:solidFill>
                </a:rPr>
                <a:t>urbanización</a:t>
              </a:r>
              <a:r>
                <a:rPr lang="en-US" sz="1200">
                  <a:solidFill>
                    <a:srgbClr val="FFFFFF"/>
                  </a:solidFill>
                </a:rPr>
                <a:t>.  </a:t>
              </a:r>
              <a:endParaRPr lang="en-US" sz="1000" dirty="0">
                <a:solidFill>
                  <a:srgbClr val="FFFFFF"/>
                </a:solidFill>
              </a:endParaRPr>
            </a:p>
          </p:txBody>
        </p:sp>
        <p:sp>
          <p:nvSpPr>
            <p:cNvPr id="68" name="Text Placeholder 2">
              <a:extLst>
                <a:ext uri="{FF2B5EF4-FFF2-40B4-BE49-F238E27FC236}">
                  <a16:creationId xmlns:a16="http://schemas.microsoft.com/office/drawing/2014/main" id="{DCDEE571-F4A7-4385-85D0-A4A9F590BDF1}"/>
                </a:ext>
              </a:extLst>
            </p:cNvPr>
            <p:cNvSpPr txBox="1">
              <a:spLocks/>
            </p:cNvSpPr>
            <p:nvPr/>
          </p:nvSpPr>
          <p:spPr>
            <a:xfrm>
              <a:off x="3792812" y="7939645"/>
              <a:ext cx="3203300" cy="309867"/>
            </a:xfrm>
            <a:prstGeom prst="rect">
              <a:avLst/>
            </a:prstGeom>
          </p:spPr>
          <p:txBody>
            <a:bodyPr vert="horz" lIns="91440" tIns="45720" rIns="91440" bIns="45720" rtlCol="0" anchor="t">
              <a:normAutofit lnSpcReduction="10000"/>
            </a:bodyPr>
            <a:lstStyle>
              <a:lvl1pPr marL="0" indent="0" algn="ctr" defTabSz="685800" rtl="0" eaLnBrk="1" latinLnBrk="0" hangingPunct="1">
                <a:lnSpc>
                  <a:spcPct val="90000"/>
                </a:lnSpc>
                <a:spcBef>
                  <a:spcPts val="900"/>
                </a:spcBef>
                <a:spcAft>
                  <a:spcPts val="150"/>
                </a:spcAft>
                <a:buClr>
                  <a:schemeClr val="tx1"/>
                </a:buClr>
                <a:buFont typeface="Wingdings" pitchFamily="2" charset="2"/>
                <a:buNone/>
                <a:defRPr sz="1500" kern="1200">
                  <a:solidFill>
                    <a:schemeClr val="tx2"/>
                  </a:solidFill>
                  <a:latin typeface="+mn-lt"/>
                  <a:ea typeface="+mn-ea"/>
                  <a:cs typeface="+mn-cs"/>
                </a:defRPr>
              </a:lvl1pPr>
              <a:lvl2pPr marL="342900" indent="0" algn="l" defTabSz="685800" rtl="0" eaLnBrk="1" latinLnBrk="0" hangingPunct="1">
                <a:lnSpc>
                  <a:spcPct val="90000"/>
                </a:lnSpc>
                <a:spcBef>
                  <a:spcPts val="150"/>
                </a:spcBef>
                <a:spcAft>
                  <a:spcPts val="300"/>
                </a:spcAft>
                <a:buClr>
                  <a:schemeClr val="tx1"/>
                </a:buClr>
                <a:buFont typeface="Wingdings" pitchFamily="2" charset="2"/>
                <a:buNone/>
                <a:defRPr sz="135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150"/>
                </a:spcBef>
                <a:spcAft>
                  <a:spcPts val="300"/>
                </a:spcAft>
                <a:buClr>
                  <a:schemeClr val="tx1"/>
                </a:buClr>
                <a:buFont typeface="Wingdings" pitchFamily="2" charset="2"/>
                <a:buNone/>
                <a:defRPr sz="120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tx1"/>
                </a:buClr>
                <a:buFont typeface="Wingdings" pitchFamily="2" charset="2"/>
                <a:buNone/>
                <a:defRPr sz="1050" kern="1200">
                  <a:solidFill>
                    <a:schemeClr val="tx1">
                      <a:tint val="75000"/>
                    </a:schemeClr>
                  </a:solidFill>
                  <a:latin typeface="+mn-lt"/>
                  <a:ea typeface="+mn-ea"/>
                  <a:cs typeface="+mn-cs"/>
                </a:defRPr>
              </a:lvl9pPr>
            </a:lstStyle>
            <a:p>
              <a:pPr algn="l">
                <a:buClr>
                  <a:srgbClr val="FFFFFF"/>
                </a:buClr>
              </a:pPr>
              <a:r>
                <a:rPr lang="en-US" sz="1650" b="1" dirty="0" err="1">
                  <a:solidFill>
                    <a:srgbClr val="099BDD">
                      <a:lumMod val="50000"/>
                    </a:srgbClr>
                  </a:solidFill>
                </a:rPr>
                <a:t>Gobernanza</a:t>
              </a:r>
              <a:r>
                <a:rPr lang="en-US" sz="1650" b="1" dirty="0">
                  <a:solidFill>
                    <a:srgbClr val="099BDD">
                      <a:lumMod val="50000"/>
                    </a:srgbClr>
                  </a:solidFill>
                </a:rPr>
                <a:t> Urbana/ </a:t>
              </a:r>
              <a:r>
                <a:rPr lang="en-US" sz="1650" b="1" dirty="0" err="1">
                  <a:solidFill>
                    <a:srgbClr val="099BDD">
                      <a:lumMod val="50000"/>
                    </a:srgbClr>
                  </a:solidFill>
                </a:rPr>
                <a:t>Legislación</a:t>
              </a:r>
              <a:endParaRPr lang="de-DE" dirty="0">
                <a:solidFill>
                  <a:srgbClr val="099BDD">
                    <a:lumMod val="50000"/>
                  </a:srgbClr>
                </a:solidFill>
              </a:endParaRPr>
            </a:p>
          </p:txBody>
        </p:sp>
        <p:pic>
          <p:nvPicPr>
            <p:cNvPr id="72" name="Grafik 71">
              <a:extLst>
                <a:ext uri="{FF2B5EF4-FFF2-40B4-BE49-F238E27FC236}">
                  <a16:creationId xmlns:a16="http://schemas.microsoft.com/office/drawing/2014/main" id="{98D7444E-8386-469F-B579-DD5D174B5990}"/>
                </a:ext>
              </a:extLst>
            </p:cNvPr>
            <p:cNvPicPr>
              <a:picLocks noChangeAspect="1"/>
            </p:cNvPicPr>
            <p:nvPr/>
          </p:nvPicPr>
          <p:blipFill>
            <a:blip r:embed="rId8"/>
            <a:stretch>
              <a:fillRect/>
            </a:stretch>
          </p:blipFill>
          <p:spPr>
            <a:xfrm>
              <a:off x="3499138" y="7917006"/>
              <a:ext cx="355023" cy="320386"/>
            </a:xfrm>
            <a:prstGeom prst="rect">
              <a:avLst/>
            </a:prstGeom>
          </p:spPr>
        </p:pic>
      </p:grpSp>
      <p:sp>
        <p:nvSpPr>
          <p:cNvPr id="78" name="TextBox 18">
            <a:extLst>
              <a:ext uri="{FF2B5EF4-FFF2-40B4-BE49-F238E27FC236}">
                <a16:creationId xmlns:a16="http://schemas.microsoft.com/office/drawing/2014/main" id="{E14A46B1-CCEE-435F-924A-B594AD37B38A}"/>
              </a:ext>
            </a:extLst>
          </p:cNvPr>
          <p:cNvSpPr txBox="1"/>
          <p:nvPr/>
        </p:nvSpPr>
        <p:spPr>
          <a:xfrm>
            <a:off x="279445" y="9691759"/>
            <a:ext cx="2724106" cy="215444"/>
          </a:xfrm>
          <a:prstGeom prst="rect">
            <a:avLst/>
          </a:prstGeom>
          <a:noFill/>
        </p:spPr>
        <p:txBody>
          <a:bodyPr wrap="square" rtlCol="0">
            <a:spAutoFit/>
          </a:bodyPr>
          <a:lstStyle/>
          <a:p>
            <a:r>
              <a:rPr lang="de-DE" sz="800" dirty="0">
                <a:solidFill>
                  <a:srgbClr val="FFFFFF"/>
                </a:solidFill>
              </a:rPr>
              <a:t>Source: http://urbandata.unhabitat.org/</a:t>
            </a:r>
          </a:p>
        </p:txBody>
      </p:sp>
      <p:pic>
        <p:nvPicPr>
          <p:cNvPr id="4" name="Grafik 3">
            <a:extLst>
              <a:ext uri="{FF2B5EF4-FFF2-40B4-BE49-F238E27FC236}">
                <a16:creationId xmlns:a16="http://schemas.microsoft.com/office/drawing/2014/main" id="{D8AD3CAD-2E9E-4A66-A30A-BE2DFED911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 y="2171701"/>
            <a:ext cx="1504950" cy="882904"/>
          </a:xfrm>
          <a:prstGeom prst="rect">
            <a:avLst/>
          </a:prstGeom>
          <a:noFill/>
        </p:spPr>
      </p:pic>
      <p:pic>
        <p:nvPicPr>
          <p:cNvPr id="7" name="Grafik 6">
            <a:extLst>
              <a:ext uri="{FF2B5EF4-FFF2-40B4-BE49-F238E27FC236}">
                <a16:creationId xmlns:a16="http://schemas.microsoft.com/office/drawing/2014/main" id="{50F0040E-32F8-47D3-877E-B33064B866C7}"/>
              </a:ext>
            </a:extLst>
          </p:cNvPr>
          <p:cNvPicPr>
            <a:picLocks noChangeAspect="1"/>
          </p:cNvPicPr>
          <p:nvPr/>
        </p:nvPicPr>
        <p:blipFill>
          <a:blip r:embed="rId10"/>
          <a:stretch>
            <a:fillRect/>
          </a:stretch>
        </p:blipFill>
        <p:spPr>
          <a:xfrm>
            <a:off x="1854062" y="2260270"/>
            <a:ext cx="4746764" cy="1305084"/>
          </a:xfrm>
          <a:prstGeom prst="rect">
            <a:avLst/>
          </a:prstGeom>
        </p:spPr>
      </p:pic>
      <p:pic>
        <p:nvPicPr>
          <p:cNvPr id="8" name="Grafik 7">
            <a:extLst>
              <a:ext uri="{FF2B5EF4-FFF2-40B4-BE49-F238E27FC236}">
                <a16:creationId xmlns:a16="http://schemas.microsoft.com/office/drawing/2014/main" id="{3DADF650-10AA-4322-BA57-3183F42B36D1}"/>
              </a:ext>
            </a:extLst>
          </p:cNvPr>
          <p:cNvPicPr>
            <a:picLocks noChangeAspect="1"/>
          </p:cNvPicPr>
          <p:nvPr/>
        </p:nvPicPr>
        <p:blipFill>
          <a:blip r:embed="rId11"/>
          <a:stretch>
            <a:fillRect/>
          </a:stretch>
        </p:blipFill>
        <p:spPr>
          <a:xfrm>
            <a:off x="154274" y="3208674"/>
            <a:ext cx="1544039" cy="329057"/>
          </a:xfrm>
          <a:prstGeom prst="rect">
            <a:avLst/>
          </a:prstGeom>
        </p:spPr>
      </p:pic>
    </p:spTree>
    <p:extLst>
      <p:ext uri="{BB962C8B-B14F-4D97-AF65-F5344CB8AC3E}">
        <p14:creationId xmlns:p14="http://schemas.microsoft.com/office/powerpoint/2010/main" val="1196331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813D8-5E8A-4A22-988C-C19E92FF5747}"/>
              </a:ext>
            </a:extLst>
          </p:cNvPr>
          <p:cNvSpPr>
            <a:spLocks noGrp="1"/>
          </p:cNvSpPr>
          <p:nvPr>
            <p:ph type="title"/>
          </p:nvPr>
        </p:nvSpPr>
        <p:spPr/>
        <p:txBody>
          <a:bodyPr/>
          <a:lstStyle/>
          <a:p>
            <a:r>
              <a:rPr lang="de-DE" dirty="0"/>
              <a:t>Newsletter fom </a:t>
            </a:r>
          </a:p>
        </p:txBody>
      </p:sp>
      <p:sp>
        <p:nvSpPr>
          <p:cNvPr id="3" name="Text Placeholder 2">
            <a:extLst>
              <a:ext uri="{FF2B5EF4-FFF2-40B4-BE49-F238E27FC236}">
                <a16:creationId xmlns:a16="http://schemas.microsoft.com/office/drawing/2014/main" id="{D476BD59-A43A-40EE-AE17-A65D064A56CA}"/>
              </a:ext>
            </a:extLst>
          </p:cNvPr>
          <p:cNvSpPr>
            <a:spLocks noGrp="1"/>
          </p:cNvSpPr>
          <p:nvPr>
            <p:ph type="body" idx="1"/>
          </p:nvPr>
        </p:nvSpPr>
        <p:spPr>
          <a:xfrm>
            <a:off x="468669" y="6019939"/>
            <a:ext cx="5915025" cy="1696701"/>
          </a:xfrm>
        </p:spPr>
        <p:txBody>
          <a:bodyPr>
            <a:normAutofit/>
          </a:bodyPr>
          <a:lstStyle/>
          <a:p>
            <a:r>
              <a:rPr lang="de-DE" sz="3000" dirty="0"/>
              <a:t>13th May 2020</a:t>
            </a:r>
          </a:p>
        </p:txBody>
      </p:sp>
    </p:spTree>
    <p:extLst>
      <p:ext uri="{BB962C8B-B14F-4D97-AF65-F5344CB8AC3E}">
        <p14:creationId xmlns:p14="http://schemas.microsoft.com/office/powerpoint/2010/main" val="221980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A068C0-A897-46D2-94F9-8A751C3DE57A}"/>
              </a:ext>
            </a:extLst>
          </p:cNvPr>
          <p:cNvSpPr>
            <a:spLocks noGrp="1"/>
          </p:cNvSpPr>
          <p:nvPr>
            <p:ph type="body" idx="1"/>
          </p:nvPr>
        </p:nvSpPr>
        <p:spPr>
          <a:xfrm>
            <a:off x="471487" y="167245"/>
            <a:ext cx="5915025" cy="340755"/>
          </a:xfrm>
        </p:spPr>
        <p:txBody>
          <a:bodyPr>
            <a:normAutofit lnSpcReduction="10000"/>
          </a:bodyPr>
          <a:lstStyle/>
          <a:p>
            <a:r>
              <a:rPr lang="de-DE" sz="1650" b="1" dirty="0">
                <a:solidFill>
                  <a:schemeClr val="tx2">
                    <a:lumMod val="50000"/>
                  </a:schemeClr>
                </a:solidFill>
              </a:rPr>
              <a:t>¿ Qué (no) vemos?</a:t>
            </a:r>
          </a:p>
          <a:p>
            <a:endParaRPr lang="de-DE" dirty="0"/>
          </a:p>
          <a:p>
            <a:endParaRPr lang="de-DE" dirty="0"/>
          </a:p>
        </p:txBody>
      </p:sp>
      <p:sp>
        <p:nvSpPr>
          <p:cNvPr id="22" name="Textfeld 21">
            <a:extLst>
              <a:ext uri="{FF2B5EF4-FFF2-40B4-BE49-F238E27FC236}">
                <a16:creationId xmlns:a16="http://schemas.microsoft.com/office/drawing/2014/main" id="{427D0909-E2B2-4FE7-B954-E8297236A3DF}"/>
              </a:ext>
            </a:extLst>
          </p:cNvPr>
          <p:cNvSpPr txBox="1"/>
          <p:nvPr/>
        </p:nvSpPr>
        <p:spPr>
          <a:xfrm>
            <a:off x="243216" y="5641876"/>
            <a:ext cx="6371565" cy="2508379"/>
          </a:xfrm>
          <a:prstGeom prst="rect">
            <a:avLst/>
          </a:prstGeom>
          <a:noFill/>
        </p:spPr>
        <p:txBody>
          <a:bodyPr wrap="square" rtlCol="0" anchor="t">
            <a:spAutoFit/>
          </a:bodyPr>
          <a:lstStyle/>
          <a:p>
            <a:pPr algn="ctr"/>
            <a:r>
              <a:rPr lang="en-US" sz="1400" b="1" dirty="0">
                <a:solidFill>
                  <a:schemeClr val="tx2">
                    <a:lumMod val="50000"/>
                  </a:schemeClr>
                </a:solidFill>
                <a:cs typeface="Times New Roman"/>
              </a:rPr>
              <a:t>La OMS </a:t>
            </a:r>
            <a:r>
              <a:rPr lang="en-US" sz="1400" b="1" dirty="0" err="1">
                <a:solidFill>
                  <a:schemeClr val="tx2">
                    <a:lumMod val="50000"/>
                  </a:schemeClr>
                </a:solidFill>
                <a:cs typeface="Times New Roman"/>
              </a:rPr>
              <a:t>ve</a:t>
            </a:r>
            <a:r>
              <a:rPr lang="en-US" sz="1400" b="1" dirty="0">
                <a:solidFill>
                  <a:schemeClr val="tx2">
                    <a:lumMod val="50000"/>
                  </a:schemeClr>
                </a:solidFill>
                <a:cs typeface="Times New Roman"/>
              </a:rPr>
              <a:t> a </a:t>
            </a:r>
            <a:r>
              <a:rPr lang="en-US" sz="1400" b="1" dirty="0" err="1">
                <a:solidFill>
                  <a:schemeClr val="tx2">
                    <a:lumMod val="50000"/>
                  </a:schemeClr>
                </a:solidFill>
                <a:cs typeface="Times New Roman"/>
              </a:rPr>
              <a:t>Suecia</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como</a:t>
            </a:r>
            <a:r>
              <a:rPr lang="en-US" sz="1400" b="1" dirty="0">
                <a:solidFill>
                  <a:schemeClr val="tx2">
                    <a:lumMod val="50000"/>
                  </a:schemeClr>
                </a:solidFill>
                <a:cs typeface="Times New Roman"/>
              </a:rPr>
              <a:t>  a un faro,  </a:t>
            </a:r>
            <a:r>
              <a:rPr lang="en-US" sz="1400" b="1" dirty="0" err="1">
                <a:solidFill>
                  <a:schemeClr val="tx2">
                    <a:lumMod val="50000"/>
                  </a:schemeClr>
                </a:solidFill>
                <a:cs typeface="Times New Roman"/>
              </a:rPr>
              <a:t>los</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medios</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enmarcan</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su</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negatividad</a:t>
            </a:r>
            <a:endParaRPr lang="en-US" sz="1400" b="1" dirty="0">
              <a:solidFill>
                <a:schemeClr val="tx2">
                  <a:lumMod val="50000"/>
                </a:schemeClr>
              </a:solidFill>
              <a:cs typeface="Times New Roman"/>
            </a:endParaRPr>
          </a:p>
          <a:p>
            <a:pPr algn="just"/>
            <a:r>
              <a:rPr lang="de-DE" sz="1150" dirty="0">
                <a:solidFill>
                  <a:srgbClr val="044E6F"/>
                </a:solidFill>
              </a:rPr>
              <a:t>Ilustramos en un boletín anterior como las noticieros nacionales en horas de máxima audiencia  informan sobre el coronavirus de acuerdo con sus respectivos gobiernos desde un punto de vista extremamente nacionalista.</a:t>
            </a:r>
            <a:r>
              <a:rPr lang="de-DE" sz="1200" dirty="0">
                <a:solidFill>
                  <a:srgbClr val="044E6F"/>
                </a:solidFill>
              </a:rPr>
              <a:t>  Así sólo países con una situación peor aparecen.   Italia, España, Francia, Gran Bretaña y los Estados Unidos fueron los elegidos para la BBC, TVE,  la tele suiza i ZDF.  Países  exitosos como Eslovaquia o taiwan apenas fueron mencionados. ¿ Y Suecia?, mientras un experto iralndés de la OMS que supervisa el progreso a escala global se refirió a ella como un faro (Suecia está en camino de conseguir la inmunidad en junio 2020 sin daños causados por el confinamiento a personas o  a la economia), la austríaca ORF alertó a la audiencia de considerar el modelo sueco como ejemplar mediante la exageración de muertes en comparación con Austria, a pesar de  que el número de fallecimientos por COVID-19 por 100 mil habitantes es de 32 en Suecia, 76 en Bélgica, 57 en España, 51  en Italia y 39 en Francia.</a:t>
            </a:r>
          </a:p>
          <a:p>
            <a:pPr algn="just"/>
            <a:r>
              <a:rPr lang="de-DE" sz="1200" b="1" dirty="0">
                <a:solidFill>
                  <a:schemeClr val="tx2">
                    <a:lumMod val="50000"/>
                  </a:schemeClr>
                </a:solidFill>
                <a:cs typeface="Times New Roman"/>
              </a:rPr>
              <a:t>La próxima semana: Como los telediarios informan sobre las redes sociales.</a:t>
            </a:r>
          </a:p>
        </p:txBody>
      </p:sp>
      <p:sp>
        <p:nvSpPr>
          <p:cNvPr id="9" name="Textfeld 8">
            <a:extLst>
              <a:ext uri="{FF2B5EF4-FFF2-40B4-BE49-F238E27FC236}">
                <a16:creationId xmlns:a16="http://schemas.microsoft.com/office/drawing/2014/main" id="{F5502F27-C811-47B9-833C-AF79C6ACF063}"/>
              </a:ext>
            </a:extLst>
          </p:cNvPr>
          <p:cNvSpPr txBox="1"/>
          <p:nvPr/>
        </p:nvSpPr>
        <p:spPr>
          <a:xfrm>
            <a:off x="2705730" y="477568"/>
            <a:ext cx="4046097" cy="2431435"/>
          </a:xfrm>
          <a:prstGeom prst="rect">
            <a:avLst/>
          </a:prstGeom>
          <a:noFill/>
        </p:spPr>
        <p:txBody>
          <a:bodyPr wrap="square" rtlCol="0" anchor="t">
            <a:spAutoFit/>
          </a:bodyPr>
          <a:lstStyle/>
          <a:p>
            <a:pPr algn="just"/>
            <a:r>
              <a:rPr lang="en-US" sz="1200" dirty="0"/>
              <a:t>8,000  personas </a:t>
            </a:r>
            <a:r>
              <a:rPr lang="en-US" sz="1200" dirty="0" err="1"/>
              <a:t>más</a:t>
            </a:r>
            <a:r>
              <a:rPr lang="en-US" sz="1200" dirty="0"/>
              <a:t> de lo habitual, </a:t>
            </a:r>
            <a:r>
              <a:rPr lang="en-US" sz="1200" dirty="0" err="1"/>
              <a:t>han</a:t>
            </a:r>
            <a:r>
              <a:rPr lang="en-US" sz="1200" dirty="0"/>
              <a:t> </a:t>
            </a:r>
            <a:r>
              <a:rPr lang="en-US" sz="1200" dirty="0" err="1"/>
              <a:t>muerto</a:t>
            </a:r>
            <a:r>
              <a:rPr lang="en-US" sz="1200" dirty="0"/>
              <a:t> en </a:t>
            </a:r>
            <a:r>
              <a:rPr lang="en-US" sz="1200" dirty="0" err="1"/>
              <a:t>sus</a:t>
            </a:r>
            <a:r>
              <a:rPr lang="en-US" sz="1200" dirty="0"/>
              <a:t> casas en el </a:t>
            </a:r>
            <a:r>
              <a:rPr lang="en-US" sz="1200" dirty="0" err="1"/>
              <a:t>Reino</a:t>
            </a:r>
            <a:r>
              <a:rPr lang="en-US" sz="1200" dirty="0"/>
              <a:t> </a:t>
            </a:r>
            <a:r>
              <a:rPr lang="en-US" sz="1200" dirty="0" err="1"/>
              <a:t>Unido</a:t>
            </a:r>
            <a:r>
              <a:rPr lang="en-US" sz="1200" dirty="0"/>
              <a:t> </a:t>
            </a:r>
            <a:r>
              <a:rPr lang="en-US" sz="1200" dirty="0" err="1"/>
              <a:t>desde</a:t>
            </a:r>
            <a:r>
              <a:rPr lang="en-US" sz="1200" dirty="0"/>
              <a:t> el </a:t>
            </a:r>
            <a:r>
              <a:rPr lang="en-US" sz="1200" dirty="0" err="1"/>
              <a:t>inicio</a:t>
            </a:r>
            <a:r>
              <a:rPr lang="en-US" sz="1200" dirty="0"/>
              <a:t> de la </a:t>
            </a:r>
            <a:r>
              <a:rPr lang="en-US" sz="1200" dirty="0" err="1"/>
              <a:t>pamdemia</a:t>
            </a:r>
            <a:r>
              <a:rPr lang="en-US" sz="1200" dirty="0"/>
              <a:t> del coronavirus, </a:t>
            </a:r>
            <a:r>
              <a:rPr lang="en-US" sz="1200" dirty="0" err="1"/>
              <a:t>según</a:t>
            </a:r>
            <a:r>
              <a:rPr lang="en-US" sz="1200" dirty="0"/>
              <a:t> un </a:t>
            </a:r>
            <a:r>
              <a:rPr lang="en-US" sz="1200" dirty="0" err="1"/>
              <a:t>análisis</a:t>
            </a:r>
            <a:r>
              <a:rPr lang="en-US" sz="1200" dirty="0"/>
              <a:t> de The  Guardian, </a:t>
            </a:r>
            <a:r>
              <a:rPr lang="en-US" sz="1200" dirty="0" err="1"/>
              <a:t>mientras</a:t>
            </a:r>
            <a:r>
              <a:rPr lang="en-US" sz="1200" dirty="0"/>
              <a:t> </a:t>
            </a:r>
            <a:r>
              <a:rPr lang="en-US" sz="1200" dirty="0" err="1"/>
              <a:t>va</a:t>
            </a:r>
            <a:r>
              <a:rPr lang="en-US" sz="1200" dirty="0"/>
              <a:t> </a:t>
            </a:r>
            <a:r>
              <a:rPr lang="en-US" sz="1200" dirty="0" err="1"/>
              <a:t>creciendo</a:t>
            </a:r>
            <a:r>
              <a:rPr lang="en-US" sz="1200" dirty="0"/>
              <a:t> la </a:t>
            </a:r>
            <a:r>
              <a:rPr lang="en-US" sz="1200" dirty="0" err="1"/>
              <a:t>preocupación</a:t>
            </a:r>
            <a:r>
              <a:rPr lang="en-US" sz="1200" dirty="0"/>
              <a:t> </a:t>
            </a:r>
            <a:r>
              <a:rPr lang="en-US" sz="1200" dirty="0" err="1"/>
              <a:t>por</a:t>
            </a:r>
            <a:r>
              <a:rPr lang="en-US" sz="1200" dirty="0"/>
              <a:t> la </a:t>
            </a:r>
            <a:r>
              <a:rPr lang="en-US" sz="1200" dirty="0" err="1"/>
              <a:t>cantidad</a:t>
            </a:r>
            <a:r>
              <a:rPr lang="en-US" sz="1200" dirty="0"/>
              <a:t> de </a:t>
            </a:r>
            <a:r>
              <a:rPr lang="en-US" sz="1200" dirty="0" err="1"/>
              <a:t>gente</a:t>
            </a:r>
            <a:r>
              <a:rPr lang="en-US" sz="1200" dirty="0"/>
              <a:t> que </a:t>
            </a:r>
            <a:r>
              <a:rPr lang="en-US" sz="1200" dirty="0" err="1"/>
              <a:t>evita</a:t>
            </a:r>
            <a:r>
              <a:rPr lang="en-US" sz="1200" dirty="0"/>
              <a:t> </a:t>
            </a:r>
            <a:r>
              <a:rPr lang="en-US" sz="1200" dirty="0" err="1"/>
              <a:t>los</a:t>
            </a:r>
            <a:r>
              <a:rPr lang="en-US" sz="1200" dirty="0"/>
              <a:t> </a:t>
            </a:r>
            <a:r>
              <a:rPr lang="en-US" sz="1200" dirty="0" err="1"/>
              <a:t>hospitales</a:t>
            </a:r>
            <a:r>
              <a:rPr lang="en-US" sz="1200" dirty="0"/>
              <a:t>.  De </a:t>
            </a:r>
            <a:r>
              <a:rPr lang="en-US" sz="1200" dirty="0" err="1"/>
              <a:t>éstos</a:t>
            </a:r>
            <a:r>
              <a:rPr lang="en-US" sz="1200" dirty="0"/>
              <a:t> un 80% </a:t>
            </a:r>
            <a:r>
              <a:rPr lang="en-US" sz="1200" dirty="0" err="1"/>
              <a:t>falleció</a:t>
            </a:r>
            <a:r>
              <a:rPr lang="en-US" sz="1200" dirty="0"/>
              <a:t> de </a:t>
            </a:r>
            <a:r>
              <a:rPr lang="en-US" sz="1200" dirty="0" err="1"/>
              <a:t>enfermedades</a:t>
            </a:r>
            <a:r>
              <a:rPr lang="en-US" sz="1200" dirty="0"/>
              <a:t> sin </a:t>
            </a:r>
            <a:r>
              <a:rPr lang="en-US" sz="1200" dirty="0" err="1"/>
              <a:t>relación</a:t>
            </a:r>
            <a:r>
              <a:rPr lang="en-US" sz="1200" dirty="0"/>
              <a:t> con el COVID-19, </a:t>
            </a:r>
            <a:r>
              <a:rPr lang="en-US" sz="1200" dirty="0" err="1"/>
              <a:t>según</a:t>
            </a:r>
            <a:r>
              <a:rPr lang="en-US" sz="1200" dirty="0"/>
              <a:t> el </a:t>
            </a:r>
            <a:r>
              <a:rPr lang="en-US" sz="1200" dirty="0" err="1"/>
              <a:t>certificado</a:t>
            </a:r>
            <a:r>
              <a:rPr lang="en-US" sz="1200" dirty="0"/>
              <a:t> de </a:t>
            </a:r>
            <a:r>
              <a:rPr lang="en-US" sz="1200" dirty="0" err="1"/>
              <a:t>defunción</a:t>
            </a:r>
            <a:r>
              <a:rPr lang="en-US" sz="1200" dirty="0"/>
              <a:t>.  </a:t>
            </a:r>
            <a:r>
              <a:rPr lang="en-US" sz="1200" dirty="0" err="1"/>
              <a:t>Autoridades</a:t>
            </a:r>
            <a:r>
              <a:rPr lang="en-US" sz="1200" dirty="0"/>
              <a:t> </a:t>
            </a:r>
            <a:r>
              <a:rPr lang="en-US" sz="1200" dirty="0" err="1"/>
              <a:t>sanitarias</a:t>
            </a:r>
            <a:r>
              <a:rPr lang="en-US" sz="1200" dirty="0"/>
              <a:t> </a:t>
            </a:r>
            <a:r>
              <a:rPr lang="en-US" sz="1200" dirty="0" err="1"/>
              <a:t>avisan</a:t>
            </a:r>
            <a:r>
              <a:rPr lang="en-US" sz="1200" dirty="0"/>
              <a:t> de </a:t>
            </a:r>
            <a:r>
              <a:rPr lang="en-US" sz="1200" dirty="0" err="1"/>
              <a:t>muertes</a:t>
            </a:r>
            <a:r>
              <a:rPr lang="en-US" sz="1200" dirty="0"/>
              <a:t> </a:t>
            </a:r>
            <a:r>
              <a:rPr lang="en-US" sz="1200" dirty="0" err="1"/>
              <a:t>debidas</a:t>
            </a:r>
            <a:r>
              <a:rPr lang="en-US" sz="1200" dirty="0"/>
              <a:t> a la </a:t>
            </a:r>
            <a:r>
              <a:rPr lang="en-US" sz="1200" dirty="0" err="1"/>
              <a:t>falta</a:t>
            </a:r>
            <a:r>
              <a:rPr lang="en-US" sz="1200" dirty="0"/>
              <a:t> de </a:t>
            </a:r>
            <a:r>
              <a:rPr lang="en-US" sz="1200" dirty="0" err="1"/>
              <a:t>prioridades</a:t>
            </a:r>
            <a:r>
              <a:rPr lang="en-US" sz="1200" dirty="0"/>
              <a:t> para </a:t>
            </a:r>
            <a:r>
              <a:rPr lang="en-US" sz="1200" dirty="0" err="1"/>
              <a:t>los</a:t>
            </a:r>
            <a:r>
              <a:rPr lang="en-US" sz="1200" dirty="0"/>
              <a:t> </a:t>
            </a:r>
            <a:r>
              <a:rPr lang="en-US" sz="1200" dirty="0" err="1"/>
              <a:t>pacientes</a:t>
            </a:r>
            <a:r>
              <a:rPr lang="en-US" sz="1200" dirty="0"/>
              <a:t> sin coronavirus. </a:t>
            </a:r>
          </a:p>
          <a:p>
            <a:pPr algn="just"/>
            <a:r>
              <a:rPr lang="en-US" sz="1200" dirty="0"/>
              <a:t>Los </a:t>
            </a:r>
            <a:r>
              <a:rPr lang="en-US" sz="1200" dirty="0" err="1"/>
              <a:t>datos</a:t>
            </a:r>
            <a:r>
              <a:rPr lang="en-US" sz="1200" dirty="0"/>
              <a:t> </a:t>
            </a:r>
            <a:r>
              <a:rPr lang="en-US" sz="1200" dirty="0" err="1"/>
              <a:t>muestran</a:t>
            </a:r>
            <a:r>
              <a:rPr lang="en-US" sz="1200" dirty="0"/>
              <a:t> 8,196 </a:t>
            </a:r>
            <a:r>
              <a:rPr lang="en-US" sz="1200" dirty="0" err="1"/>
              <a:t>fallecimientos</a:t>
            </a:r>
            <a:r>
              <a:rPr lang="en-US" sz="1200" dirty="0"/>
              <a:t> </a:t>
            </a:r>
            <a:r>
              <a:rPr lang="en-US" sz="1200" dirty="0" err="1"/>
              <a:t>más</a:t>
            </a:r>
            <a:r>
              <a:rPr lang="en-US" sz="1200" dirty="0"/>
              <a:t> en casa en </a:t>
            </a:r>
            <a:r>
              <a:rPr lang="en-US" sz="1200" dirty="0" err="1"/>
              <a:t>Inglaterra</a:t>
            </a:r>
            <a:r>
              <a:rPr lang="en-US" sz="1200" dirty="0"/>
              <a:t>, Gales </a:t>
            </a:r>
            <a:r>
              <a:rPr lang="en-US" sz="1200" dirty="0" err="1"/>
              <a:t>i</a:t>
            </a:r>
            <a:r>
              <a:rPr lang="en-US" sz="1200" dirty="0"/>
              <a:t> </a:t>
            </a:r>
            <a:r>
              <a:rPr lang="en-US" sz="1200" dirty="0" err="1"/>
              <a:t>Escocia</a:t>
            </a:r>
            <a:r>
              <a:rPr lang="en-US" sz="1200" dirty="0"/>
              <a:t> ( </a:t>
            </a:r>
            <a:r>
              <a:rPr lang="en-US" sz="1200" dirty="0">
                <a:hlinkClick r:id="rId2"/>
              </a:rPr>
              <a:t>Scotland</a:t>
            </a:r>
            <a:r>
              <a:rPr lang="en-US" sz="1200" dirty="0"/>
              <a:t> ) en </a:t>
            </a:r>
            <a:r>
              <a:rPr lang="en-US" sz="1200" dirty="0" err="1"/>
              <a:t>comparación</a:t>
            </a:r>
            <a:r>
              <a:rPr lang="en-US" sz="1200" dirty="0"/>
              <a:t> con la media de </a:t>
            </a:r>
            <a:r>
              <a:rPr lang="en-US" sz="1200" dirty="0" err="1"/>
              <a:t>los</a:t>
            </a:r>
            <a:r>
              <a:rPr lang="en-US" sz="1200" dirty="0"/>
              <a:t> </a:t>
            </a:r>
            <a:r>
              <a:rPr lang="en-US" sz="1200" dirty="0" err="1"/>
              <a:t>últimos</a:t>
            </a:r>
            <a:r>
              <a:rPr lang="en-US" sz="1200" dirty="0"/>
              <a:t> </a:t>
            </a:r>
            <a:r>
              <a:rPr lang="en-US" sz="1200" dirty="0" err="1"/>
              <a:t>cinco</a:t>
            </a:r>
            <a:r>
              <a:rPr lang="en-US" sz="1200" dirty="0"/>
              <a:t> </a:t>
            </a:r>
            <a:r>
              <a:rPr lang="en-US" sz="1200" dirty="0" err="1"/>
              <a:t>años</a:t>
            </a:r>
            <a:r>
              <a:rPr lang="en-US" sz="1200" dirty="0"/>
              <a:t>.</a:t>
            </a:r>
          </a:p>
          <a:p>
            <a:pPr algn="just"/>
            <a:r>
              <a:rPr lang="en-US" sz="1000" dirty="0"/>
              <a:t>https://www.theguardian.com/society/2020/may/08/more-people-dying-at-home-during-covid-19-pandemic-uk-analysis</a:t>
            </a:r>
          </a:p>
        </p:txBody>
      </p:sp>
      <p:sp>
        <p:nvSpPr>
          <p:cNvPr id="67" name="Textfeld 66">
            <a:extLst>
              <a:ext uri="{FF2B5EF4-FFF2-40B4-BE49-F238E27FC236}">
                <a16:creationId xmlns:a16="http://schemas.microsoft.com/office/drawing/2014/main" id="{8520F0A0-7852-4AE2-800A-FFF4CB101B32}"/>
              </a:ext>
            </a:extLst>
          </p:cNvPr>
          <p:cNvSpPr txBox="1"/>
          <p:nvPr/>
        </p:nvSpPr>
        <p:spPr>
          <a:xfrm>
            <a:off x="1393513" y="876300"/>
            <a:ext cx="711512" cy="230832"/>
          </a:xfrm>
          <a:prstGeom prst="rect">
            <a:avLst/>
          </a:prstGeom>
          <a:noFill/>
        </p:spPr>
        <p:txBody>
          <a:bodyPr wrap="square" rtlCol="0">
            <a:spAutoFit/>
          </a:bodyPr>
          <a:lstStyle/>
          <a:p>
            <a:r>
              <a:rPr lang="de-DE" sz="900" b="1" dirty="0">
                <a:solidFill>
                  <a:schemeClr val="bg1"/>
                </a:solidFill>
                <a:latin typeface="Trebuchet MS" panose="020B0603020202020204" pitchFamily="34" charset="0"/>
              </a:rPr>
              <a:t>626</a:t>
            </a:r>
          </a:p>
        </p:txBody>
      </p:sp>
      <p:graphicFrame>
        <p:nvGraphicFramePr>
          <p:cNvPr id="69" name="Diagramm 68">
            <a:extLst>
              <a:ext uri="{FF2B5EF4-FFF2-40B4-BE49-F238E27FC236}">
                <a16:creationId xmlns:a16="http://schemas.microsoft.com/office/drawing/2014/main" id="{3C2803FF-157D-478A-9290-59846D965BA8}"/>
              </a:ext>
            </a:extLst>
          </p:cNvPr>
          <p:cNvGraphicFramePr>
            <a:graphicFrameLocks/>
          </p:cNvGraphicFramePr>
          <p:nvPr/>
        </p:nvGraphicFramePr>
        <p:xfrm>
          <a:off x="7360209" y="14820519"/>
          <a:ext cx="2914179" cy="2608738"/>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eck 9">
            <a:extLst>
              <a:ext uri="{FF2B5EF4-FFF2-40B4-BE49-F238E27FC236}">
                <a16:creationId xmlns:a16="http://schemas.microsoft.com/office/drawing/2014/main" id="{11B9F5A4-2B24-4B8B-B6D5-DEDF516B6371}"/>
              </a:ext>
            </a:extLst>
          </p:cNvPr>
          <p:cNvSpPr/>
          <p:nvPr/>
        </p:nvSpPr>
        <p:spPr>
          <a:xfrm>
            <a:off x="138688" y="3077425"/>
            <a:ext cx="4046097" cy="2523768"/>
          </a:xfrm>
          <a:prstGeom prst="rect">
            <a:avLst/>
          </a:prstGeom>
        </p:spPr>
        <p:txBody>
          <a:bodyPr wrap="square">
            <a:spAutoFit/>
          </a:bodyPr>
          <a:lstStyle/>
          <a:p>
            <a:pPr algn="ctr"/>
            <a:r>
              <a:rPr lang="de-DE" sz="1400" b="1" dirty="0">
                <a:solidFill>
                  <a:schemeClr val="bg1"/>
                </a:solidFill>
              </a:rPr>
              <a:t>Corazones sanos</a:t>
            </a:r>
          </a:p>
          <a:p>
            <a:pPr algn="just"/>
            <a:r>
              <a:rPr lang="en-US" sz="1200" dirty="0">
                <a:solidFill>
                  <a:schemeClr val="bg1"/>
                </a:solidFill>
              </a:rPr>
              <a:t>Las </a:t>
            </a:r>
            <a:r>
              <a:rPr lang="en-US" sz="1200" dirty="0" err="1">
                <a:solidFill>
                  <a:schemeClr val="bg1"/>
                </a:solidFill>
              </a:rPr>
              <a:t>enfermedades</a:t>
            </a:r>
            <a:r>
              <a:rPr lang="en-US" sz="1200" dirty="0">
                <a:solidFill>
                  <a:schemeClr val="bg1"/>
                </a:solidFill>
              </a:rPr>
              <a:t> </a:t>
            </a:r>
            <a:r>
              <a:rPr lang="en-US" sz="1200" dirty="0" err="1">
                <a:solidFill>
                  <a:schemeClr val="bg1"/>
                </a:solidFill>
              </a:rPr>
              <a:t>cardiovasculares</a:t>
            </a:r>
            <a:r>
              <a:rPr lang="en-US" sz="1200" dirty="0">
                <a:solidFill>
                  <a:schemeClr val="bg1"/>
                </a:solidFill>
              </a:rPr>
              <a:t> son la </a:t>
            </a:r>
            <a:r>
              <a:rPr lang="en-US" sz="1200" dirty="0" err="1">
                <a:solidFill>
                  <a:schemeClr val="bg1"/>
                </a:solidFill>
              </a:rPr>
              <a:t>primera</a:t>
            </a:r>
            <a:r>
              <a:rPr lang="en-US" sz="1200" dirty="0">
                <a:solidFill>
                  <a:schemeClr val="bg1"/>
                </a:solidFill>
              </a:rPr>
              <a:t> causa de </a:t>
            </a:r>
            <a:r>
              <a:rPr lang="en-US" sz="1200" dirty="0" err="1">
                <a:solidFill>
                  <a:schemeClr val="bg1"/>
                </a:solidFill>
              </a:rPr>
              <a:t>fallecimiento</a:t>
            </a:r>
            <a:r>
              <a:rPr lang="en-US" sz="1200" dirty="0">
                <a:solidFill>
                  <a:schemeClr val="bg1"/>
                </a:solidFill>
              </a:rPr>
              <a:t> a </a:t>
            </a:r>
            <a:r>
              <a:rPr lang="en-US" sz="1200" dirty="0" err="1">
                <a:solidFill>
                  <a:schemeClr val="bg1"/>
                </a:solidFill>
              </a:rPr>
              <a:t>nivel</a:t>
            </a:r>
            <a:r>
              <a:rPr lang="en-US" sz="1200" dirty="0">
                <a:solidFill>
                  <a:schemeClr val="bg1"/>
                </a:solidFill>
              </a:rPr>
              <a:t> </a:t>
            </a:r>
            <a:r>
              <a:rPr lang="en-US" sz="1200" dirty="0" err="1">
                <a:solidFill>
                  <a:schemeClr val="bg1"/>
                </a:solidFill>
              </a:rPr>
              <a:t>mundial</a:t>
            </a:r>
            <a:r>
              <a:rPr lang="en-US" sz="1200" dirty="0">
                <a:solidFill>
                  <a:schemeClr val="bg1"/>
                </a:solidFill>
              </a:rPr>
              <a:t>.  Se </a:t>
            </a:r>
            <a:r>
              <a:rPr lang="en-US" sz="1200" dirty="0" err="1">
                <a:solidFill>
                  <a:schemeClr val="bg1"/>
                </a:solidFill>
              </a:rPr>
              <a:t>estima</a:t>
            </a:r>
            <a:r>
              <a:rPr lang="en-US" sz="1200" dirty="0">
                <a:solidFill>
                  <a:schemeClr val="bg1"/>
                </a:solidFill>
              </a:rPr>
              <a:t> que 17,9 </a:t>
            </a:r>
            <a:r>
              <a:rPr lang="en-US" sz="1200" dirty="0" err="1">
                <a:solidFill>
                  <a:schemeClr val="bg1"/>
                </a:solidFill>
              </a:rPr>
              <a:t>millones</a:t>
            </a:r>
            <a:r>
              <a:rPr lang="en-US" sz="1200" dirty="0">
                <a:solidFill>
                  <a:schemeClr val="bg1"/>
                </a:solidFill>
              </a:rPr>
              <a:t> de </a:t>
            </a:r>
            <a:r>
              <a:rPr lang="en-US" sz="1200" dirty="0" err="1">
                <a:solidFill>
                  <a:schemeClr val="bg1"/>
                </a:solidFill>
              </a:rPr>
              <a:t>vidas</a:t>
            </a:r>
            <a:r>
              <a:rPr lang="en-US" sz="1200" dirty="0">
                <a:solidFill>
                  <a:schemeClr val="bg1"/>
                </a:solidFill>
              </a:rPr>
              <a:t> se </a:t>
            </a:r>
            <a:r>
              <a:rPr lang="en-US" sz="1200" dirty="0" err="1">
                <a:solidFill>
                  <a:schemeClr val="bg1"/>
                </a:solidFill>
              </a:rPr>
              <a:t>pierden</a:t>
            </a:r>
            <a:r>
              <a:rPr lang="en-US" sz="1200" dirty="0">
                <a:solidFill>
                  <a:schemeClr val="bg1"/>
                </a:solidFill>
              </a:rPr>
              <a:t> </a:t>
            </a:r>
            <a:r>
              <a:rPr lang="en-US" sz="1200" dirty="0" err="1">
                <a:solidFill>
                  <a:schemeClr val="bg1"/>
                </a:solidFill>
              </a:rPr>
              <a:t>cada</a:t>
            </a:r>
            <a:r>
              <a:rPr lang="en-US" sz="1200" dirty="0">
                <a:solidFill>
                  <a:schemeClr val="bg1"/>
                </a:solidFill>
              </a:rPr>
              <a:t> </a:t>
            </a:r>
            <a:r>
              <a:rPr lang="en-US" sz="1200" dirty="0" err="1">
                <a:solidFill>
                  <a:schemeClr val="bg1"/>
                </a:solidFill>
              </a:rPr>
              <a:t>año</a:t>
            </a:r>
            <a:r>
              <a:rPr lang="en-US" sz="1200" dirty="0">
                <a:solidFill>
                  <a:schemeClr val="bg1"/>
                </a:solidFill>
              </a:rPr>
              <a:t>.  </a:t>
            </a:r>
            <a:r>
              <a:rPr lang="en-US" sz="1200" dirty="0" err="1">
                <a:solidFill>
                  <a:schemeClr val="bg1"/>
                </a:solidFill>
              </a:rPr>
              <a:t>Desde</a:t>
            </a:r>
            <a:r>
              <a:rPr lang="en-US" sz="1200" dirty="0">
                <a:solidFill>
                  <a:schemeClr val="bg1"/>
                </a:solidFill>
              </a:rPr>
              <a:t> </a:t>
            </a:r>
            <a:r>
              <a:rPr lang="en-US" sz="1200" dirty="0" err="1">
                <a:solidFill>
                  <a:schemeClr val="bg1"/>
                </a:solidFill>
              </a:rPr>
              <a:t>enero</a:t>
            </a:r>
            <a:r>
              <a:rPr lang="en-US" sz="1200" dirty="0">
                <a:solidFill>
                  <a:schemeClr val="bg1"/>
                </a:solidFill>
              </a:rPr>
              <a:t> a </a:t>
            </a:r>
            <a:r>
              <a:rPr lang="en-US" sz="1200" dirty="0" err="1">
                <a:solidFill>
                  <a:schemeClr val="bg1"/>
                </a:solidFill>
              </a:rPr>
              <a:t>abril</a:t>
            </a:r>
            <a:r>
              <a:rPr lang="en-US" sz="1200" dirty="0">
                <a:solidFill>
                  <a:schemeClr val="bg1"/>
                </a:solidFill>
              </a:rPr>
              <a:t>, Fitbit ha </a:t>
            </a:r>
            <a:r>
              <a:rPr lang="en-US" sz="1200" dirty="0" err="1">
                <a:solidFill>
                  <a:schemeClr val="bg1"/>
                </a:solidFill>
              </a:rPr>
              <a:t>visto</a:t>
            </a:r>
            <a:r>
              <a:rPr lang="en-US" sz="1200" dirty="0">
                <a:solidFill>
                  <a:schemeClr val="bg1"/>
                </a:solidFill>
              </a:rPr>
              <a:t> </a:t>
            </a:r>
            <a:r>
              <a:rPr lang="en-US" sz="1200" dirty="0" err="1">
                <a:solidFill>
                  <a:schemeClr val="bg1"/>
                </a:solidFill>
              </a:rPr>
              <a:t>como</a:t>
            </a:r>
            <a:r>
              <a:rPr lang="en-US" sz="1200" dirty="0">
                <a:solidFill>
                  <a:schemeClr val="bg1"/>
                </a:solidFill>
              </a:rPr>
              <a:t> </a:t>
            </a:r>
            <a:r>
              <a:rPr lang="en-US" sz="1200" dirty="0" err="1">
                <a:solidFill>
                  <a:schemeClr val="bg1"/>
                </a:solidFill>
              </a:rPr>
              <a:t>los</a:t>
            </a:r>
            <a:r>
              <a:rPr lang="en-US" sz="1200" dirty="0">
                <a:solidFill>
                  <a:schemeClr val="bg1"/>
                </a:solidFill>
              </a:rPr>
              <a:t> </a:t>
            </a:r>
            <a:r>
              <a:rPr lang="en-US" sz="1200" dirty="0" err="1">
                <a:solidFill>
                  <a:schemeClr val="bg1"/>
                </a:solidFill>
              </a:rPr>
              <a:t>usuarios</a:t>
            </a:r>
            <a:r>
              <a:rPr lang="en-US" sz="1200" dirty="0">
                <a:solidFill>
                  <a:schemeClr val="bg1"/>
                </a:solidFill>
              </a:rPr>
              <a:t> que </a:t>
            </a:r>
            <a:r>
              <a:rPr lang="en-US" sz="1200" dirty="0" err="1">
                <a:solidFill>
                  <a:schemeClr val="bg1"/>
                </a:solidFill>
              </a:rPr>
              <a:t>aumentan</a:t>
            </a:r>
            <a:r>
              <a:rPr lang="en-US" sz="1200" dirty="0">
                <a:solidFill>
                  <a:schemeClr val="bg1"/>
                </a:solidFill>
              </a:rPr>
              <a:t> </a:t>
            </a:r>
            <a:r>
              <a:rPr lang="en-US" sz="1200" dirty="0" err="1">
                <a:solidFill>
                  <a:schemeClr val="bg1"/>
                </a:solidFill>
              </a:rPr>
              <a:t>su</a:t>
            </a:r>
            <a:r>
              <a:rPr lang="en-US" sz="1200" dirty="0">
                <a:solidFill>
                  <a:schemeClr val="bg1"/>
                </a:solidFill>
              </a:rPr>
              <a:t> </a:t>
            </a:r>
            <a:r>
              <a:rPr lang="en-US" sz="1200" dirty="0" err="1">
                <a:solidFill>
                  <a:schemeClr val="bg1"/>
                </a:solidFill>
              </a:rPr>
              <a:t>actividad</a:t>
            </a:r>
            <a:r>
              <a:rPr lang="en-US" sz="1200" dirty="0">
                <a:solidFill>
                  <a:schemeClr val="bg1"/>
                </a:solidFill>
              </a:rPr>
              <a:t>  </a:t>
            </a:r>
            <a:r>
              <a:rPr lang="en-US" sz="1200" dirty="0" err="1">
                <a:solidFill>
                  <a:schemeClr val="bg1"/>
                </a:solidFill>
              </a:rPr>
              <a:t>física</a:t>
            </a:r>
            <a:r>
              <a:rPr lang="en-US" sz="1200" dirty="0">
                <a:solidFill>
                  <a:schemeClr val="bg1"/>
                </a:solidFill>
              </a:rPr>
              <a:t> </a:t>
            </a:r>
            <a:r>
              <a:rPr lang="en-US" sz="1200" dirty="0" err="1">
                <a:solidFill>
                  <a:schemeClr val="bg1"/>
                </a:solidFill>
              </a:rPr>
              <a:t>diaria</a:t>
            </a:r>
            <a:r>
              <a:rPr lang="en-US" sz="1200" dirty="0">
                <a:solidFill>
                  <a:schemeClr val="bg1"/>
                </a:solidFill>
              </a:rPr>
              <a:t> </a:t>
            </a:r>
            <a:r>
              <a:rPr lang="en-US" sz="1200" dirty="0" err="1">
                <a:solidFill>
                  <a:schemeClr val="bg1"/>
                </a:solidFill>
              </a:rPr>
              <a:t>mejoran</a:t>
            </a:r>
            <a:r>
              <a:rPr lang="en-US" sz="1200" dirty="0">
                <a:solidFill>
                  <a:schemeClr val="bg1"/>
                </a:solidFill>
              </a:rPr>
              <a:t> </a:t>
            </a:r>
            <a:r>
              <a:rPr lang="en-US" sz="1200" dirty="0" err="1">
                <a:solidFill>
                  <a:schemeClr val="bg1"/>
                </a:solidFill>
              </a:rPr>
              <a:t>su</a:t>
            </a:r>
            <a:r>
              <a:rPr lang="en-US" sz="1200" dirty="0">
                <a:solidFill>
                  <a:schemeClr val="bg1"/>
                </a:solidFill>
              </a:rPr>
              <a:t> </a:t>
            </a:r>
            <a:r>
              <a:rPr lang="en-US" sz="1200" dirty="0" err="1">
                <a:solidFill>
                  <a:schemeClr val="bg1"/>
                </a:solidFill>
              </a:rPr>
              <a:t>ritmo</a:t>
            </a:r>
            <a:r>
              <a:rPr lang="en-US" sz="1200" dirty="0">
                <a:solidFill>
                  <a:schemeClr val="bg1"/>
                </a:solidFill>
              </a:rPr>
              <a:t> </a:t>
            </a:r>
            <a:r>
              <a:rPr lang="en-US" sz="1200" dirty="0" err="1">
                <a:solidFill>
                  <a:schemeClr val="bg1"/>
                </a:solidFill>
              </a:rPr>
              <a:t>cardiaco</a:t>
            </a:r>
            <a:r>
              <a:rPr lang="en-US" sz="1200" dirty="0">
                <a:solidFill>
                  <a:schemeClr val="bg1"/>
                </a:solidFill>
              </a:rPr>
              <a:t>. </a:t>
            </a:r>
          </a:p>
          <a:p>
            <a:pPr algn="just"/>
            <a:r>
              <a:rPr lang="en-US" sz="1200" dirty="0" err="1">
                <a:solidFill>
                  <a:schemeClr val="bg1"/>
                </a:solidFill>
              </a:rPr>
              <a:t>También</a:t>
            </a:r>
            <a:r>
              <a:rPr lang="en-US" sz="1200" dirty="0">
                <a:solidFill>
                  <a:schemeClr val="bg1"/>
                </a:solidFill>
              </a:rPr>
              <a:t> </a:t>
            </a:r>
            <a:r>
              <a:rPr lang="en-US" sz="1200" dirty="0" err="1">
                <a:solidFill>
                  <a:schemeClr val="bg1"/>
                </a:solidFill>
              </a:rPr>
              <a:t>han</a:t>
            </a:r>
            <a:r>
              <a:rPr lang="en-US" sz="1200" dirty="0">
                <a:solidFill>
                  <a:schemeClr val="bg1"/>
                </a:solidFill>
              </a:rPr>
              <a:t> </a:t>
            </a:r>
            <a:r>
              <a:rPr lang="en-US" sz="1200" dirty="0" err="1">
                <a:solidFill>
                  <a:schemeClr val="bg1"/>
                </a:solidFill>
              </a:rPr>
              <a:t>notado</a:t>
            </a:r>
            <a:r>
              <a:rPr lang="en-US" sz="1200" dirty="0">
                <a:solidFill>
                  <a:schemeClr val="bg1"/>
                </a:solidFill>
              </a:rPr>
              <a:t> un </a:t>
            </a:r>
            <a:r>
              <a:rPr lang="en-US" sz="1200" dirty="0" err="1">
                <a:solidFill>
                  <a:schemeClr val="bg1"/>
                </a:solidFill>
              </a:rPr>
              <a:t>incremento</a:t>
            </a:r>
            <a:r>
              <a:rPr lang="en-US" sz="1200" dirty="0">
                <a:solidFill>
                  <a:schemeClr val="bg1"/>
                </a:solidFill>
              </a:rPr>
              <a:t> de </a:t>
            </a:r>
            <a:r>
              <a:rPr lang="en-US" sz="1200" dirty="0" err="1">
                <a:solidFill>
                  <a:schemeClr val="bg1"/>
                </a:solidFill>
              </a:rPr>
              <a:t>hábitos</a:t>
            </a:r>
            <a:r>
              <a:rPr lang="en-US" sz="1200" dirty="0">
                <a:solidFill>
                  <a:schemeClr val="bg1"/>
                </a:solidFill>
              </a:rPr>
              <a:t> </a:t>
            </a:r>
            <a:r>
              <a:rPr lang="en-US" sz="1200" dirty="0" err="1">
                <a:solidFill>
                  <a:schemeClr val="bg1"/>
                </a:solidFill>
              </a:rPr>
              <a:t>saludables</a:t>
            </a:r>
            <a:r>
              <a:rPr lang="en-US" sz="1200" dirty="0">
                <a:solidFill>
                  <a:schemeClr val="bg1"/>
                </a:solidFill>
              </a:rPr>
              <a:t>. </a:t>
            </a:r>
            <a:r>
              <a:rPr lang="en-US" sz="1200" dirty="0" err="1">
                <a:solidFill>
                  <a:schemeClr val="bg1"/>
                </a:solidFill>
              </a:rPr>
              <a:t>Sus</a:t>
            </a:r>
            <a:r>
              <a:rPr lang="en-US" sz="1200" dirty="0">
                <a:solidFill>
                  <a:schemeClr val="bg1"/>
                </a:solidFill>
              </a:rPr>
              <a:t> </a:t>
            </a:r>
            <a:r>
              <a:rPr lang="en-US" sz="1200" dirty="0" err="1">
                <a:solidFill>
                  <a:schemeClr val="bg1"/>
                </a:solidFill>
              </a:rPr>
              <a:t>usuarios</a:t>
            </a:r>
            <a:r>
              <a:rPr lang="en-US" sz="1200" dirty="0">
                <a:solidFill>
                  <a:schemeClr val="bg1"/>
                </a:solidFill>
              </a:rPr>
              <a:t>  </a:t>
            </a:r>
            <a:r>
              <a:rPr lang="en-US" sz="1200" dirty="0" err="1">
                <a:solidFill>
                  <a:schemeClr val="bg1"/>
                </a:solidFill>
              </a:rPr>
              <a:t>han</a:t>
            </a:r>
            <a:r>
              <a:rPr lang="en-US" sz="1200" dirty="0">
                <a:solidFill>
                  <a:schemeClr val="bg1"/>
                </a:solidFill>
              </a:rPr>
              <a:t> </a:t>
            </a:r>
            <a:r>
              <a:rPr lang="en-US" sz="1200" dirty="0" err="1">
                <a:solidFill>
                  <a:schemeClr val="bg1"/>
                </a:solidFill>
              </a:rPr>
              <a:t>aumentado</a:t>
            </a:r>
            <a:r>
              <a:rPr lang="en-US" sz="1200" dirty="0">
                <a:solidFill>
                  <a:schemeClr val="bg1"/>
                </a:solidFill>
              </a:rPr>
              <a:t> la </a:t>
            </a:r>
            <a:r>
              <a:rPr lang="en-US" sz="1200" dirty="0" err="1">
                <a:solidFill>
                  <a:schemeClr val="bg1"/>
                </a:solidFill>
              </a:rPr>
              <a:t>duración</a:t>
            </a:r>
            <a:r>
              <a:rPr lang="en-US" sz="1200" dirty="0">
                <a:solidFill>
                  <a:schemeClr val="bg1"/>
                </a:solidFill>
              </a:rPr>
              <a:t> del </a:t>
            </a:r>
            <a:r>
              <a:rPr lang="en-US" sz="1200" dirty="0" err="1">
                <a:solidFill>
                  <a:schemeClr val="bg1"/>
                </a:solidFill>
              </a:rPr>
              <a:t>sueño</a:t>
            </a:r>
            <a:r>
              <a:rPr lang="en-US" sz="1200" dirty="0">
                <a:solidFill>
                  <a:schemeClr val="bg1"/>
                </a:solidFill>
              </a:rPr>
              <a:t> </a:t>
            </a:r>
            <a:r>
              <a:rPr lang="en-US" sz="1200" dirty="0" err="1">
                <a:solidFill>
                  <a:schemeClr val="bg1"/>
                </a:solidFill>
              </a:rPr>
              <a:t>durante</a:t>
            </a:r>
            <a:r>
              <a:rPr lang="en-US" sz="1200" dirty="0">
                <a:solidFill>
                  <a:schemeClr val="bg1"/>
                </a:solidFill>
              </a:rPr>
              <a:t> </a:t>
            </a:r>
            <a:r>
              <a:rPr lang="en-US" sz="1200" dirty="0" err="1">
                <a:solidFill>
                  <a:schemeClr val="bg1"/>
                </a:solidFill>
              </a:rPr>
              <a:t>este</a:t>
            </a:r>
            <a:r>
              <a:rPr lang="en-US" sz="1200" dirty="0">
                <a:solidFill>
                  <a:schemeClr val="bg1"/>
                </a:solidFill>
              </a:rPr>
              <a:t> </a:t>
            </a:r>
            <a:r>
              <a:rPr lang="en-US" sz="1200" dirty="0" err="1">
                <a:solidFill>
                  <a:schemeClr val="bg1"/>
                </a:solidFill>
              </a:rPr>
              <a:t>período</a:t>
            </a:r>
            <a:r>
              <a:rPr lang="en-US" sz="1200" dirty="0">
                <a:solidFill>
                  <a:schemeClr val="bg1"/>
                </a:solidFill>
              </a:rPr>
              <a:t>, </a:t>
            </a:r>
            <a:r>
              <a:rPr lang="en-US" sz="1200" dirty="0" err="1">
                <a:solidFill>
                  <a:schemeClr val="bg1"/>
                </a:solidFill>
              </a:rPr>
              <a:t>buena</a:t>
            </a:r>
            <a:r>
              <a:rPr lang="en-US" sz="1200" dirty="0">
                <a:solidFill>
                  <a:schemeClr val="bg1"/>
                </a:solidFill>
              </a:rPr>
              <a:t> </a:t>
            </a:r>
            <a:r>
              <a:rPr lang="en-US" sz="1200" dirty="0" err="1">
                <a:solidFill>
                  <a:schemeClr val="bg1"/>
                </a:solidFill>
              </a:rPr>
              <a:t>señal</a:t>
            </a:r>
            <a:r>
              <a:rPr lang="en-US" sz="1200" dirty="0">
                <a:solidFill>
                  <a:schemeClr val="bg1"/>
                </a:solidFill>
              </a:rPr>
              <a:t> que a </a:t>
            </a:r>
            <a:r>
              <a:rPr lang="en-US" sz="1200" dirty="0" err="1">
                <a:solidFill>
                  <a:schemeClr val="bg1"/>
                </a:solidFill>
              </a:rPr>
              <a:t>pesar</a:t>
            </a:r>
            <a:r>
              <a:rPr lang="en-US" sz="1200" dirty="0">
                <a:solidFill>
                  <a:schemeClr val="bg1"/>
                </a:solidFill>
              </a:rPr>
              <a:t> de </a:t>
            </a:r>
            <a:r>
              <a:rPr lang="en-US" sz="1200" dirty="0" err="1">
                <a:solidFill>
                  <a:schemeClr val="bg1"/>
                </a:solidFill>
              </a:rPr>
              <a:t>los</a:t>
            </a:r>
            <a:r>
              <a:rPr lang="en-US" sz="1200" dirty="0">
                <a:solidFill>
                  <a:schemeClr val="bg1"/>
                </a:solidFill>
              </a:rPr>
              <a:t> </a:t>
            </a:r>
            <a:r>
              <a:rPr lang="en-US" sz="1200" dirty="0" err="1">
                <a:solidFill>
                  <a:schemeClr val="bg1"/>
                </a:solidFill>
              </a:rPr>
              <a:t>desafíos</a:t>
            </a:r>
            <a:r>
              <a:rPr lang="en-US" sz="1200" dirty="0">
                <a:solidFill>
                  <a:schemeClr val="bg1"/>
                </a:solidFill>
              </a:rPr>
              <a:t> se </a:t>
            </a:r>
            <a:r>
              <a:rPr lang="en-US" sz="1200" dirty="0" err="1">
                <a:solidFill>
                  <a:schemeClr val="bg1"/>
                </a:solidFill>
              </a:rPr>
              <a:t>prioriza</a:t>
            </a:r>
            <a:r>
              <a:rPr lang="en-US" sz="1200" dirty="0">
                <a:solidFill>
                  <a:schemeClr val="bg1"/>
                </a:solidFill>
              </a:rPr>
              <a:t> la </a:t>
            </a:r>
            <a:r>
              <a:rPr lang="en-US" sz="1200" dirty="0" err="1">
                <a:solidFill>
                  <a:schemeClr val="bg1"/>
                </a:solidFill>
              </a:rPr>
              <a:t>salud</a:t>
            </a:r>
            <a:r>
              <a:rPr lang="en-US" sz="1200" dirty="0">
                <a:solidFill>
                  <a:schemeClr val="bg1"/>
                </a:solidFill>
              </a:rPr>
              <a:t> I el </a:t>
            </a:r>
            <a:r>
              <a:rPr lang="en-US" sz="1200" dirty="0" err="1">
                <a:solidFill>
                  <a:schemeClr val="bg1"/>
                </a:solidFill>
              </a:rPr>
              <a:t>bienestar</a:t>
            </a:r>
            <a:r>
              <a:rPr lang="en-US" sz="1200" dirty="0">
                <a:solidFill>
                  <a:schemeClr val="bg1"/>
                </a:solidFill>
              </a:rPr>
              <a:t>.  La </a:t>
            </a:r>
            <a:r>
              <a:rPr lang="en-US" sz="1200" dirty="0" err="1">
                <a:solidFill>
                  <a:schemeClr val="bg1"/>
                </a:solidFill>
              </a:rPr>
              <a:t>tabla</a:t>
            </a:r>
            <a:r>
              <a:rPr lang="en-US" sz="1200" dirty="0">
                <a:solidFill>
                  <a:schemeClr val="bg1"/>
                </a:solidFill>
              </a:rPr>
              <a:t> de la </a:t>
            </a:r>
            <a:r>
              <a:rPr lang="en-US" sz="1200" dirty="0" err="1">
                <a:solidFill>
                  <a:schemeClr val="bg1"/>
                </a:solidFill>
              </a:rPr>
              <a:t>derecha</a:t>
            </a:r>
            <a:r>
              <a:rPr lang="en-US" sz="1200" dirty="0">
                <a:solidFill>
                  <a:schemeClr val="bg1"/>
                </a:solidFill>
              </a:rPr>
              <a:t> </a:t>
            </a:r>
            <a:r>
              <a:rPr lang="en-US" sz="1200" dirty="0" err="1">
                <a:solidFill>
                  <a:schemeClr val="bg1"/>
                </a:solidFill>
              </a:rPr>
              <a:t>ilustra</a:t>
            </a:r>
            <a:r>
              <a:rPr lang="en-US" sz="1200" dirty="0">
                <a:solidFill>
                  <a:schemeClr val="bg1"/>
                </a:solidFill>
              </a:rPr>
              <a:t> el </a:t>
            </a:r>
            <a:r>
              <a:rPr lang="en-US" sz="1200" dirty="0" err="1">
                <a:solidFill>
                  <a:schemeClr val="bg1"/>
                </a:solidFill>
              </a:rPr>
              <a:t>desarrollo</a:t>
            </a:r>
            <a:r>
              <a:rPr lang="en-US" sz="1200" dirty="0">
                <a:solidFill>
                  <a:schemeClr val="bg1"/>
                </a:solidFill>
              </a:rPr>
              <a:t> </a:t>
            </a:r>
            <a:r>
              <a:rPr lang="en-US" sz="1200" dirty="0" err="1">
                <a:solidFill>
                  <a:schemeClr val="bg1"/>
                </a:solidFill>
              </a:rPr>
              <a:t>comparándolo</a:t>
            </a:r>
            <a:r>
              <a:rPr lang="en-US" sz="1200" dirty="0">
                <a:solidFill>
                  <a:schemeClr val="bg1"/>
                </a:solidFill>
              </a:rPr>
              <a:t> </a:t>
            </a:r>
            <a:r>
              <a:rPr lang="en-US" sz="1200" dirty="0" err="1">
                <a:solidFill>
                  <a:schemeClr val="bg1"/>
                </a:solidFill>
              </a:rPr>
              <a:t>los</a:t>
            </a:r>
            <a:r>
              <a:rPr lang="en-US" sz="1200" dirty="0">
                <a:solidFill>
                  <a:schemeClr val="bg1"/>
                </a:solidFill>
              </a:rPr>
              <a:t> </a:t>
            </a:r>
            <a:r>
              <a:rPr lang="en-US" sz="1200" dirty="0" err="1">
                <a:solidFill>
                  <a:schemeClr val="bg1"/>
                </a:solidFill>
              </a:rPr>
              <a:t>resultados</a:t>
            </a:r>
            <a:r>
              <a:rPr lang="en-US" sz="1200" dirty="0">
                <a:solidFill>
                  <a:schemeClr val="bg1"/>
                </a:solidFill>
              </a:rPr>
              <a:t> de </a:t>
            </a:r>
            <a:r>
              <a:rPr lang="en-US" sz="1200" dirty="0" err="1">
                <a:solidFill>
                  <a:schemeClr val="bg1"/>
                </a:solidFill>
              </a:rPr>
              <a:t>enero</a:t>
            </a:r>
            <a:r>
              <a:rPr lang="en-US" sz="1200" dirty="0">
                <a:solidFill>
                  <a:schemeClr val="bg1"/>
                </a:solidFill>
              </a:rPr>
              <a:t> 2020 con las </a:t>
            </a:r>
            <a:r>
              <a:rPr lang="en-US" sz="1200" dirty="0" err="1">
                <a:solidFill>
                  <a:schemeClr val="bg1"/>
                </a:solidFill>
              </a:rPr>
              <a:t>pruebas</a:t>
            </a:r>
            <a:r>
              <a:rPr lang="en-US" sz="1200" dirty="0">
                <a:solidFill>
                  <a:schemeClr val="bg1"/>
                </a:solidFill>
              </a:rPr>
              <a:t> en </a:t>
            </a:r>
            <a:r>
              <a:rPr lang="en-US" sz="1200" dirty="0" err="1">
                <a:solidFill>
                  <a:schemeClr val="bg1"/>
                </a:solidFill>
              </a:rPr>
              <a:t>abril</a:t>
            </a:r>
            <a:r>
              <a:rPr lang="en-US" sz="1200" dirty="0">
                <a:solidFill>
                  <a:schemeClr val="bg1"/>
                </a:solidFill>
              </a:rPr>
              <a:t> para las </a:t>
            </a:r>
            <a:r>
              <a:rPr lang="en-US" sz="1200" dirty="0" err="1">
                <a:solidFill>
                  <a:schemeClr val="bg1"/>
                </a:solidFill>
              </a:rPr>
              <a:t>mujeres</a:t>
            </a:r>
            <a:r>
              <a:rPr lang="en-US" sz="1200" dirty="0">
                <a:solidFill>
                  <a:schemeClr val="bg1"/>
                </a:solidFill>
              </a:rPr>
              <a:t> de </a:t>
            </a:r>
            <a:r>
              <a:rPr lang="en-US" sz="1200" dirty="0" err="1">
                <a:solidFill>
                  <a:schemeClr val="bg1"/>
                </a:solidFill>
              </a:rPr>
              <a:t>varios</a:t>
            </a:r>
            <a:r>
              <a:rPr lang="en-US" sz="1200" dirty="0">
                <a:solidFill>
                  <a:schemeClr val="bg1"/>
                </a:solidFill>
              </a:rPr>
              <a:t> </a:t>
            </a:r>
            <a:r>
              <a:rPr lang="en-US" sz="1200" dirty="0" err="1">
                <a:solidFill>
                  <a:schemeClr val="bg1"/>
                </a:solidFill>
              </a:rPr>
              <a:t>países</a:t>
            </a:r>
            <a:r>
              <a:rPr lang="en-US" sz="1200" dirty="0">
                <a:solidFill>
                  <a:schemeClr val="bg1"/>
                </a:solidFill>
              </a:rPr>
              <a:t>.</a:t>
            </a:r>
          </a:p>
          <a:p>
            <a:pPr algn="just">
              <a:spcAft>
                <a:spcPts val="0"/>
              </a:spcAft>
            </a:pPr>
            <a:endParaRPr lang="de-DE" sz="1200" dirty="0">
              <a:solidFill>
                <a:schemeClr val="bg1"/>
              </a:solidFill>
              <a:effectLst/>
              <a:latin typeface="Calibri" panose="020F0502020204030204" pitchFamily="34" charset="0"/>
              <a:ea typeface="Calibri" panose="020F0502020204030204" pitchFamily="34" charset="0"/>
            </a:endParaRPr>
          </a:p>
        </p:txBody>
      </p:sp>
      <p:sp>
        <p:nvSpPr>
          <p:cNvPr id="26" name="Textfeld 6">
            <a:extLst>
              <a:ext uri="{FF2B5EF4-FFF2-40B4-BE49-F238E27FC236}">
                <a16:creationId xmlns:a16="http://schemas.microsoft.com/office/drawing/2014/main" id="{3F4AAFAF-3EB2-415C-BE90-06BB95321AE6}"/>
              </a:ext>
            </a:extLst>
          </p:cNvPr>
          <p:cNvSpPr txBox="1"/>
          <p:nvPr/>
        </p:nvSpPr>
        <p:spPr>
          <a:xfrm>
            <a:off x="4878565" y="3001103"/>
            <a:ext cx="1979435" cy="800219"/>
          </a:xfrm>
          <a:prstGeom prst="rect">
            <a:avLst/>
          </a:prstGeom>
          <a:noFill/>
        </p:spPr>
        <p:txBody>
          <a:bodyPr wrap="square" rtlCol="0">
            <a:spAutoFit/>
          </a:bodyPr>
          <a:lstStyle/>
          <a:p>
            <a:pPr algn="ctr"/>
            <a:r>
              <a:rPr lang="de-DE" sz="1400" dirty="0">
                <a:solidFill>
                  <a:schemeClr val="bg1"/>
                </a:solidFill>
              </a:rPr>
              <a:t>Graph </a:t>
            </a:r>
            <a:r>
              <a:rPr lang="de-DE" sz="1400" dirty="0" err="1">
                <a:solidFill>
                  <a:schemeClr val="bg1"/>
                </a:solidFill>
              </a:rPr>
              <a:t>needed</a:t>
            </a:r>
            <a:r>
              <a:rPr lang="de-DE" sz="1400" dirty="0">
                <a:solidFill>
                  <a:schemeClr val="bg1"/>
                </a:solidFill>
              </a:rPr>
              <a:t>, Gareth </a:t>
            </a:r>
            <a:r>
              <a:rPr lang="de-DE" sz="1400" dirty="0" err="1">
                <a:solidFill>
                  <a:schemeClr val="bg1"/>
                </a:solidFill>
              </a:rPr>
              <a:t>sent</a:t>
            </a:r>
            <a:r>
              <a:rPr lang="de-DE" sz="1400" dirty="0">
                <a:solidFill>
                  <a:schemeClr val="bg1"/>
                </a:solidFill>
              </a:rPr>
              <a:t> </a:t>
            </a:r>
            <a:r>
              <a:rPr lang="de-DE" sz="1400" dirty="0" err="1">
                <a:solidFill>
                  <a:schemeClr val="bg1"/>
                </a:solidFill>
              </a:rPr>
              <a:t>icon</a:t>
            </a:r>
            <a:endParaRPr lang="de-DE" sz="1400" dirty="0">
              <a:solidFill>
                <a:schemeClr val="bg1"/>
              </a:solidFill>
            </a:endParaRPr>
          </a:p>
          <a:p>
            <a:r>
              <a:rPr lang="de-DE" dirty="0"/>
              <a:t> </a:t>
            </a:r>
          </a:p>
        </p:txBody>
      </p:sp>
      <p:graphicFrame>
        <p:nvGraphicFramePr>
          <p:cNvPr id="11" name="Inhaltsplatzhalter 5">
            <a:extLst>
              <a:ext uri="{FF2B5EF4-FFF2-40B4-BE49-F238E27FC236}">
                <a16:creationId xmlns:a16="http://schemas.microsoft.com/office/drawing/2014/main" id="{286AED77-C7D2-4D32-B3ED-D79C7E72861B}"/>
              </a:ext>
            </a:extLst>
          </p:cNvPr>
          <p:cNvGraphicFramePr>
            <a:graphicFrameLocks/>
          </p:cNvGraphicFramePr>
          <p:nvPr/>
        </p:nvGraphicFramePr>
        <p:xfrm>
          <a:off x="-155300" y="8166100"/>
          <a:ext cx="3203300" cy="1445736"/>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hteck 12">
            <a:extLst>
              <a:ext uri="{FF2B5EF4-FFF2-40B4-BE49-F238E27FC236}">
                <a16:creationId xmlns:a16="http://schemas.microsoft.com/office/drawing/2014/main" id="{83C5D227-B0BB-4B97-8186-5FD04F327E36}"/>
              </a:ext>
            </a:extLst>
          </p:cNvPr>
          <p:cNvSpPr/>
          <p:nvPr/>
        </p:nvSpPr>
        <p:spPr>
          <a:xfrm>
            <a:off x="223838" y="8328479"/>
            <a:ext cx="335789" cy="1037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7" name="Gruppieren 6">
            <a:extLst>
              <a:ext uri="{FF2B5EF4-FFF2-40B4-BE49-F238E27FC236}">
                <a16:creationId xmlns:a16="http://schemas.microsoft.com/office/drawing/2014/main" id="{59B7E456-27FA-472F-AC56-F2B061F90D9E}"/>
              </a:ext>
            </a:extLst>
          </p:cNvPr>
          <p:cNvGrpSpPr/>
          <p:nvPr/>
        </p:nvGrpSpPr>
        <p:grpSpPr>
          <a:xfrm>
            <a:off x="230801" y="8285044"/>
            <a:ext cx="416899" cy="1056661"/>
            <a:chOff x="230801" y="8285044"/>
            <a:chExt cx="416899" cy="1056661"/>
          </a:xfrm>
        </p:grpSpPr>
        <p:pic>
          <p:nvPicPr>
            <p:cNvPr id="14" name="Grafik 13">
              <a:extLst>
                <a:ext uri="{FF2B5EF4-FFF2-40B4-BE49-F238E27FC236}">
                  <a16:creationId xmlns:a16="http://schemas.microsoft.com/office/drawing/2014/main" id="{D14EC98A-43D5-4A6B-B558-45745614F9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634" y="9231810"/>
              <a:ext cx="339597" cy="109895"/>
            </a:xfrm>
            <a:prstGeom prst="rect">
              <a:avLst/>
            </a:prstGeom>
          </p:spPr>
        </p:pic>
        <p:pic>
          <p:nvPicPr>
            <p:cNvPr id="15" name="Grafik 14" descr="Ein Bild, das Zeichnung enthält.&#10;&#10;Automatisch generierte Beschreibung">
              <a:extLst>
                <a:ext uri="{FF2B5EF4-FFF2-40B4-BE49-F238E27FC236}">
                  <a16:creationId xmlns:a16="http://schemas.microsoft.com/office/drawing/2014/main" id="{F4321E08-810F-4ECD-A5C8-278BC4A58A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702" y="8489592"/>
              <a:ext cx="188225" cy="199912"/>
            </a:xfrm>
            <a:prstGeom prst="rect">
              <a:avLst/>
            </a:prstGeom>
          </p:spPr>
        </p:pic>
        <p:pic>
          <p:nvPicPr>
            <p:cNvPr id="16" name="Grafik 15">
              <a:extLst>
                <a:ext uri="{FF2B5EF4-FFF2-40B4-BE49-F238E27FC236}">
                  <a16:creationId xmlns:a16="http://schemas.microsoft.com/office/drawing/2014/main" id="{0C26A100-0829-4BDE-B12E-2AB2C1A5A662}"/>
                </a:ext>
              </a:extLst>
            </p:cNvPr>
            <p:cNvPicPr>
              <a:picLocks noChangeAspect="1"/>
            </p:cNvPicPr>
            <p:nvPr/>
          </p:nvPicPr>
          <p:blipFill>
            <a:blip r:embed="rId7"/>
            <a:stretch>
              <a:fillRect/>
            </a:stretch>
          </p:blipFill>
          <p:spPr>
            <a:xfrm>
              <a:off x="329584" y="8698538"/>
              <a:ext cx="224349" cy="148212"/>
            </a:xfrm>
            <a:prstGeom prst="rect">
              <a:avLst/>
            </a:prstGeom>
          </p:spPr>
        </p:pic>
        <p:pic>
          <p:nvPicPr>
            <p:cNvPr id="17" name="Grafik 16">
              <a:extLst>
                <a:ext uri="{FF2B5EF4-FFF2-40B4-BE49-F238E27FC236}">
                  <a16:creationId xmlns:a16="http://schemas.microsoft.com/office/drawing/2014/main" id="{51930842-4732-47DF-8443-689CE695A3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7220" y="8876986"/>
              <a:ext cx="199953" cy="131316"/>
            </a:xfrm>
            <a:prstGeom prst="rect">
              <a:avLst/>
            </a:prstGeom>
          </p:spPr>
        </p:pic>
        <p:pic>
          <p:nvPicPr>
            <p:cNvPr id="18" name="Grafik 17" descr="Ein Bild, das Zeichnung enthält.&#10;&#10;Automatisch generierte Beschreibung">
              <a:extLst>
                <a:ext uri="{FF2B5EF4-FFF2-40B4-BE49-F238E27FC236}">
                  <a16:creationId xmlns:a16="http://schemas.microsoft.com/office/drawing/2014/main" id="{55C01210-4759-459B-8727-3CD9043544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432" y="8285044"/>
              <a:ext cx="297410" cy="189032"/>
            </a:xfrm>
            <a:prstGeom prst="rect">
              <a:avLst/>
            </a:prstGeom>
          </p:spPr>
        </p:pic>
        <p:pic>
          <p:nvPicPr>
            <p:cNvPr id="19" name="Grafik 18">
              <a:extLst>
                <a:ext uri="{FF2B5EF4-FFF2-40B4-BE49-F238E27FC236}">
                  <a16:creationId xmlns:a16="http://schemas.microsoft.com/office/drawing/2014/main" id="{499F135A-9784-491C-BDFD-BC148C0976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801" y="9056980"/>
              <a:ext cx="416899" cy="126263"/>
            </a:xfrm>
            <a:prstGeom prst="rect">
              <a:avLst/>
            </a:prstGeom>
          </p:spPr>
        </p:pic>
      </p:grpSp>
      <p:grpSp>
        <p:nvGrpSpPr>
          <p:cNvPr id="5" name="Gruppieren 4">
            <a:extLst>
              <a:ext uri="{FF2B5EF4-FFF2-40B4-BE49-F238E27FC236}">
                <a16:creationId xmlns:a16="http://schemas.microsoft.com/office/drawing/2014/main" id="{C1B32350-772A-436B-BF1B-AA9E03A62EDD}"/>
              </a:ext>
            </a:extLst>
          </p:cNvPr>
          <p:cNvGrpSpPr/>
          <p:nvPr/>
        </p:nvGrpSpPr>
        <p:grpSpPr>
          <a:xfrm>
            <a:off x="4527550" y="9613900"/>
            <a:ext cx="2063750" cy="260350"/>
            <a:chOff x="933450" y="9639300"/>
            <a:chExt cx="2063750" cy="215444"/>
          </a:xfrm>
        </p:grpSpPr>
        <p:sp>
          <p:nvSpPr>
            <p:cNvPr id="4" name="Textfeld 3">
              <a:extLst>
                <a:ext uri="{FF2B5EF4-FFF2-40B4-BE49-F238E27FC236}">
                  <a16:creationId xmlns:a16="http://schemas.microsoft.com/office/drawing/2014/main" id="{45975830-9050-4A3F-BAC4-61318EB7A213}"/>
                </a:ext>
              </a:extLst>
            </p:cNvPr>
            <p:cNvSpPr txBox="1"/>
            <p:nvPr/>
          </p:nvSpPr>
          <p:spPr>
            <a:xfrm>
              <a:off x="965200" y="9639300"/>
              <a:ext cx="2032000" cy="215444"/>
            </a:xfrm>
            <a:prstGeom prst="rect">
              <a:avLst/>
            </a:prstGeom>
            <a:noFill/>
          </p:spPr>
          <p:txBody>
            <a:bodyPr wrap="square" rtlCol="0">
              <a:spAutoFit/>
            </a:bodyPr>
            <a:lstStyle/>
            <a:p>
              <a:r>
                <a:rPr lang="de-DE" sz="800" dirty="0">
                  <a:latin typeface="Trebuchet MS" panose="020B0603020202020204" pitchFamily="34" charset="0"/>
                </a:rPr>
                <a:t>negative	    </a:t>
              </a:r>
              <a:r>
                <a:rPr lang="de-DE" sz="800" dirty="0" err="1">
                  <a:latin typeface="Trebuchet MS" panose="020B0603020202020204" pitchFamily="34" charset="0"/>
                </a:rPr>
                <a:t>no</a:t>
              </a:r>
              <a:r>
                <a:rPr lang="de-DE" sz="800" dirty="0">
                  <a:latin typeface="Trebuchet MS" panose="020B0603020202020204" pitchFamily="34" charset="0"/>
                </a:rPr>
                <a:t> </a:t>
              </a:r>
              <a:r>
                <a:rPr lang="de-DE" sz="800" dirty="0" err="1">
                  <a:latin typeface="Trebuchet MS" panose="020B0603020202020204" pitchFamily="34" charset="0"/>
                </a:rPr>
                <a:t>clear</a:t>
              </a:r>
              <a:r>
                <a:rPr lang="de-DE" sz="800" dirty="0">
                  <a:latin typeface="Trebuchet MS" panose="020B0603020202020204" pitchFamily="34" charset="0"/>
                </a:rPr>
                <a:t> </a:t>
              </a:r>
              <a:r>
                <a:rPr lang="de-DE" sz="800" dirty="0" err="1">
                  <a:latin typeface="Trebuchet MS" panose="020B0603020202020204" pitchFamily="34" charset="0"/>
                </a:rPr>
                <a:t>rating</a:t>
              </a:r>
              <a:r>
                <a:rPr lang="de-DE" sz="800" dirty="0">
                  <a:latin typeface="Trebuchet MS" panose="020B0603020202020204" pitchFamily="34" charset="0"/>
                </a:rPr>
                <a:t>       positive</a:t>
              </a:r>
            </a:p>
          </p:txBody>
        </p:sp>
        <p:sp>
          <p:nvSpPr>
            <p:cNvPr id="2" name="Rechteck 1">
              <a:extLst>
                <a:ext uri="{FF2B5EF4-FFF2-40B4-BE49-F238E27FC236}">
                  <a16:creationId xmlns:a16="http://schemas.microsoft.com/office/drawing/2014/main" id="{B4C67249-1645-4667-9E37-FCF45C9670A7}"/>
                </a:ext>
              </a:extLst>
            </p:cNvPr>
            <p:cNvSpPr/>
            <p:nvPr/>
          </p:nvSpPr>
          <p:spPr>
            <a:xfrm>
              <a:off x="1517650" y="9715500"/>
              <a:ext cx="90000" cy="9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3EDF41E4-6806-4472-A835-80619FC28934}"/>
                </a:ext>
              </a:extLst>
            </p:cNvPr>
            <p:cNvSpPr/>
            <p:nvPr/>
          </p:nvSpPr>
          <p:spPr>
            <a:xfrm>
              <a:off x="933450" y="9715500"/>
              <a:ext cx="90000" cy="9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279CE8C5-D0B5-4FEE-A017-38997DCBA402}"/>
                </a:ext>
              </a:extLst>
            </p:cNvPr>
            <p:cNvSpPr/>
            <p:nvPr/>
          </p:nvSpPr>
          <p:spPr>
            <a:xfrm>
              <a:off x="2406650" y="9715500"/>
              <a:ext cx="90000" cy="90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7" name="TextBox 18">
            <a:extLst>
              <a:ext uri="{FF2B5EF4-FFF2-40B4-BE49-F238E27FC236}">
                <a16:creationId xmlns:a16="http://schemas.microsoft.com/office/drawing/2014/main" id="{A6D494CC-2833-473B-801A-57B61DB494D0}"/>
              </a:ext>
            </a:extLst>
          </p:cNvPr>
          <p:cNvSpPr txBox="1"/>
          <p:nvPr/>
        </p:nvSpPr>
        <p:spPr>
          <a:xfrm>
            <a:off x="279445" y="9558409"/>
            <a:ext cx="2724106" cy="338554"/>
          </a:xfrm>
          <a:prstGeom prst="rect">
            <a:avLst/>
          </a:prstGeom>
          <a:noFill/>
        </p:spPr>
        <p:txBody>
          <a:bodyPr wrap="square" rtlCol="0">
            <a:spAutoFit/>
          </a:bodyPr>
          <a:lstStyle/>
          <a:p>
            <a:r>
              <a:rPr lang="de-DE" sz="800" dirty="0"/>
              <a:t>Source: </a:t>
            </a:r>
            <a:r>
              <a:rPr lang="de-DE" sz="800" dirty="0">
                <a:hlinkClick r:id="rId11"/>
              </a:rPr>
              <a:t>www.mediatenor.com</a:t>
            </a:r>
            <a:r>
              <a:rPr lang="de-DE" sz="800" dirty="0"/>
              <a:t>; Basis: 1,931 </a:t>
            </a:r>
            <a:r>
              <a:rPr lang="de-DE" sz="800" dirty="0" err="1"/>
              <a:t>reports</a:t>
            </a:r>
            <a:r>
              <a:rPr lang="de-DE" sz="800" dirty="0"/>
              <a:t> on </a:t>
            </a:r>
            <a:r>
              <a:rPr lang="de-DE" sz="800" dirty="0" err="1"/>
              <a:t>Sweden</a:t>
            </a:r>
            <a:r>
              <a:rPr lang="de-DE" sz="800" dirty="0"/>
              <a:t> in </a:t>
            </a:r>
            <a:r>
              <a:rPr lang="de-DE" sz="800" dirty="0" err="1"/>
              <a:t>opinion-leading</a:t>
            </a:r>
            <a:r>
              <a:rPr lang="de-DE" sz="800" dirty="0"/>
              <a:t> international TV </a:t>
            </a:r>
            <a:r>
              <a:rPr lang="de-DE" sz="800" dirty="0" err="1"/>
              <a:t>media</a:t>
            </a:r>
            <a:r>
              <a:rPr lang="de-DE" sz="800" dirty="0"/>
              <a:t> </a:t>
            </a:r>
          </a:p>
        </p:txBody>
      </p:sp>
      <p:graphicFrame>
        <p:nvGraphicFramePr>
          <p:cNvPr id="28" name="Inhaltsplatzhalter 5">
            <a:extLst>
              <a:ext uri="{FF2B5EF4-FFF2-40B4-BE49-F238E27FC236}">
                <a16:creationId xmlns:a16="http://schemas.microsoft.com/office/drawing/2014/main" id="{31F32B1F-257D-4B0F-94F0-C2D6DE09FCCE}"/>
              </a:ext>
            </a:extLst>
          </p:cNvPr>
          <p:cNvGraphicFramePr>
            <a:graphicFrameLocks/>
          </p:cNvGraphicFramePr>
          <p:nvPr/>
        </p:nvGraphicFramePr>
        <p:xfrm>
          <a:off x="3553100" y="8172450"/>
          <a:ext cx="3203300" cy="1445736"/>
        </p:xfrm>
        <a:graphic>
          <a:graphicData uri="http://schemas.openxmlformats.org/drawingml/2006/chart">
            <c:chart xmlns:c="http://schemas.openxmlformats.org/drawingml/2006/chart" xmlns:r="http://schemas.openxmlformats.org/officeDocument/2006/relationships" r:id="rId12"/>
          </a:graphicData>
        </a:graphic>
      </p:graphicFrame>
      <p:grpSp>
        <p:nvGrpSpPr>
          <p:cNvPr id="20" name="Gruppieren 19">
            <a:extLst>
              <a:ext uri="{FF2B5EF4-FFF2-40B4-BE49-F238E27FC236}">
                <a16:creationId xmlns:a16="http://schemas.microsoft.com/office/drawing/2014/main" id="{AF202D39-00C9-4A8E-A7E6-8B327222136A}"/>
              </a:ext>
            </a:extLst>
          </p:cNvPr>
          <p:cNvGrpSpPr/>
          <p:nvPr/>
        </p:nvGrpSpPr>
        <p:grpSpPr>
          <a:xfrm>
            <a:off x="3957034" y="8362636"/>
            <a:ext cx="380116" cy="986318"/>
            <a:chOff x="3957034" y="8362636"/>
            <a:chExt cx="380116" cy="986318"/>
          </a:xfrm>
        </p:grpSpPr>
        <p:pic>
          <p:nvPicPr>
            <p:cNvPr id="31" name="Grafik 30">
              <a:extLst>
                <a:ext uri="{FF2B5EF4-FFF2-40B4-BE49-F238E27FC236}">
                  <a16:creationId xmlns:a16="http://schemas.microsoft.com/office/drawing/2014/main" id="{FDC83B8D-CA95-491C-8DD3-15FEA68CE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7034" y="8539660"/>
              <a:ext cx="339597" cy="109895"/>
            </a:xfrm>
            <a:prstGeom prst="rect">
              <a:avLst/>
            </a:prstGeom>
          </p:spPr>
        </p:pic>
        <p:pic>
          <p:nvPicPr>
            <p:cNvPr id="32" name="Grafik 31" descr="Ein Bild, das Zeichnung enthält.&#10;&#10;Automatisch generierte Beschreibung">
              <a:extLst>
                <a:ext uri="{FF2B5EF4-FFF2-40B4-BE49-F238E27FC236}">
                  <a16:creationId xmlns:a16="http://schemas.microsoft.com/office/drawing/2014/main" id="{FA5F735F-2349-40FD-BA3D-0112028015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7657" y="9044779"/>
              <a:ext cx="171114" cy="181738"/>
            </a:xfrm>
            <a:prstGeom prst="rect">
              <a:avLst/>
            </a:prstGeom>
          </p:spPr>
        </p:pic>
        <p:pic>
          <p:nvPicPr>
            <p:cNvPr id="33" name="Grafik 32">
              <a:extLst>
                <a:ext uri="{FF2B5EF4-FFF2-40B4-BE49-F238E27FC236}">
                  <a16:creationId xmlns:a16="http://schemas.microsoft.com/office/drawing/2014/main" id="{B2FFB0A5-556E-430A-9FDE-042D69B99441}"/>
                </a:ext>
              </a:extLst>
            </p:cNvPr>
            <p:cNvPicPr>
              <a:picLocks noChangeAspect="1"/>
            </p:cNvPicPr>
            <p:nvPr/>
          </p:nvPicPr>
          <p:blipFill>
            <a:blip r:embed="rId7"/>
            <a:stretch>
              <a:fillRect/>
            </a:stretch>
          </p:blipFill>
          <p:spPr>
            <a:xfrm>
              <a:off x="4037984" y="8692188"/>
              <a:ext cx="224349" cy="148212"/>
            </a:xfrm>
            <a:prstGeom prst="rect">
              <a:avLst/>
            </a:prstGeom>
          </p:spPr>
        </p:pic>
        <p:pic>
          <p:nvPicPr>
            <p:cNvPr id="34" name="Grafik 33">
              <a:extLst>
                <a:ext uri="{FF2B5EF4-FFF2-40B4-BE49-F238E27FC236}">
                  <a16:creationId xmlns:a16="http://schemas.microsoft.com/office/drawing/2014/main" id="{004412D0-0E80-4824-90D6-E804F3FB74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5620" y="8362636"/>
              <a:ext cx="199953" cy="131316"/>
            </a:xfrm>
            <a:prstGeom prst="rect">
              <a:avLst/>
            </a:prstGeom>
          </p:spPr>
        </p:pic>
        <p:pic>
          <p:nvPicPr>
            <p:cNvPr id="35" name="Grafik 34" descr="Ein Bild, das Zeichnung enthält.&#10;&#10;Automatisch generierte Beschreibung">
              <a:extLst>
                <a:ext uri="{FF2B5EF4-FFF2-40B4-BE49-F238E27FC236}">
                  <a16:creationId xmlns:a16="http://schemas.microsoft.com/office/drawing/2014/main" id="{38BBB872-53CC-4E61-8648-5838AE0FE5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06832" y="8850194"/>
              <a:ext cx="297410" cy="189032"/>
            </a:xfrm>
            <a:prstGeom prst="rect">
              <a:avLst/>
            </a:prstGeom>
          </p:spPr>
        </p:pic>
        <p:pic>
          <p:nvPicPr>
            <p:cNvPr id="36" name="Grafik 35">
              <a:extLst>
                <a:ext uri="{FF2B5EF4-FFF2-40B4-BE49-F238E27FC236}">
                  <a16:creationId xmlns:a16="http://schemas.microsoft.com/office/drawing/2014/main" id="{51311765-EB53-4754-917A-E37FDE38187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58151" y="9234169"/>
              <a:ext cx="378999" cy="114785"/>
            </a:xfrm>
            <a:prstGeom prst="rect">
              <a:avLst/>
            </a:prstGeom>
          </p:spPr>
        </p:pic>
      </p:grpSp>
      <p:pic>
        <p:nvPicPr>
          <p:cNvPr id="24" name="Grafik 23">
            <a:extLst>
              <a:ext uri="{FF2B5EF4-FFF2-40B4-BE49-F238E27FC236}">
                <a16:creationId xmlns:a16="http://schemas.microsoft.com/office/drawing/2014/main" id="{050F0766-51F7-426D-90B5-A44FD17CCAFE}"/>
              </a:ext>
            </a:extLst>
          </p:cNvPr>
          <p:cNvPicPr>
            <a:picLocks noChangeAspect="1"/>
          </p:cNvPicPr>
          <p:nvPr/>
        </p:nvPicPr>
        <p:blipFill>
          <a:blip r:embed="rId14"/>
          <a:stretch>
            <a:fillRect/>
          </a:stretch>
        </p:blipFill>
        <p:spPr>
          <a:xfrm>
            <a:off x="2929539" y="8576780"/>
            <a:ext cx="880464" cy="549510"/>
          </a:xfrm>
          <a:prstGeom prst="rect">
            <a:avLst/>
          </a:prstGeom>
        </p:spPr>
      </p:pic>
      <p:sp>
        <p:nvSpPr>
          <p:cNvPr id="38" name="Textfeld 37">
            <a:extLst>
              <a:ext uri="{FF2B5EF4-FFF2-40B4-BE49-F238E27FC236}">
                <a16:creationId xmlns:a16="http://schemas.microsoft.com/office/drawing/2014/main" id="{CF4A4473-5BE3-41A2-9B8B-3A6C0B08890E}"/>
              </a:ext>
            </a:extLst>
          </p:cNvPr>
          <p:cNvSpPr txBox="1"/>
          <p:nvPr/>
        </p:nvSpPr>
        <p:spPr>
          <a:xfrm>
            <a:off x="1955781" y="8140700"/>
            <a:ext cx="3600450" cy="215444"/>
          </a:xfrm>
          <a:prstGeom prst="rect">
            <a:avLst/>
          </a:prstGeom>
          <a:noFill/>
        </p:spPr>
        <p:txBody>
          <a:bodyPr wrap="square" rtlCol="0">
            <a:spAutoFit/>
          </a:bodyPr>
          <a:lstStyle/>
          <a:p>
            <a:r>
              <a:rPr lang="de-DE" sz="800" b="1" dirty="0">
                <a:solidFill>
                  <a:srgbClr val="0070C0"/>
                </a:solidFill>
                <a:latin typeface="Trebuchet MS" panose="020B0603020202020204" pitchFamily="34" charset="0"/>
              </a:rPr>
              <a:t>Clasificación de </a:t>
            </a:r>
            <a:r>
              <a:rPr lang="en-US" sz="800" b="1" dirty="0" err="1">
                <a:solidFill>
                  <a:srgbClr val="0070C0"/>
                </a:solidFill>
                <a:latin typeface="Trebuchet MS" panose="020B0603020202020204" pitchFamily="34" charset="0"/>
              </a:rPr>
              <a:t>protagonistas</a:t>
            </a:r>
            <a:r>
              <a:rPr lang="en-US" sz="800" b="1" dirty="0">
                <a:solidFill>
                  <a:srgbClr val="0070C0"/>
                </a:solidFill>
                <a:latin typeface="Trebuchet MS" panose="020B0603020202020204" pitchFamily="34" charset="0"/>
              </a:rPr>
              <a:t> con </a:t>
            </a:r>
            <a:r>
              <a:rPr lang="en-US" sz="800" b="1" dirty="0" err="1">
                <a:solidFill>
                  <a:srgbClr val="0070C0"/>
                </a:solidFill>
                <a:latin typeface="Trebuchet MS" panose="020B0603020202020204" pitchFamily="34" charset="0"/>
              </a:rPr>
              <a:t>Suecia</a:t>
            </a:r>
            <a:r>
              <a:rPr lang="en-US" sz="800" b="1" dirty="0">
                <a:solidFill>
                  <a:srgbClr val="0070C0"/>
                </a:solidFill>
                <a:latin typeface="Trebuchet MS" panose="020B0603020202020204" pitchFamily="34" charset="0"/>
              </a:rPr>
              <a:t> </a:t>
            </a:r>
            <a:r>
              <a:rPr lang="en-US" sz="800" b="1" dirty="0" err="1">
                <a:solidFill>
                  <a:srgbClr val="0070C0"/>
                </a:solidFill>
                <a:latin typeface="Trebuchet MS" panose="020B0603020202020204" pitchFamily="34" charset="0"/>
              </a:rPr>
              <a:t>como</a:t>
            </a:r>
            <a:r>
              <a:rPr lang="en-US" sz="800" b="1" dirty="0">
                <a:solidFill>
                  <a:srgbClr val="0070C0"/>
                </a:solidFill>
                <a:latin typeface="Trebuchet MS" panose="020B0603020202020204" pitchFamily="34" charset="0"/>
              </a:rPr>
              <a:t> area de </a:t>
            </a:r>
            <a:r>
              <a:rPr lang="en-US" sz="800" b="1" dirty="0" err="1">
                <a:solidFill>
                  <a:srgbClr val="0070C0"/>
                </a:solidFill>
                <a:latin typeface="Trebuchet MS" panose="020B0603020202020204" pitchFamily="34" charset="0"/>
              </a:rPr>
              <a:t>referencia</a:t>
            </a:r>
            <a:endParaRPr lang="de-DE" sz="800" b="1" dirty="0">
              <a:solidFill>
                <a:srgbClr val="0070C0"/>
              </a:solidFill>
              <a:latin typeface="Trebuchet MS" panose="020B0603020202020204" pitchFamily="34" charset="0"/>
            </a:endParaRPr>
          </a:p>
        </p:txBody>
      </p:sp>
      <p:sp>
        <p:nvSpPr>
          <p:cNvPr id="37" name="Textfeld 36">
            <a:extLst>
              <a:ext uri="{FF2B5EF4-FFF2-40B4-BE49-F238E27FC236}">
                <a16:creationId xmlns:a16="http://schemas.microsoft.com/office/drawing/2014/main" id="{8E9EC99A-71C3-4C39-A633-E626FB401AAE}"/>
              </a:ext>
            </a:extLst>
          </p:cNvPr>
          <p:cNvSpPr txBox="1"/>
          <p:nvPr/>
        </p:nvSpPr>
        <p:spPr>
          <a:xfrm>
            <a:off x="628650" y="8147050"/>
            <a:ext cx="758513" cy="215444"/>
          </a:xfrm>
          <a:prstGeom prst="rect">
            <a:avLst/>
          </a:prstGeom>
          <a:noFill/>
        </p:spPr>
        <p:txBody>
          <a:bodyPr wrap="square" rtlCol="0">
            <a:spAutoFit/>
          </a:bodyPr>
          <a:lstStyle/>
          <a:p>
            <a:r>
              <a:rPr lang="de-DE" sz="800" b="1" dirty="0">
                <a:solidFill>
                  <a:srgbClr val="0070C0"/>
                </a:solidFill>
                <a:latin typeface="Trebuchet MS" panose="020B0603020202020204" pitchFamily="34" charset="0"/>
              </a:rPr>
              <a:t>2012-2019</a:t>
            </a:r>
          </a:p>
        </p:txBody>
      </p:sp>
      <p:sp>
        <p:nvSpPr>
          <p:cNvPr id="39" name="Textfeld 38">
            <a:extLst>
              <a:ext uri="{FF2B5EF4-FFF2-40B4-BE49-F238E27FC236}">
                <a16:creationId xmlns:a16="http://schemas.microsoft.com/office/drawing/2014/main" id="{EE281106-B055-4319-BE37-FDCD51B2DDF0}"/>
              </a:ext>
            </a:extLst>
          </p:cNvPr>
          <p:cNvSpPr txBox="1"/>
          <p:nvPr/>
        </p:nvSpPr>
        <p:spPr>
          <a:xfrm>
            <a:off x="5848350" y="8147050"/>
            <a:ext cx="758513" cy="215444"/>
          </a:xfrm>
          <a:prstGeom prst="rect">
            <a:avLst/>
          </a:prstGeom>
          <a:noFill/>
        </p:spPr>
        <p:txBody>
          <a:bodyPr wrap="square" rtlCol="0">
            <a:spAutoFit/>
          </a:bodyPr>
          <a:lstStyle/>
          <a:p>
            <a:pPr algn="r"/>
            <a:r>
              <a:rPr lang="de-DE" sz="800" b="1" dirty="0">
                <a:solidFill>
                  <a:srgbClr val="0070C0"/>
                </a:solidFill>
                <a:latin typeface="Trebuchet MS" panose="020B0603020202020204" pitchFamily="34" charset="0"/>
              </a:rPr>
              <a:t>2020</a:t>
            </a:r>
          </a:p>
        </p:txBody>
      </p:sp>
      <p:pic>
        <p:nvPicPr>
          <p:cNvPr id="8" name="Picture 7">
            <a:extLst>
              <a:ext uri="{FF2B5EF4-FFF2-40B4-BE49-F238E27FC236}">
                <a16:creationId xmlns:a16="http://schemas.microsoft.com/office/drawing/2014/main" id="{4D299B13-BBB8-47C2-ACC9-4CD8E8D5A91E}"/>
              </a:ext>
            </a:extLst>
          </p:cNvPr>
          <p:cNvPicPr>
            <a:picLocks noChangeAspect="1"/>
          </p:cNvPicPr>
          <p:nvPr/>
        </p:nvPicPr>
        <p:blipFill>
          <a:blip r:embed="rId15"/>
          <a:stretch>
            <a:fillRect/>
          </a:stretch>
        </p:blipFill>
        <p:spPr>
          <a:xfrm>
            <a:off x="603598" y="775832"/>
            <a:ext cx="2021927" cy="2096506"/>
          </a:xfrm>
          <a:prstGeom prst="rect">
            <a:avLst/>
          </a:prstGeom>
        </p:spPr>
      </p:pic>
      <p:sp>
        <p:nvSpPr>
          <p:cNvPr id="41" name="Rechteck 14">
            <a:extLst>
              <a:ext uri="{FF2B5EF4-FFF2-40B4-BE49-F238E27FC236}">
                <a16:creationId xmlns:a16="http://schemas.microsoft.com/office/drawing/2014/main" id="{7B8D9A5E-53DE-4742-A6D4-E6B09CE12445}"/>
              </a:ext>
            </a:extLst>
          </p:cNvPr>
          <p:cNvSpPr/>
          <p:nvPr/>
        </p:nvSpPr>
        <p:spPr>
          <a:xfrm>
            <a:off x="206817" y="448621"/>
            <a:ext cx="2676526" cy="261610"/>
          </a:xfrm>
          <a:prstGeom prst="rect">
            <a:avLst/>
          </a:prstGeom>
        </p:spPr>
        <p:txBody>
          <a:bodyPr wrap="square">
            <a:spAutoFit/>
          </a:bodyPr>
          <a:lstStyle/>
          <a:p>
            <a:pPr algn="ctr"/>
            <a:r>
              <a:rPr lang="en-US" sz="1100" b="1" dirty="0" err="1"/>
              <a:t>Reino</a:t>
            </a:r>
            <a:r>
              <a:rPr lang="en-US" sz="1100" b="1" dirty="0"/>
              <a:t> </a:t>
            </a:r>
            <a:r>
              <a:rPr lang="en-US" sz="1100" b="1" dirty="0" err="1"/>
              <a:t>Unido</a:t>
            </a:r>
            <a:r>
              <a:rPr lang="en-US" sz="1100" b="1" dirty="0"/>
              <a:t> – </a:t>
            </a:r>
            <a:r>
              <a:rPr lang="en-US" sz="1100" b="1" dirty="0" err="1"/>
              <a:t>Muertes</a:t>
            </a:r>
            <a:r>
              <a:rPr lang="en-US" sz="1100" b="1" dirty="0"/>
              <a:t> en casa</a:t>
            </a:r>
          </a:p>
        </p:txBody>
      </p:sp>
      <p:sp>
        <p:nvSpPr>
          <p:cNvPr id="42" name="Rechteck 14">
            <a:extLst>
              <a:ext uri="{FF2B5EF4-FFF2-40B4-BE49-F238E27FC236}">
                <a16:creationId xmlns:a16="http://schemas.microsoft.com/office/drawing/2014/main" id="{6FA57674-BE24-47C5-802F-5BEA089B4EBD}"/>
              </a:ext>
            </a:extLst>
          </p:cNvPr>
          <p:cNvSpPr/>
          <p:nvPr/>
        </p:nvSpPr>
        <p:spPr>
          <a:xfrm>
            <a:off x="781111" y="1934465"/>
            <a:ext cx="1710847" cy="430887"/>
          </a:xfrm>
          <a:prstGeom prst="rect">
            <a:avLst/>
          </a:prstGeom>
        </p:spPr>
        <p:txBody>
          <a:bodyPr wrap="square">
            <a:spAutoFit/>
          </a:bodyPr>
          <a:lstStyle/>
          <a:p>
            <a:r>
              <a:rPr lang="en-US" sz="1100" b="1" dirty="0" err="1">
                <a:solidFill>
                  <a:schemeClr val="bg1"/>
                </a:solidFill>
              </a:rPr>
              <a:t>Muertes</a:t>
            </a:r>
            <a:r>
              <a:rPr lang="en-US" sz="1100" b="1" dirty="0">
                <a:solidFill>
                  <a:schemeClr val="bg1"/>
                </a:solidFill>
              </a:rPr>
              <a:t> no </a:t>
            </a:r>
            <a:r>
              <a:rPr lang="en-US" sz="1100" b="1" dirty="0" err="1">
                <a:solidFill>
                  <a:schemeClr val="bg1"/>
                </a:solidFill>
              </a:rPr>
              <a:t>relacionadas</a:t>
            </a:r>
            <a:endParaRPr lang="en-US" sz="1100" b="1" dirty="0">
              <a:solidFill>
                <a:schemeClr val="bg1"/>
              </a:solidFill>
            </a:endParaRPr>
          </a:p>
          <a:p>
            <a:r>
              <a:rPr lang="en-US" sz="1100" b="1" dirty="0" err="1">
                <a:solidFill>
                  <a:schemeClr val="bg1"/>
                </a:solidFill>
              </a:rPr>
              <a:t>Covid</a:t>
            </a:r>
            <a:r>
              <a:rPr lang="en-US" sz="1100" b="1" dirty="0">
                <a:solidFill>
                  <a:schemeClr val="bg1"/>
                </a:solidFill>
              </a:rPr>
              <a:t> 19</a:t>
            </a:r>
          </a:p>
        </p:txBody>
      </p:sp>
      <p:sp>
        <p:nvSpPr>
          <p:cNvPr id="43" name="Rechteck 14">
            <a:extLst>
              <a:ext uri="{FF2B5EF4-FFF2-40B4-BE49-F238E27FC236}">
                <a16:creationId xmlns:a16="http://schemas.microsoft.com/office/drawing/2014/main" id="{04D63BFA-9399-469B-8A26-A12B9169BE2D}"/>
              </a:ext>
            </a:extLst>
          </p:cNvPr>
          <p:cNvSpPr/>
          <p:nvPr/>
        </p:nvSpPr>
        <p:spPr>
          <a:xfrm>
            <a:off x="67090" y="796321"/>
            <a:ext cx="1513508" cy="430887"/>
          </a:xfrm>
          <a:prstGeom prst="rect">
            <a:avLst/>
          </a:prstGeom>
        </p:spPr>
        <p:txBody>
          <a:bodyPr wrap="square">
            <a:spAutoFit/>
          </a:bodyPr>
          <a:lstStyle/>
          <a:p>
            <a:r>
              <a:rPr lang="en-US" sz="1100" b="1" dirty="0" err="1"/>
              <a:t>Muertes</a:t>
            </a:r>
            <a:r>
              <a:rPr lang="en-US" sz="1100" b="1" dirty="0"/>
              <a:t> </a:t>
            </a:r>
            <a:r>
              <a:rPr lang="en-US" sz="1100" b="1" dirty="0" err="1"/>
              <a:t>relacionadas</a:t>
            </a:r>
            <a:r>
              <a:rPr lang="en-US" sz="1100" b="1" dirty="0"/>
              <a:t> </a:t>
            </a:r>
          </a:p>
          <a:p>
            <a:r>
              <a:rPr lang="en-US" sz="1100" b="1" dirty="0" err="1"/>
              <a:t>Covid</a:t>
            </a:r>
            <a:r>
              <a:rPr lang="en-US" sz="1100" b="1" dirty="0"/>
              <a:t> 19</a:t>
            </a:r>
          </a:p>
        </p:txBody>
      </p:sp>
      <p:pic>
        <p:nvPicPr>
          <p:cNvPr id="12" name="Picture 11">
            <a:extLst>
              <a:ext uri="{FF2B5EF4-FFF2-40B4-BE49-F238E27FC236}">
                <a16:creationId xmlns:a16="http://schemas.microsoft.com/office/drawing/2014/main" id="{5A9F979A-F36F-46DF-8108-EF9A9324B283}"/>
              </a:ext>
            </a:extLst>
          </p:cNvPr>
          <p:cNvPicPr>
            <a:picLocks noChangeAspect="1"/>
          </p:cNvPicPr>
          <p:nvPr/>
        </p:nvPicPr>
        <p:blipFill>
          <a:blip r:embed="rId16"/>
          <a:stretch>
            <a:fillRect/>
          </a:stretch>
        </p:blipFill>
        <p:spPr>
          <a:xfrm>
            <a:off x="4286737" y="3001457"/>
            <a:ext cx="2521367" cy="2540099"/>
          </a:xfrm>
          <a:prstGeom prst="rect">
            <a:avLst/>
          </a:prstGeom>
        </p:spPr>
      </p:pic>
    </p:spTree>
    <p:extLst>
      <p:ext uri="{BB962C8B-B14F-4D97-AF65-F5344CB8AC3E}">
        <p14:creationId xmlns:p14="http://schemas.microsoft.com/office/powerpoint/2010/main" val="4147332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30093-CA80-4CDB-8D3B-7F8ACDF39216}"/>
              </a:ext>
            </a:extLst>
          </p:cNvPr>
          <p:cNvPicPr>
            <a:picLocks noChangeAspect="1"/>
          </p:cNvPicPr>
          <p:nvPr/>
        </p:nvPicPr>
        <p:blipFill>
          <a:blip r:embed="rId2"/>
          <a:stretch>
            <a:fillRect/>
          </a:stretch>
        </p:blipFill>
        <p:spPr>
          <a:xfrm>
            <a:off x="4495884" y="1101425"/>
            <a:ext cx="906245" cy="1191273"/>
          </a:xfrm>
          <a:prstGeom prst="rect">
            <a:avLst/>
          </a:prstGeom>
        </p:spPr>
      </p:pic>
      <p:sp>
        <p:nvSpPr>
          <p:cNvPr id="4" name="Content Placeholder 3">
            <a:extLst>
              <a:ext uri="{FF2B5EF4-FFF2-40B4-BE49-F238E27FC236}">
                <a16:creationId xmlns:a16="http://schemas.microsoft.com/office/drawing/2014/main" id="{6F400EBD-CCD2-4498-853D-F49AB88FCDEB}"/>
              </a:ext>
            </a:extLst>
          </p:cNvPr>
          <p:cNvSpPr>
            <a:spLocks noGrp="1"/>
          </p:cNvSpPr>
          <p:nvPr>
            <p:ph sz="half" idx="2"/>
          </p:nvPr>
        </p:nvSpPr>
        <p:spPr>
          <a:xfrm>
            <a:off x="3712128" y="2761380"/>
            <a:ext cx="3035967" cy="6075680"/>
          </a:xfrm>
        </p:spPr>
        <p:txBody>
          <a:bodyPr vert="horz" lIns="91440" tIns="45720" rIns="91440" bIns="45720" rtlCol="0" anchor="t">
            <a:noAutofit/>
          </a:bodyPr>
          <a:lstStyle/>
          <a:p>
            <a:pPr marL="0" indent="0" algn="ctr">
              <a:buNone/>
            </a:pPr>
            <a:r>
              <a:rPr lang="en-US" sz="1400" dirty="0" err="1">
                <a:ea typeface="+mn-lt"/>
                <a:cs typeface="+mn-lt"/>
              </a:rPr>
              <a:t>Juzgando</a:t>
            </a:r>
            <a:r>
              <a:rPr lang="en-US" sz="1400" dirty="0">
                <a:ea typeface="+mn-lt"/>
                <a:cs typeface="+mn-lt"/>
              </a:rPr>
              <a:t> </a:t>
            </a:r>
            <a:r>
              <a:rPr lang="en-US" sz="1400" dirty="0" err="1">
                <a:ea typeface="+mn-lt"/>
                <a:cs typeface="+mn-lt"/>
              </a:rPr>
              <a:t>hacia</a:t>
            </a:r>
            <a:r>
              <a:rPr lang="en-US" sz="1400" dirty="0">
                <a:ea typeface="+mn-lt"/>
                <a:cs typeface="+mn-lt"/>
              </a:rPr>
              <a:t> el </a:t>
            </a:r>
            <a:r>
              <a:rPr lang="en-US" sz="1400" dirty="0" err="1">
                <a:ea typeface="+mn-lt"/>
                <a:cs typeface="+mn-lt"/>
              </a:rPr>
              <a:t>futuro</a:t>
            </a:r>
            <a:endParaRPr lang="en-US" sz="1400" dirty="0">
              <a:ea typeface="+mn-lt"/>
              <a:cs typeface="+mn-lt"/>
            </a:endParaRPr>
          </a:p>
          <a:p>
            <a:pPr marL="0" indent="0" algn="just">
              <a:buNone/>
            </a:pPr>
            <a:r>
              <a:rPr lang="en-US" sz="1200" dirty="0"/>
              <a:t>Radios y </a:t>
            </a:r>
            <a:r>
              <a:rPr lang="en-US" sz="1200" dirty="0" err="1"/>
              <a:t>medios</a:t>
            </a:r>
            <a:r>
              <a:rPr lang="en-US" sz="1200" dirty="0"/>
              <a:t> de </a:t>
            </a:r>
            <a:r>
              <a:rPr lang="en-US" sz="1200" dirty="0" err="1"/>
              <a:t>comunicación</a:t>
            </a:r>
            <a:r>
              <a:rPr lang="en-US" sz="1200" dirty="0"/>
              <a:t> de </a:t>
            </a:r>
            <a:r>
              <a:rPr lang="en-US" sz="1200" dirty="0" err="1"/>
              <a:t>comunidades</a:t>
            </a:r>
            <a:r>
              <a:rPr lang="en-US" sz="1200" dirty="0"/>
              <a:t> </a:t>
            </a:r>
            <a:r>
              <a:rPr lang="en-US" sz="1200" dirty="0" err="1"/>
              <a:t>juegan</a:t>
            </a:r>
            <a:r>
              <a:rPr lang="en-US" sz="1200" dirty="0"/>
              <a:t> un </a:t>
            </a:r>
            <a:r>
              <a:rPr lang="en-US" sz="1200" dirty="0" err="1"/>
              <a:t>papel</a:t>
            </a:r>
            <a:r>
              <a:rPr lang="en-US" sz="1200" dirty="0"/>
              <a:t> </a:t>
            </a:r>
            <a:r>
              <a:rPr lang="en-US" sz="1200" dirty="0" err="1"/>
              <a:t>cada</a:t>
            </a:r>
            <a:r>
              <a:rPr lang="en-US" sz="1200" dirty="0"/>
              <a:t> </a:t>
            </a:r>
            <a:r>
              <a:rPr lang="en-US" sz="1200" dirty="0" err="1"/>
              <a:t>vez</a:t>
            </a:r>
            <a:r>
              <a:rPr lang="en-US" sz="1200" dirty="0"/>
              <a:t> </a:t>
            </a:r>
            <a:r>
              <a:rPr lang="en-US" sz="1200" dirty="0" err="1"/>
              <a:t>más</a:t>
            </a:r>
            <a:r>
              <a:rPr lang="en-US" sz="1200" dirty="0"/>
              <a:t> </a:t>
            </a:r>
            <a:r>
              <a:rPr lang="en-US" sz="1200" dirty="0" err="1"/>
              <a:t>importante</a:t>
            </a:r>
            <a:r>
              <a:rPr lang="en-US" sz="1200" dirty="0"/>
              <a:t> en la </a:t>
            </a:r>
            <a:r>
              <a:rPr lang="en-US" sz="1200" dirty="0" err="1"/>
              <a:t>ayuda</a:t>
            </a:r>
            <a:r>
              <a:rPr lang="en-US" sz="1200" dirty="0"/>
              <a:t> a </a:t>
            </a:r>
            <a:r>
              <a:rPr lang="en-US" sz="1200" dirty="0" err="1"/>
              <a:t>poblaciones</a:t>
            </a:r>
            <a:r>
              <a:rPr lang="en-US" sz="1200" dirty="0"/>
              <a:t> </a:t>
            </a:r>
            <a:r>
              <a:rPr lang="en-US" sz="1200" dirty="0" err="1"/>
              <a:t>marginadas</a:t>
            </a:r>
            <a:r>
              <a:rPr lang="en-US" sz="1200" dirty="0"/>
              <a:t> para </a:t>
            </a:r>
            <a:r>
              <a:rPr lang="en-US" sz="1200" dirty="0" err="1"/>
              <a:t>entender</a:t>
            </a:r>
            <a:r>
              <a:rPr lang="en-US" sz="1200" dirty="0"/>
              <a:t> y responder a la </a:t>
            </a:r>
            <a:r>
              <a:rPr lang="en-US" sz="1200" dirty="0" err="1"/>
              <a:t>propagación</a:t>
            </a:r>
            <a:r>
              <a:rPr lang="en-US" sz="1200" dirty="0"/>
              <a:t> del COVID-19.</a:t>
            </a:r>
          </a:p>
          <a:p>
            <a:pPr marL="0" indent="0" algn="just">
              <a:buNone/>
            </a:pPr>
            <a:r>
              <a:rPr lang="en-US" sz="1200" dirty="0"/>
              <a:t>-La </a:t>
            </a:r>
            <a:r>
              <a:rPr lang="en-US" sz="1200" dirty="0" err="1"/>
              <a:t>Comunidad</a:t>
            </a:r>
            <a:r>
              <a:rPr lang="en-US" sz="1200" dirty="0"/>
              <a:t> </a:t>
            </a:r>
            <a:r>
              <a:rPr lang="en-US" sz="1200" dirty="0" err="1"/>
              <a:t>Indígena</a:t>
            </a:r>
            <a:r>
              <a:rPr lang="en-US" sz="1200" dirty="0"/>
              <a:t> de la Red de la Radio-</a:t>
            </a:r>
            <a:r>
              <a:rPr lang="en-US" sz="1200" dirty="0" err="1"/>
              <a:t>Comunidad</a:t>
            </a:r>
            <a:r>
              <a:rPr lang="en-US" sz="1200" dirty="0"/>
              <a:t> del Nepal (ICRN) ha </a:t>
            </a:r>
            <a:r>
              <a:rPr lang="en-US" sz="1200" dirty="0" err="1"/>
              <a:t>producido</a:t>
            </a:r>
            <a:r>
              <a:rPr lang="en-US" sz="1200" dirty="0"/>
              <a:t> con la </a:t>
            </a:r>
            <a:r>
              <a:rPr lang="en-US" sz="1200" dirty="0" err="1"/>
              <a:t>Televisión</a:t>
            </a:r>
            <a:r>
              <a:rPr lang="en-US" sz="1200" dirty="0"/>
              <a:t> </a:t>
            </a:r>
            <a:r>
              <a:rPr lang="en-US" sz="1200" dirty="0" err="1"/>
              <a:t>Indígena</a:t>
            </a:r>
            <a:r>
              <a:rPr lang="en-US" sz="1200" dirty="0"/>
              <a:t> , </a:t>
            </a:r>
            <a:r>
              <a:rPr lang="en-US" sz="1200" dirty="0" err="1"/>
              <a:t>programas</a:t>
            </a:r>
            <a:r>
              <a:rPr lang="en-US" sz="1200" dirty="0"/>
              <a:t> en 15 </a:t>
            </a:r>
            <a:r>
              <a:rPr lang="en-US" sz="1200" dirty="0" err="1"/>
              <a:t>idiomas</a:t>
            </a:r>
            <a:r>
              <a:rPr lang="en-US" sz="1200" dirty="0"/>
              <a:t> </a:t>
            </a:r>
            <a:r>
              <a:rPr lang="en-US" sz="1200" dirty="0" err="1"/>
              <a:t>nativos</a:t>
            </a:r>
            <a:r>
              <a:rPr lang="en-US" sz="1200" dirty="0"/>
              <a:t> y </a:t>
            </a:r>
            <a:r>
              <a:rPr lang="en-US" sz="1200" dirty="0" err="1"/>
              <a:t>uno</a:t>
            </a:r>
            <a:r>
              <a:rPr lang="en-US" sz="1200" dirty="0"/>
              <a:t> en </a:t>
            </a:r>
            <a:r>
              <a:rPr lang="en-US" sz="1200" dirty="0" err="1"/>
              <a:t>nepalés</a:t>
            </a:r>
            <a:r>
              <a:rPr lang="en-US" sz="1200" dirty="0"/>
              <a:t>, </a:t>
            </a:r>
            <a:r>
              <a:rPr lang="en-US" sz="1200" dirty="0" err="1"/>
              <a:t>distribuidos</a:t>
            </a:r>
            <a:r>
              <a:rPr lang="en-US" sz="1200" dirty="0"/>
              <a:t> a 21 radios </a:t>
            </a:r>
            <a:r>
              <a:rPr lang="en-US" sz="1200" dirty="0" err="1"/>
              <a:t>indígenas</a:t>
            </a:r>
            <a:r>
              <a:rPr lang="en-US" sz="1200" dirty="0"/>
              <a:t>, 350 radio-</a:t>
            </a:r>
            <a:r>
              <a:rPr lang="en-US" sz="1200" dirty="0" err="1"/>
              <a:t>comunidades</a:t>
            </a:r>
            <a:r>
              <a:rPr lang="en-US" sz="1200" dirty="0"/>
              <a:t>, </a:t>
            </a:r>
            <a:r>
              <a:rPr lang="en-US" sz="1200" dirty="0" err="1"/>
              <a:t>así</a:t>
            </a:r>
            <a:r>
              <a:rPr lang="en-US" sz="1200" dirty="0"/>
              <a:t> </a:t>
            </a:r>
            <a:r>
              <a:rPr lang="en-US" sz="1200" dirty="0" err="1"/>
              <a:t>como</a:t>
            </a:r>
            <a:r>
              <a:rPr lang="en-US" sz="1200" dirty="0"/>
              <a:t> </a:t>
            </a:r>
            <a:r>
              <a:rPr lang="en-US" sz="1200" dirty="0" err="1"/>
              <a:t>plataformas</a:t>
            </a:r>
            <a:r>
              <a:rPr lang="en-US" sz="1200" dirty="0"/>
              <a:t> de </a:t>
            </a:r>
            <a:r>
              <a:rPr lang="en-US" sz="1200" dirty="0" err="1"/>
              <a:t>redes</a:t>
            </a:r>
            <a:r>
              <a:rPr lang="en-US" sz="1200" dirty="0"/>
              <a:t> </a:t>
            </a:r>
            <a:r>
              <a:rPr lang="en-US" sz="1200" dirty="0" err="1"/>
              <a:t>sociales</a:t>
            </a:r>
            <a:r>
              <a:rPr lang="en-US" sz="1200" dirty="0"/>
              <a:t>.</a:t>
            </a:r>
          </a:p>
          <a:p>
            <a:pPr marL="0" indent="0" algn="just">
              <a:buNone/>
            </a:pPr>
            <a:r>
              <a:rPr lang="en-US" sz="1200" dirty="0"/>
              <a:t>-La Association de radio-</a:t>
            </a:r>
            <a:r>
              <a:rPr lang="en-US" sz="1200" dirty="0" err="1"/>
              <a:t>comunidades</a:t>
            </a:r>
            <a:r>
              <a:rPr lang="en-US" sz="1200" dirty="0"/>
              <a:t> de Zimbabwe (ZACRAS) </a:t>
            </a:r>
            <a:r>
              <a:rPr lang="en-US" sz="1200" dirty="0" err="1"/>
              <a:t>usa</a:t>
            </a:r>
            <a:r>
              <a:rPr lang="en-US" sz="1200" dirty="0"/>
              <a:t> WhatsApp para </a:t>
            </a:r>
            <a:r>
              <a:rPr lang="en-US" sz="1200" dirty="0" err="1"/>
              <a:t>enviar</a:t>
            </a:r>
            <a:r>
              <a:rPr lang="en-US" sz="1200" dirty="0"/>
              <a:t> </a:t>
            </a:r>
            <a:r>
              <a:rPr lang="en-US" sz="1200" dirty="0" err="1"/>
              <a:t>infografías</a:t>
            </a:r>
            <a:r>
              <a:rPr lang="en-US" sz="1200" dirty="0"/>
              <a:t> y </a:t>
            </a:r>
            <a:r>
              <a:rPr lang="en-US" sz="1200" dirty="0" err="1"/>
              <a:t>folletos</a:t>
            </a:r>
            <a:r>
              <a:rPr lang="en-US" sz="1200" dirty="0"/>
              <a:t> </a:t>
            </a:r>
            <a:r>
              <a:rPr lang="en-US" sz="1200" dirty="0" err="1"/>
              <a:t>digitales</a:t>
            </a:r>
            <a:r>
              <a:rPr lang="en-US" sz="1200" dirty="0"/>
              <a:t> </a:t>
            </a:r>
            <a:r>
              <a:rPr lang="en-US" sz="1200" dirty="0" err="1"/>
              <a:t>sobre</a:t>
            </a:r>
            <a:r>
              <a:rPr lang="en-US" sz="1200" dirty="0"/>
              <a:t> la </a:t>
            </a:r>
            <a:r>
              <a:rPr lang="en-US" sz="1200" dirty="0" err="1"/>
              <a:t>prevención</a:t>
            </a:r>
            <a:r>
              <a:rPr lang="en-US" sz="1200" dirty="0"/>
              <a:t> del COVID-19.  Los </a:t>
            </a:r>
            <a:r>
              <a:rPr lang="en-US" sz="1200" dirty="0" err="1"/>
              <a:t>folletos</a:t>
            </a:r>
            <a:r>
              <a:rPr lang="en-US" sz="1200" dirty="0"/>
              <a:t> </a:t>
            </a:r>
            <a:r>
              <a:rPr lang="en-US" sz="1200" dirty="0" err="1"/>
              <a:t>están</a:t>
            </a:r>
            <a:r>
              <a:rPr lang="en-US" sz="1200" dirty="0"/>
              <a:t> en </a:t>
            </a:r>
            <a:r>
              <a:rPr lang="en-US" sz="1200" dirty="0" err="1"/>
              <a:t>inglés</a:t>
            </a:r>
            <a:r>
              <a:rPr lang="en-US" sz="1200" dirty="0"/>
              <a:t>, Shona, Ndebele, Tonga y </a:t>
            </a:r>
            <a:r>
              <a:rPr lang="en-US" sz="1200" dirty="0" err="1"/>
              <a:t>Nambya</a:t>
            </a:r>
            <a:r>
              <a:rPr lang="en-US" sz="1200" dirty="0"/>
              <a:t> y </a:t>
            </a:r>
            <a:r>
              <a:rPr lang="en-US" sz="1200" dirty="0" err="1"/>
              <a:t>están</a:t>
            </a:r>
            <a:r>
              <a:rPr lang="en-US" sz="1200" dirty="0"/>
              <a:t> </a:t>
            </a:r>
            <a:r>
              <a:rPr lang="en-US" sz="1200" dirty="0" err="1"/>
              <a:t>dirigidos</a:t>
            </a:r>
            <a:r>
              <a:rPr lang="en-US" sz="1200" dirty="0"/>
              <a:t> a </a:t>
            </a:r>
            <a:r>
              <a:rPr lang="en-US" sz="1200" dirty="0" err="1"/>
              <a:t>comunidades</a:t>
            </a:r>
            <a:r>
              <a:rPr lang="en-US" sz="1200" dirty="0"/>
              <a:t> </a:t>
            </a:r>
            <a:r>
              <a:rPr lang="en-US" sz="1200" dirty="0" err="1"/>
              <a:t>marginalizadas</a:t>
            </a:r>
            <a:r>
              <a:rPr lang="en-US" sz="1200" dirty="0"/>
              <a:t> y </a:t>
            </a:r>
            <a:r>
              <a:rPr lang="en-US" sz="1200" dirty="0" err="1"/>
              <a:t>subrepresentadas</a:t>
            </a:r>
            <a:r>
              <a:rPr lang="en-US" sz="1200" dirty="0"/>
              <a:t>.</a:t>
            </a:r>
          </a:p>
          <a:p>
            <a:pPr marL="0" indent="0" algn="just">
              <a:buNone/>
            </a:pPr>
            <a:r>
              <a:rPr lang="en-US" sz="1200" dirty="0"/>
              <a:t>-En Ecuador, la ONG  Confederation of Indigenous Nationalities of the Ecuadorian Amazon (CONFENIAE) </a:t>
            </a:r>
            <a:r>
              <a:rPr lang="en-US" sz="1200" dirty="0" err="1"/>
              <a:t>además</a:t>
            </a:r>
            <a:r>
              <a:rPr lang="en-US" sz="1200" dirty="0"/>
              <a:t> de </a:t>
            </a:r>
            <a:r>
              <a:rPr lang="en-US" sz="1200" dirty="0" err="1"/>
              <a:t>traducir</a:t>
            </a:r>
            <a:r>
              <a:rPr lang="en-US" sz="1200" dirty="0"/>
              <a:t> la </a:t>
            </a:r>
            <a:r>
              <a:rPr lang="en-US" sz="1200" dirty="0" err="1"/>
              <a:t>información</a:t>
            </a:r>
            <a:r>
              <a:rPr lang="en-US" sz="1200" dirty="0"/>
              <a:t> del </a:t>
            </a:r>
            <a:r>
              <a:rPr lang="en-US" sz="1200" dirty="0" err="1"/>
              <a:t>gobierno</a:t>
            </a:r>
            <a:r>
              <a:rPr lang="en-US" sz="1200" dirty="0"/>
              <a:t> </a:t>
            </a:r>
            <a:r>
              <a:rPr lang="en-US" sz="1200" dirty="0" err="1"/>
              <a:t>sobre</a:t>
            </a:r>
            <a:r>
              <a:rPr lang="en-US" sz="1200" dirty="0"/>
              <a:t> COVID-19 en </a:t>
            </a:r>
            <a:r>
              <a:rPr lang="en-US" sz="1200" dirty="0" err="1"/>
              <a:t>seis</a:t>
            </a:r>
            <a:r>
              <a:rPr lang="en-US" sz="1200" dirty="0"/>
              <a:t> </a:t>
            </a:r>
            <a:r>
              <a:rPr lang="en-US" sz="1200" dirty="0" err="1"/>
              <a:t>idiomas</a:t>
            </a:r>
            <a:r>
              <a:rPr lang="en-US" sz="1200" dirty="0"/>
              <a:t> </a:t>
            </a:r>
            <a:r>
              <a:rPr lang="en-US" sz="1200" dirty="0" err="1"/>
              <a:t>nativos</a:t>
            </a:r>
            <a:r>
              <a:rPr lang="en-US" sz="1200" dirty="0"/>
              <a:t> ha </a:t>
            </a:r>
            <a:r>
              <a:rPr lang="en-US" sz="1200" dirty="0" err="1"/>
              <a:t>popularizado</a:t>
            </a:r>
            <a:r>
              <a:rPr lang="en-US" sz="1200" dirty="0"/>
              <a:t> </a:t>
            </a:r>
            <a:r>
              <a:rPr lang="en-US" sz="1200" dirty="0" err="1"/>
              <a:t>hastags</a:t>
            </a:r>
            <a:r>
              <a:rPr lang="en-US" sz="1200" dirty="0"/>
              <a:t> en </a:t>
            </a:r>
            <a:r>
              <a:rPr lang="en-US" sz="1200" dirty="0" err="1"/>
              <a:t>idiomas</a:t>
            </a:r>
            <a:r>
              <a:rPr lang="en-US" sz="1200" dirty="0"/>
              <a:t> locales </a:t>
            </a:r>
            <a:r>
              <a:rPr lang="en-US" sz="1200" dirty="0">
                <a:solidFill>
                  <a:srgbClr val="FFFFFF"/>
                </a:solidFill>
              </a:rPr>
              <a:t>#</a:t>
            </a:r>
            <a:r>
              <a:rPr lang="en-US" sz="1200" dirty="0" err="1">
                <a:solidFill>
                  <a:srgbClr val="FFFFFF"/>
                </a:solidFill>
              </a:rPr>
              <a:t>WasipiSakiri</a:t>
            </a:r>
            <a:r>
              <a:rPr lang="en-US" sz="1200" dirty="0">
                <a:solidFill>
                  <a:srgbClr val="FFFFFF"/>
                </a:solidFill>
              </a:rPr>
              <a:t> is </a:t>
            </a:r>
            <a:r>
              <a:rPr lang="en-US" sz="1200" dirty="0" err="1">
                <a:solidFill>
                  <a:srgbClr val="FFFFFF"/>
                </a:solidFill>
              </a:rPr>
              <a:t>Kichwa</a:t>
            </a:r>
            <a:r>
              <a:rPr lang="en-US" sz="1200" dirty="0">
                <a:solidFill>
                  <a:srgbClr val="FFFFFF"/>
                </a:solidFill>
              </a:rPr>
              <a:t> and #</a:t>
            </a:r>
            <a:r>
              <a:rPr lang="en-US" sz="1200" dirty="0" err="1">
                <a:solidFill>
                  <a:srgbClr val="FFFFFF"/>
                </a:solidFill>
              </a:rPr>
              <a:t>JeminPujusta</a:t>
            </a:r>
            <a:r>
              <a:rPr lang="en-US" sz="1200" dirty="0">
                <a:solidFill>
                  <a:srgbClr val="FFFFFF"/>
                </a:solidFill>
              </a:rPr>
              <a:t> is Shuar translations of #</a:t>
            </a:r>
            <a:r>
              <a:rPr lang="en-US" sz="1200" dirty="0" err="1">
                <a:solidFill>
                  <a:srgbClr val="FFFFFF"/>
                </a:solidFill>
              </a:rPr>
              <a:t>StayatHome</a:t>
            </a:r>
            <a:r>
              <a:rPr lang="en-US" sz="1200" dirty="0"/>
              <a:t>.</a:t>
            </a:r>
          </a:p>
          <a:p>
            <a:pPr marL="0" indent="0" algn="just">
              <a:buNone/>
            </a:pPr>
            <a:r>
              <a:rPr lang="en-US" sz="1200" dirty="0"/>
              <a:t>El World Association for Christian </a:t>
            </a:r>
            <a:r>
              <a:rPr lang="en-US" sz="1200" dirty="0" err="1"/>
              <a:t>Commu-nication</a:t>
            </a:r>
            <a:r>
              <a:rPr lang="en-US" sz="1200" dirty="0"/>
              <a:t> ha </a:t>
            </a:r>
            <a:r>
              <a:rPr lang="en-US" sz="1200" dirty="0" err="1"/>
              <a:t>consultado</a:t>
            </a:r>
            <a:r>
              <a:rPr lang="en-US" sz="1200" dirty="0"/>
              <a:t> </a:t>
            </a:r>
            <a:r>
              <a:rPr lang="en-US" sz="1200" dirty="0" err="1"/>
              <a:t>socios</a:t>
            </a:r>
            <a:r>
              <a:rPr lang="en-US" sz="1200" dirty="0"/>
              <a:t> de </a:t>
            </a:r>
            <a:r>
              <a:rPr lang="en-US" sz="1200" dirty="0" err="1"/>
              <a:t>medios</a:t>
            </a:r>
            <a:r>
              <a:rPr lang="en-US" sz="1200" dirty="0"/>
              <a:t> </a:t>
            </a:r>
            <a:r>
              <a:rPr lang="en-US" sz="1200" dirty="0" err="1"/>
              <a:t>comunitarios</a:t>
            </a:r>
            <a:r>
              <a:rPr lang="en-US" sz="1200" dirty="0"/>
              <a:t> en </a:t>
            </a:r>
            <a:r>
              <a:rPr lang="en-US" sz="1200" dirty="0" err="1"/>
              <a:t>su</a:t>
            </a:r>
            <a:r>
              <a:rPr lang="en-US" sz="1200" dirty="0"/>
              <a:t> </a:t>
            </a:r>
            <a:r>
              <a:rPr lang="en-US" sz="1200" dirty="0" err="1"/>
              <a:t>respuesta</a:t>
            </a:r>
            <a:r>
              <a:rPr lang="en-US" sz="1200" dirty="0"/>
              <a:t> a la COVID-19 y </a:t>
            </a:r>
            <a:r>
              <a:rPr lang="en-US" sz="1200" dirty="0" err="1"/>
              <a:t>concluyó</a:t>
            </a:r>
            <a:r>
              <a:rPr lang="en-US" sz="1200" dirty="0"/>
              <a:t> que </a:t>
            </a:r>
            <a:r>
              <a:rPr lang="en-US" sz="1200" dirty="0" err="1"/>
              <a:t>éstos</a:t>
            </a:r>
            <a:r>
              <a:rPr lang="en-US" sz="1200" dirty="0"/>
              <a:t> se </a:t>
            </a:r>
            <a:r>
              <a:rPr lang="en-US" sz="1200" dirty="0" err="1"/>
              <a:t>centran</a:t>
            </a:r>
            <a:r>
              <a:rPr lang="en-US" sz="1200" dirty="0"/>
              <a:t> en </a:t>
            </a:r>
            <a:r>
              <a:rPr lang="en-US" sz="1200" dirty="0" err="1"/>
              <a:t>fuentes</a:t>
            </a:r>
            <a:r>
              <a:rPr lang="en-US" sz="1200" dirty="0"/>
              <a:t> de </a:t>
            </a:r>
            <a:r>
              <a:rPr lang="en-US" sz="1200" dirty="0" err="1"/>
              <a:t>datos</a:t>
            </a:r>
            <a:r>
              <a:rPr lang="en-US" sz="1200" dirty="0"/>
              <a:t> </a:t>
            </a:r>
            <a:r>
              <a:rPr lang="en-US" sz="1200" dirty="0" err="1"/>
              <a:t>oficiales</a:t>
            </a:r>
            <a:r>
              <a:rPr lang="en-US" sz="1200" dirty="0"/>
              <a:t> com la OMS, la ONU; </a:t>
            </a:r>
            <a:r>
              <a:rPr lang="en-US" sz="1200" dirty="0" err="1"/>
              <a:t>los</a:t>
            </a:r>
            <a:r>
              <a:rPr lang="en-US" sz="1200" dirty="0"/>
              <a:t> </a:t>
            </a:r>
            <a:r>
              <a:rPr lang="en-US" sz="1200" dirty="0" err="1"/>
              <a:t>gobiernos</a:t>
            </a:r>
            <a:r>
              <a:rPr lang="en-US" sz="1200" dirty="0"/>
              <a:t>  </a:t>
            </a:r>
            <a:r>
              <a:rPr lang="en-US" sz="1200" dirty="0" err="1"/>
              <a:t>pueden</a:t>
            </a:r>
            <a:r>
              <a:rPr lang="en-US" sz="1200" dirty="0"/>
              <a:t> </a:t>
            </a:r>
            <a:r>
              <a:rPr lang="en-US" sz="1200" dirty="0" err="1"/>
              <a:t>dar</a:t>
            </a:r>
            <a:r>
              <a:rPr lang="en-US" sz="1200" dirty="0"/>
              <a:t> </a:t>
            </a:r>
            <a:r>
              <a:rPr lang="en-US" sz="1200" dirty="0" err="1"/>
              <a:t>respuesta</a:t>
            </a:r>
            <a:r>
              <a:rPr lang="en-US" sz="1200" dirty="0"/>
              <a:t> a </a:t>
            </a:r>
            <a:r>
              <a:rPr lang="en-US" sz="1200" dirty="0" err="1"/>
              <a:t>rumores</a:t>
            </a:r>
            <a:r>
              <a:rPr lang="en-US" sz="1200" dirty="0"/>
              <a:t> y </a:t>
            </a:r>
            <a:r>
              <a:rPr lang="en-US" sz="1200" dirty="0" err="1"/>
              <a:t>desinformaciones</a:t>
            </a:r>
            <a:r>
              <a:rPr lang="en-US" sz="1200" dirty="0"/>
              <a:t>.</a:t>
            </a:r>
          </a:p>
          <a:p>
            <a:pPr marL="0" indent="0" algn="just">
              <a:buNone/>
            </a:pPr>
            <a:r>
              <a:rPr lang="en-US" sz="1200" dirty="0"/>
              <a:t>Sara Speicher, WCC Geneva </a:t>
            </a:r>
          </a:p>
        </p:txBody>
      </p:sp>
      <p:sp>
        <p:nvSpPr>
          <p:cNvPr id="5" name="Text Placeholder 2">
            <a:extLst>
              <a:ext uri="{FF2B5EF4-FFF2-40B4-BE49-F238E27FC236}">
                <a16:creationId xmlns:a16="http://schemas.microsoft.com/office/drawing/2014/main" id="{C94C4418-832A-4A8F-9E93-23E804EA131C}"/>
              </a:ext>
            </a:extLst>
          </p:cNvPr>
          <p:cNvSpPr txBox="1">
            <a:spLocks/>
          </p:cNvSpPr>
          <p:nvPr/>
        </p:nvSpPr>
        <p:spPr>
          <a:xfrm>
            <a:off x="471487" y="227934"/>
            <a:ext cx="5915025" cy="340755"/>
          </a:xfrm>
          <a:prstGeom prst="rect">
            <a:avLst/>
          </a:prstGeom>
        </p:spPr>
        <p:txBody>
          <a:bodyPr vert="horz" lIns="91440" tIns="45720" rIns="91440" bIns="45720" rtlCol="0">
            <a:normAutofit lnSpcReduction="10000"/>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de-DE" b="1" dirty="0">
                <a:solidFill>
                  <a:schemeClr val="bg2">
                    <a:lumMod val="50000"/>
                  </a:schemeClr>
                </a:solidFill>
              </a:rPr>
              <a:t>¿Cómo juzgar?</a:t>
            </a:r>
            <a:endParaRPr lang="de-DE" dirty="0"/>
          </a:p>
          <a:p>
            <a:endParaRPr lang="de-DE" dirty="0"/>
          </a:p>
        </p:txBody>
      </p:sp>
      <p:sp>
        <p:nvSpPr>
          <p:cNvPr id="2" name="Textfeld 1">
            <a:extLst>
              <a:ext uri="{FF2B5EF4-FFF2-40B4-BE49-F238E27FC236}">
                <a16:creationId xmlns:a16="http://schemas.microsoft.com/office/drawing/2014/main" id="{00E9A3AE-07D1-4D8A-A5B0-44813885939C}"/>
              </a:ext>
            </a:extLst>
          </p:cNvPr>
          <p:cNvSpPr txBox="1"/>
          <p:nvPr/>
        </p:nvSpPr>
        <p:spPr>
          <a:xfrm>
            <a:off x="189375" y="446360"/>
            <a:ext cx="3974035" cy="2031325"/>
          </a:xfrm>
          <a:prstGeom prst="rect">
            <a:avLst/>
          </a:prstGeom>
          <a:noFill/>
        </p:spPr>
        <p:txBody>
          <a:bodyPr wrap="square" rtlCol="0" anchor="t">
            <a:spAutoFit/>
          </a:bodyPr>
          <a:lstStyle/>
          <a:p>
            <a:pPr algn="just"/>
            <a:r>
              <a:rPr lang="en-US" sz="1050" dirty="0">
                <a:solidFill>
                  <a:schemeClr val="bg2">
                    <a:lumMod val="50000"/>
                  </a:schemeClr>
                </a:solidFill>
              </a:rPr>
              <a:t>En la </a:t>
            </a:r>
            <a:r>
              <a:rPr lang="en-US" sz="1050" dirty="0" err="1">
                <a:solidFill>
                  <a:schemeClr val="bg2">
                    <a:lumMod val="50000"/>
                  </a:schemeClr>
                </a:solidFill>
              </a:rPr>
              <a:t>primera</a:t>
            </a:r>
            <a:r>
              <a:rPr lang="en-US" sz="1050" dirty="0">
                <a:solidFill>
                  <a:schemeClr val="bg2">
                    <a:lumMod val="50000"/>
                  </a:schemeClr>
                </a:solidFill>
              </a:rPr>
              <a:t> </a:t>
            </a:r>
            <a:r>
              <a:rPr lang="en-US" sz="1050" dirty="0" err="1">
                <a:solidFill>
                  <a:schemeClr val="bg2">
                    <a:lumMod val="50000"/>
                  </a:schemeClr>
                </a:solidFill>
              </a:rPr>
              <a:t>edición</a:t>
            </a:r>
            <a:r>
              <a:rPr lang="en-US" sz="1050" dirty="0">
                <a:solidFill>
                  <a:schemeClr val="bg2">
                    <a:lumMod val="50000"/>
                  </a:schemeClr>
                </a:solidFill>
              </a:rPr>
              <a:t> de </a:t>
            </a:r>
            <a:r>
              <a:rPr lang="en-US" sz="1050" dirty="0" err="1">
                <a:solidFill>
                  <a:schemeClr val="bg2">
                    <a:lumMod val="50000"/>
                  </a:schemeClr>
                </a:solidFill>
              </a:rPr>
              <a:t>Perspectivas</a:t>
            </a:r>
            <a:r>
              <a:rPr lang="en-US" sz="1050" dirty="0">
                <a:solidFill>
                  <a:schemeClr val="bg2">
                    <a:lumMod val="50000"/>
                  </a:schemeClr>
                </a:solidFill>
              </a:rPr>
              <a:t> del Corona </a:t>
            </a:r>
            <a:r>
              <a:rPr lang="en-US" sz="1050" dirty="0" err="1">
                <a:solidFill>
                  <a:schemeClr val="bg2">
                    <a:lumMod val="50000"/>
                  </a:schemeClr>
                </a:solidFill>
              </a:rPr>
              <a:t>publicamos</a:t>
            </a:r>
            <a:r>
              <a:rPr lang="en-US" sz="1050" dirty="0">
                <a:solidFill>
                  <a:schemeClr val="bg2">
                    <a:lumMod val="50000"/>
                  </a:schemeClr>
                </a:solidFill>
              </a:rPr>
              <a:t> </a:t>
            </a:r>
            <a:r>
              <a:rPr lang="en-US" sz="1050" dirty="0" err="1">
                <a:solidFill>
                  <a:schemeClr val="bg2">
                    <a:lumMod val="50000"/>
                  </a:schemeClr>
                </a:solidFill>
              </a:rPr>
              <a:t>como</a:t>
            </a:r>
            <a:r>
              <a:rPr lang="en-US" sz="1050" dirty="0">
                <a:solidFill>
                  <a:schemeClr val="bg2">
                    <a:lumMod val="50000"/>
                  </a:schemeClr>
                </a:solidFill>
              </a:rPr>
              <a:t> </a:t>
            </a:r>
            <a:r>
              <a:rPr lang="en-US" sz="1050" dirty="0" err="1">
                <a:solidFill>
                  <a:schemeClr val="bg2">
                    <a:lumMod val="50000"/>
                  </a:schemeClr>
                </a:solidFill>
              </a:rPr>
              <a:t>los</a:t>
            </a:r>
            <a:r>
              <a:rPr lang="en-US" sz="1050" dirty="0">
                <a:solidFill>
                  <a:schemeClr val="bg2">
                    <a:lumMod val="50000"/>
                  </a:schemeClr>
                </a:solidFill>
              </a:rPr>
              <a:t> </a:t>
            </a:r>
            <a:r>
              <a:rPr lang="en-US" sz="1050" dirty="0" err="1">
                <a:solidFill>
                  <a:schemeClr val="bg2">
                    <a:lumMod val="50000"/>
                  </a:schemeClr>
                </a:solidFill>
              </a:rPr>
              <a:t>datos</a:t>
            </a:r>
            <a:r>
              <a:rPr lang="en-US" sz="1050" dirty="0">
                <a:solidFill>
                  <a:schemeClr val="bg2">
                    <a:lumMod val="50000"/>
                  </a:schemeClr>
                </a:solidFill>
              </a:rPr>
              <a:t> </a:t>
            </a:r>
            <a:r>
              <a:rPr lang="en-US" sz="1050" dirty="0" err="1">
                <a:solidFill>
                  <a:schemeClr val="bg2">
                    <a:lumMod val="50000"/>
                  </a:schemeClr>
                </a:solidFill>
              </a:rPr>
              <a:t>mostravan</a:t>
            </a:r>
            <a:r>
              <a:rPr lang="en-US" sz="1050" dirty="0">
                <a:solidFill>
                  <a:schemeClr val="bg2">
                    <a:lumMod val="50000"/>
                  </a:schemeClr>
                </a:solidFill>
              </a:rPr>
              <a:t> que </a:t>
            </a:r>
            <a:r>
              <a:rPr lang="en-US" sz="1050" dirty="0" err="1">
                <a:solidFill>
                  <a:schemeClr val="bg2">
                    <a:lumMod val="50000"/>
                  </a:schemeClr>
                </a:solidFill>
              </a:rPr>
              <a:t>los</a:t>
            </a:r>
            <a:r>
              <a:rPr lang="en-US" sz="1050" dirty="0">
                <a:solidFill>
                  <a:schemeClr val="bg2">
                    <a:lumMod val="50000"/>
                  </a:schemeClr>
                </a:solidFill>
              </a:rPr>
              <a:t> </a:t>
            </a:r>
            <a:r>
              <a:rPr lang="en-US" sz="1050" dirty="0" err="1">
                <a:solidFill>
                  <a:schemeClr val="bg2">
                    <a:lumMod val="50000"/>
                  </a:schemeClr>
                </a:solidFill>
              </a:rPr>
              <a:t>medios</a:t>
            </a:r>
            <a:r>
              <a:rPr lang="en-US" sz="1050" dirty="0">
                <a:solidFill>
                  <a:schemeClr val="bg2">
                    <a:lumMod val="50000"/>
                  </a:schemeClr>
                </a:solidFill>
              </a:rPr>
              <a:t> </a:t>
            </a:r>
            <a:r>
              <a:rPr lang="en-US" sz="1050" dirty="0" err="1">
                <a:solidFill>
                  <a:schemeClr val="bg2">
                    <a:lumMod val="50000"/>
                  </a:schemeClr>
                </a:solidFill>
              </a:rPr>
              <a:t>otorgaban</a:t>
            </a:r>
            <a:r>
              <a:rPr lang="en-US" sz="1050" dirty="0">
                <a:solidFill>
                  <a:schemeClr val="bg2">
                    <a:lumMod val="50000"/>
                  </a:schemeClr>
                </a:solidFill>
              </a:rPr>
              <a:t> </a:t>
            </a:r>
            <a:r>
              <a:rPr lang="en-US" sz="1050" dirty="0" err="1">
                <a:solidFill>
                  <a:schemeClr val="bg2">
                    <a:lumMod val="50000"/>
                  </a:schemeClr>
                </a:solidFill>
              </a:rPr>
              <a:t>más</a:t>
            </a:r>
            <a:r>
              <a:rPr lang="en-US" sz="1050" dirty="0">
                <a:solidFill>
                  <a:schemeClr val="bg2">
                    <a:lumMod val="50000"/>
                  </a:schemeClr>
                </a:solidFill>
              </a:rPr>
              <a:t> </a:t>
            </a:r>
            <a:r>
              <a:rPr lang="en-US" sz="1050" dirty="0" err="1">
                <a:solidFill>
                  <a:schemeClr val="bg2">
                    <a:lumMod val="50000"/>
                  </a:schemeClr>
                </a:solidFill>
              </a:rPr>
              <a:t>visibilidad</a:t>
            </a:r>
            <a:r>
              <a:rPr lang="en-US" sz="1050" dirty="0">
                <a:solidFill>
                  <a:schemeClr val="bg2">
                    <a:lumMod val="50000"/>
                  </a:schemeClr>
                </a:solidFill>
              </a:rPr>
              <a:t> al COVID-19 que a </a:t>
            </a:r>
            <a:r>
              <a:rPr lang="en-US" sz="1050" dirty="0" err="1">
                <a:solidFill>
                  <a:schemeClr val="bg2">
                    <a:lumMod val="50000"/>
                  </a:schemeClr>
                </a:solidFill>
              </a:rPr>
              <a:t>los</a:t>
            </a:r>
            <a:r>
              <a:rPr lang="en-US" sz="1050" dirty="0">
                <a:solidFill>
                  <a:schemeClr val="bg2">
                    <a:lumMod val="50000"/>
                  </a:schemeClr>
                </a:solidFill>
              </a:rPr>
              <a:t> </a:t>
            </a:r>
            <a:r>
              <a:rPr lang="en-US" sz="1050" dirty="0" err="1">
                <a:solidFill>
                  <a:schemeClr val="bg2">
                    <a:lumMod val="50000"/>
                  </a:schemeClr>
                </a:solidFill>
              </a:rPr>
              <a:t>atentados</a:t>
            </a:r>
            <a:r>
              <a:rPr lang="en-US" sz="1050" dirty="0">
                <a:solidFill>
                  <a:schemeClr val="bg2">
                    <a:lumMod val="50000"/>
                  </a:schemeClr>
                </a:solidFill>
              </a:rPr>
              <a:t> del 11 de </a:t>
            </a:r>
            <a:r>
              <a:rPr lang="en-US" sz="1050" dirty="0" err="1">
                <a:solidFill>
                  <a:schemeClr val="bg2">
                    <a:lumMod val="50000"/>
                  </a:schemeClr>
                </a:solidFill>
              </a:rPr>
              <a:t>septiembre</a:t>
            </a:r>
            <a:r>
              <a:rPr lang="en-US" sz="1050" dirty="0">
                <a:solidFill>
                  <a:schemeClr val="bg2">
                    <a:lumMod val="50000"/>
                  </a:schemeClr>
                </a:solidFill>
              </a:rPr>
              <a:t> </a:t>
            </a:r>
            <a:r>
              <a:rPr lang="en-US" sz="1050" dirty="0" err="1">
                <a:solidFill>
                  <a:schemeClr val="bg2">
                    <a:lumMod val="50000"/>
                  </a:schemeClr>
                </a:solidFill>
              </a:rPr>
              <a:t>por</a:t>
            </a:r>
            <a:r>
              <a:rPr lang="en-US" sz="1050" dirty="0">
                <a:solidFill>
                  <a:schemeClr val="bg2">
                    <a:lumMod val="50000"/>
                  </a:schemeClr>
                </a:solidFill>
              </a:rPr>
              <a:t> </a:t>
            </a:r>
            <a:r>
              <a:rPr lang="en-US" sz="1050" dirty="0" err="1">
                <a:solidFill>
                  <a:schemeClr val="bg2">
                    <a:lumMod val="50000"/>
                  </a:schemeClr>
                </a:solidFill>
              </a:rPr>
              <a:t>su</a:t>
            </a:r>
            <a:r>
              <a:rPr lang="en-US" sz="1050" dirty="0">
                <a:solidFill>
                  <a:schemeClr val="bg2">
                    <a:lumMod val="50000"/>
                  </a:schemeClr>
                </a:solidFill>
              </a:rPr>
              <a:t> </a:t>
            </a:r>
            <a:r>
              <a:rPr lang="en-US" sz="1050" dirty="0" err="1">
                <a:solidFill>
                  <a:schemeClr val="bg2">
                    <a:lumMod val="50000"/>
                  </a:schemeClr>
                </a:solidFill>
              </a:rPr>
              <a:t>capacidad</a:t>
            </a:r>
            <a:r>
              <a:rPr lang="en-US" sz="1050" dirty="0">
                <a:solidFill>
                  <a:schemeClr val="bg2">
                    <a:lumMod val="50000"/>
                  </a:schemeClr>
                </a:solidFill>
              </a:rPr>
              <a:t> de </a:t>
            </a:r>
            <a:r>
              <a:rPr lang="en-US" sz="1050" dirty="0" err="1">
                <a:solidFill>
                  <a:schemeClr val="bg2">
                    <a:lumMod val="50000"/>
                  </a:schemeClr>
                </a:solidFill>
              </a:rPr>
              <a:t>cambiar</a:t>
            </a:r>
            <a:r>
              <a:rPr lang="en-US" sz="1050" dirty="0">
                <a:solidFill>
                  <a:schemeClr val="bg2">
                    <a:lumMod val="50000"/>
                  </a:schemeClr>
                </a:solidFill>
              </a:rPr>
              <a:t> el </a:t>
            </a:r>
            <a:r>
              <a:rPr lang="en-US" sz="1050" dirty="0" err="1">
                <a:solidFill>
                  <a:schemeClr val="bg2">
                    <a:lumMod val="50000"/>
                  </a:schemeClr>
                </a:solidFill>
              </a:rPr>
              <a:t>mundo</a:t>
            </a:r>
            <a:r>
              <a:rPr lang="en-US" sz="1050" dirty="0">
                <a:solidFill>
                  <a:schemeClr val="bg2">
                    <a:lumMod val="50000"/>
                  </a:schemeClr>
                </a:solidFill>
              </a:rPr>
              <a:t>  hasta </a:t>
            </a:r>
            <a:r>
              <a:rPr lang="en-US" sz="1050" dirty="0" err="1">
                <a:solidFill>
                  <a:schemeClr val="bg2">
                    <a:lumMod val="50000"/>
                  </a:schemeClr>
                </a:solidFill>
              </a:rPr>
              <a:t>entonces</a:t>
            </a:r>
            <a:r>
              <a:rPr lang="en-US" sz="1050" dirty="0">
                <a:solidFill>
                  <a:schemeClr val="bg2">
                    <a:lumMod val="50000"/>
                  </a:schemeClr>
                </a:solidFill>
              </a:rPr>
              <a:t> </a:t>
            </a:r>
            <a:r>
              <a:rPr lang="en-US" sz="1050" dirty="0" err="1">
                <a:solidFill>
                  <a:schemeClr val="bg2">
                    <a:lumMod val="50000"/>
                  </a:schemeClr>
                </a:solidFill>
              </a:rPr>
              <a:t>conocido</a:t>
            </a:r>
            <a:r>
              <a:rPr lang="en-US" sz="1050" dirty="0">
                <a:solidFill>
                  <a:schemeClr val="bg2">
                    <a:lumMod val="50000"/>
                  </a:schemeClr>
                </a:solidFill>
              </a:rPr>
              <a:t>. En gran </a:t>
            </a:r>
            <a:r>
              <a:rPr lang="en-US" sz="1050" dirty="0" err="1">
                <a:solidFill>
                  <a:schemeClr val="bg2">
                    <a:lumMod val="50000"/>
                  </a:schemeClr>
                </a:solidFill>
              </a:rPr>
              <a:t>Bretaña</a:t>
            </a:r>
            <a:r>
              <a:rPr lang="en-US" sz="1050" dirty="0">
                <a:solidFill>
                  <a:schemeClr val="bg2">
                    <a:lumMod val="50000"/>
                  </a:schemeClr>
                </a:solidFill>
              </a:rPr>
              <a:t>,  el coronavirus </a:t>
            </a:r>
            <a:r>
              <a:rPr lang="en-US" sz="1050" dirty="0" err="1">
                <a:solidFill>
                  <a:schemeClr val="bg2">
                    <a:lumMod val="50000"/>
                  </a:schemeClr>
                </a:solidFill>
              </a:rPr>
              <a:t>ya</a:t>
            </a:r>
            <a:r>
              <a:rPr lang="en-US" sz="1050" dirty="0">
                <a:solidFill>
                  <a:schemeClr val="bg2">
                    <a:lumMod val="50000"/>
                  </a:schemeClr>
                </a:solidFill>
              </a:rPr>
              <a:t> ha </a:t>
            </a:r>
            <a:r>
              <a:rPr lang="en-US" sz="1050" dirty="0" err="1">
                <a:solidFill>
                  <a:schemeClr val="bg2">
                    <a:lumMod val="50000"/>
                  </a:schemeClr>
                </a:solidFill>
              </a:rPr>
              <a:t>causado</a:t>
            </a:r>
            <a:r>
              <a:rPr lang="en-US" sz="1050" dirty="0">
                <a:solidFill>
                  <a:schemeClr val="bg2">
                    <a:lumMod val="50000"/>
                  </a:schemeClr>
                </a:solidFill>
              </a:rPr>
              <a:t>  </a:t>
            </a:r>
            <a:r>
              <a:rPr lang="en-US" sz="1050" dirty="0" err="1">
                <a:solidFill>
                  <a:schemeClr val="bg2">
                    <a:lumMod val="50000"/>
                  </a:schemeClr>
                </a:solidFill>
              </a:rPr>
              <a:t>más</a:t>
            </a:r>
            <a:r>
              <a:rPr lang="en-US" sz="1050" dirty="0">
                <a:solidFill>
                  <a:schemeClr val="bg2">
                    <a:lumMod val="50000"/>
                  </a:schemeClr>
                </a:solidFill>
              </a:rPr>
              <a:t> de la </a:t>
            </a:r>
            <a:r>
              <a:rPr lang="en-US" sz="1050" dirty="0" err="1">
                <a:solidFill>
                  <a:schemeClr val="bg2">
                    <a:lumMod val="50000"/>
                  </a:schemeClr>
                </a:solidFill>
              </a:rPr>
              <a:t>mitad</a:t>
            </a:r>
            <a:r>
              <a:rPr lang="en-US" sz="1050" dirty="0">
                <a:solidFill>
                  <a:schemeClr val="bg2">
                    <a:lumMod val="50000"/>
                  </a:schemeClr>
                </a:solidFill>
              </a:rPr>
              <a:t> de </a:t>
            </a:r>
            <a:r>
              <a:rPr lang="en-US" sz="1050" dirty="0" err="1">
                <a:solidFill>
                  <a:schemeClr val="bg2">
                    <a:lumMod val="50000"/>
                  </a:schemeClr>
                </a:solidFill>
              </a:rPr>
              <a:t>muertos</a:t>
            </a:r>
            <a:r>
              <a:rPr lang="en-US" sz="1050" dirty="0">
                <a:solidFill>
                  <a:schemeClr val="bg2">
                    <a:lumMod val="50000"/>
                  </a:schemeClr>
                </a:solidFill>
              </a:rPr>
              <a:t>  que </a:t>
            </a:r>
            <a:r>
              <a:rPr lang="en-US" sz="1050" dirty="0" err="1">
                <a:solidFill>
                  <a:schemeClr val="bg2">
                    <a:lumMod val="50000"/>
                  </a:schemeClr>
                </a:solidFill>
              </a:rPr>
              <a:t>durante</a:t>
            </a:r>
            <a:r>
              <a:rPr lang="en-US" sz="1050" dirty="0">
                <a:solidFill>
                  <a:schemeClr val="bg2">
                    <a:lumMod val="50000"/>
                  </a:schemeClr>
                </a:solidFill>
              </a:rPr>
              <a:t> </a:t>
            </a:r>
            <a:r>
              <a:rPr lang="en-US" sz="1050" dirty="0" err="1">
                <a:solidFill>
                  <a:schemeClr val="bg2">
                    <a:lumMod val="50000"/>
                  </a:schemeClr>
                </a:solidFill>
              </a:rPr>
              <a:t>los</a:t>
            </a:r>
            <a:r>
              <a:rPr lang="en-US" sz="1050" dirty="0">
                <a:solidFill>
                  <a:schemeClr val="bg2">
                    <a:lumMod val="50000"/>
                  </a:schemeClr>
                </a:solidFill>
              </a:rPr>
              <a:t> 6 </a:t>
            </a:r>
            <a:r>
              <a:rPr lang="en-US" sz="1050" dirty="0" err="1">
                <a:solidFill>
                  <a:schemeClr val="bg2">
                    <a:lumMod val="50000"/>
                  </a:schemeClr>
                </a:solidFill>
              </a:rPr>
              <a:t>años</a:t>
            </a:r>
            <a:r>
              <a:rPr lang="en-US" sz="1050" dirty="0">
                <a:solidFill>
                  <a:schemeClr val="bg2">
                    <a:lumMod val="50000"/>
                  </a:schemeClr>
                </a:solidFill>
              </a:rPr>
              <a:t> de la </a:t>
            </a:r>
            <a:r>
              <a:rPr lang="en-US" sz="1050" dirty="0" err="1">
                <a:solidFill>
                  <a:schemeClr val="bg2">
                    <a:lumMod val="50000"/>
                  </a:schemeClr>
                </a:solidFill>
              </a:rPr>
              <a:t>Segunda</a:t>
            </a:r>
            <a:r>
              <a:rPr lang="en-US" sz="1050" dirty="0">
                <a:solidFill>
                  <a:schemeClr val="bg2">
                    <a:lumMod val="50000"/>
                  </a:schemeClr>
                </a:solidFill>
              </a:rPr>
              <a:t> Guerra Mundial (</a:t>
            </a:r>
            <a:r>
              <a:rPr lang="en-US" sz="1050" dirty="0" err="1">
                <a:solidFill>
                  <a:schemeClr val="bg2">
                    <a:lumMod val="50000"/>
                  </a:schemeClr>
                </a:solidFill>
              </a:rPr>
              <a:t>ver</a:t>
            </a:r>
            <a:r>
              <a:rPr lang="en-US" sz="1050" dirty="0">
                <a:solidFill>
                  <a:schemeClr val="bg2">
                    <a:lumMod val="50000"/>
                  </a:schemeClr>
                </a:solidFill>
              </a:rPr>
              <a:t> </a:t>
            </a:r>
            <a:r>
              <a:rPr lang="en-US" sz="1050" dirty="0" err="1">
                <a:solidFill>
                  <a:schemeClr val="bg2">
                    <a:lumMod val="50000"/>
                  </a:schemeClr>
                </a:solidFill>
              </a:rPr>
              <a:t>gráfico</a:t>
            </a:r>
            <a:r>
              <a:rPr lang="en-US" sz="1050" dirty="0">
                <a:solidFill>
                  <a:schemeClr val="bg2">
                    <a:lumMod val="50000"/>
                  </a:schemeClr>
                </a:solidFill>
              </a:rPr>
              <a:t>).  Nos </a:t>
            </a:r>
            <a:r>
              <a:rPr lang="en-US" sz="1050" dirty="0" err="1">
                <a:solidFill>
                  <a:schemeClr val="bg2">
                    <a:lumMod val="50000"/>
                  </a:schemeClr>
                </a:solidFill>
              </a:rPr>
              <a:t>enfrentamos</a:t>
            </a:r>
            <a:r>
              <a:rPr lang="en-US" sz="1050" dirty="0">
                <a:solidFill>
                  <a:schemeClr val="bg2">
                    <a:lumMod val="50000"/>
                  </a:schemeClr>
                </a:solidFill>
              </a:rPr>
              <a:t>  a </a:t>
            </a:r>
            <a:r>
              <a:rPr lang="en-US" sz="1050" dirty="0" err="1">
                <a:solidFill>
                  <a:schemeClr val="bg2">
                    <a:lumMod val="50000"/>
                  </a:schemeClr>
                </a:solidFill>
              </a:rPr>
              <a:t>otra</a:t>
            </a:r>
            <a:r>
              <a:rPr lang="en-US" sz="1050" dirty="0">
                <a:solidFill>
                  <a:schemeClr val="bg2">
                    <a:lumMod val="50000"/>
                  </a:schemeClr>
                </a:solidFill>
              </a:rPr>
              <a:t> </a:t>
            </a:r>
            <a:r>
              <a:rPr lang="en-US" sz="1050" dirty="0" err="1">
                <a:solidFill>
                  <a:schemeClr val="bg2">
                    <a:lumMod val="50000"/>
                  </a:schemeClr>
                </a:solidFill>
              </a:rPr>
              <a:t>verdad</a:t>
            </a:r>
            <a:r>
              <a:rPr lang="en-US" sz="1050" dirty="0">
                <a:solidFill>
                  <a:schemeClr val="bg2">
                    <a:lumMod val="50000"/>
                  </a:schemeClr>
                </a:solidFill>
              </a:rPr>
              <a:t>:  </a:t>
            </a:r>
            <a:r>
              <a:rPr lang="en-US" sz="1050" dirty="0" err="1">
                <a:solidFill>
                  <a:schemeClr val="bg2">
                    <a:lumMod val="50000"/>
                  </a:schemeClr>
                </a:solidFill>
              </a:rPr>
              <a:t>los</a:t>
            </a:r>
            <a:r>
              <a:rPr lang="en-US" sz="1050" dirty="0">
                <a:solidFill>
                  <a:schemeClr val="bg2">
                    <a:lumMod val="50000"/>
                  </a:schemeClr>
                </a:solidFill>
              </a:rPr>
              <a:t> </a:t>
            </a:r>
            <a:r>
              <a:rPr lang="en-US" sz="1050" dirty="0" err="1">
                <a:solidFill>
                  <a:schemeClr val="bg2">
                    <a:lumMod val="50000"/>
                  </a:schemeClr>
                </a:solidFill>
              </a:rPr>
              <a:t>gobiernos</a:t>
            </a:r>
            <a:r>
              <a:rPr lang="en-US" sz="1050" dirty="0">
                <a:solidFill>
                  <a:schemeClr val="bg2">
                    <a:lumMod val="50000"/>
                  </a:schemeClr>
                </a:solidFill>
              </a:rPr>
              <a:t> y </a:t>
            </a:r>
            <a:r>
              <a:rPr lang="en-US" sz="1050" dirty="0" err="1">
                <a:solidFill>
                  <a:schemeClr val="bg2">
                    <a:lumMod val="50000"/>
                  </a:schemeClr>
                </a:solidFill>
              </a:rPr>
              <a:t>los</a:t>
            </a:r>
            <a:r>
              <a:rPr lang="en-US" sz="1050" dirty="0">
                <a:solidFill>
                  <a:schemeClr val="bg2">
                    <a:lumMod val="50000"/>
                  </a:schemeClr>
                </a:solidFill>
              </a:rPr>
              <a:t> </a:t>
            </a:r>
            <a:r>
              <a:rPr lang="en-US" sz="1050" dirty="0" err="1">
                <a:solidFill>
                  <a:schemeClr val="bg2">
                    <a:lumMod val="50000"/>
                  </a:schemeClr>
                </a:solidFill>
              </a:rPr>
              <a:t>medios</a:t>
            </a:r>
            <a:r>
              <a:rPr lang="en-US" sz="1050" dirty="0">
                <a:solidFill>
                  <a:schemeClr val="bg2">
                    <a:lumMod val="50000"/>
                  </a:schemeClr>
                </a:solidFill>
              </a:rPr>
              <a:t> ( y </a:t>
            </a:r>
            <a:r>
              <a:rPr lang="en-US" sz="1050" dirty="0" err="1">
                <a:solidFill>
                  <a:schemeClr val="bg2">
                    <a:lumMod val="50000"/>
                  </a:schemeClr>
                </a:solidFill>
              </a:rPr>
              <a:t>otros</a:t>
            </a:r>
            <a:r>
              <a:rPr lang="en-US" sz="1050" dirty="0">
                <a:solidFill>
                  <a:schemeClr val="bg2">
                    <a:lumMod val="50000"/>
                  </a:schemeClr>
                </a:solidFill>
              </a:rPr>
              <a:t> </a:t>
            </a:r>
            <a:r>
              <a:rPr lang="en-US" sz="1050" dirty="0" err="1">
                <a:solidFill>
                  <a:schemeClr val="bg2">
                    <a:lumMod val="50000"/>
                  </a:schemeClr>
                </a:solidFill>
              </a:rPr>
              <a:t>accionistas</a:t>
            </a:r>
            <a:r>
              <a:rPr lang="en-US" sz="1050" dirty="0">
                <a:solidFill>
                  <a:schemeClr val="bg2">
                    <a:lumMod val="50000"/>
                  </a:schemeClr>
                </a:solidFill>
              </a:rPr>
              <a:t> clave)  </a:t>
            </a:r>
            <a:r>
              <a:rPr lang="en-US" sz="1050" dirty="0" err="1">
                <a:solidFill>
                  <a:schemeClr val="bg2">
                    <a:lumMod val="50000"/>
                  </a:schemeClr>
                </a:solidFill>
              </a:rPr>
              <a:t>deben</a:t>
            </a:r>
            <a:r>
              <a:rPr lang="en-US" sz="1050" dirty="0">
                <a:solidFill>
                  <a:schemeClr val="bg2">
                    <a:lumMod val="50000"/>
                  </a:schemeClr>
                </a:solidFill>
              </a:rPr>
              <a:t> </a:t>
            </a:r>
            <a:r>
              <a:rPr lang="en-US" sz="1050" dirty="0" err="1">
                <a:solidFill>
                  <a:schemeClr val="bg2">
                    <a:lumMod val="50000"/>
                  </a:schemeClr>
                </a:solidFill>
              </a:rPr>
              <a:t>ser</a:t>
            </a:r>
            <a:r>
              <a:rPr lang="en-US" sz="1050" dirty="0">
                <a:solidFill>
                  <a:schemeClr val="bg2">
                    <a:lumMod val="50000"/>
                  </a:schemeClr>
                </a:solidFill>
              </a:rPr>
              <a:t> </a:t>
            </a:r>
            <a:r>
              <a:rPr lang="en-US" sz="1050" dirty="0" err="1">
                <a:solidFill>
                  <a:schemeClr val="bg2">
                    <a:lumMod val="50000"/>
                  </a:schemeClr>
                </a:solidFill>
              </a:rPr>
              <a:t>conscientes</a:t>
            </a:r>
            <a:r>
              <a:rPr lang="en-US" sz="1050" dirty="0">
                <a:solidFill>
                  <a:schemeClr val="bg2">
                    <a:lumMod val="50000"/>
                  </a:schemeClr>
                </a:solidFill>
              </a:rPr>
              <a:t>  de </a:t>
            </a:r>
            <a:r>
              <a:rPr lang="en-US" sz="1050" dirty="0" err="1">
                <a:solidFill>
                  <a:schemeClr val="bg2">
                    <a:lumMod val="50000"/>
                  </a:schemeClr>
                </a:solidFill>
              </a:rPr>
              <a:t>sus</a:t>
            </a:r>
            <a:r>
              <a:rPr lang="en-US" sz="1050" dirty="0">
                <a:solidFill>
                  <a:schemeClr val="bg2">
                    <a:lumMod val="50000"/>
                  </a:schemeClr>
                </a:solidFill>
              </a:rPr>
              <a:t> </a:t>
            </a:r>
            <a:r>
              <a:rPr lang="en-US" sz="1050" dirty="0" err="1">
                <a:solidFill>
                  <a:schemeClr val="bg2">
                    <a:lumMod val="50000"/>
                  </a:schemeClr>
                </a:solidFill>
              </a:rPr>
              <a:t>responsabilidades</a:t>
            </a:r>
            <a:r>
              <a:rPr lang="en-US" sz="1050" dirty="0">
                <a:solidFill>
                  <a:schemeClr val="bg2">
                    <a:lumMod val="50000"/>
                  </a:schemeClr>
                </a:solidFill>
              </a:rPr>
              <a:t>.  </a:t>
            </a:r>
            <a:r>
              <a:rPr lang="en-US" sz="1050" dirty="0" err="1">
                <a:solidFill>
                  <a:schemeClr val="bg2">
                    <a:lumMod val="50000"/>
                  </a:schemeClr>
                </a:solidFill>
              </a:rPr>
              <a:t>Cada</a:t>
            </a:r>
            <a:r>
              <a:rPr lang="en-US" sz="1050" dirty="0">
                <a:solidFill>
                  <a:schemeClr val="bg2">
                    <a:lumMod val="50000"/>
                  </a:schemeClr>
                </a:solidFill>
              </a:rPr>
              <a:t> </a:t>
            </a:r>
            <a:r>
              <a:rPr lang="en-US" sz="1050" dirty="0" err="1">
                <a:solidFill>
                  <a:schemeClr val="bg2">
                    <a:lumMod val="50000"/>
                  </a:schemeClr>
                </a:solidFill>
              </a:rPr>
              <a:t>uno</a:t>
            </a:r>
            <a:r>
              <a:rPr lang="en-US" sz="1050" dirty="0">
                <a:solidFill>
                  <a:schemeClr val="bg2">
                    <a:lumMod val="50000"/>
                  </a:schemeClr>
                </a:solidFill>
              </a:rPr>
              <a:t> </a:t>
            </a:r>
            <a:r>
              <a:rPr lang="en-US" sz="1050" dirty="0" err="1">
                <a:solidFill>
                  <a:schemeClr val="bg2">
                    <a:lumMod val="50000"/>
                  </a:schemeClr>
                </a:solidFill>
              </a:rPr>
              <a:t>sirve</a:t>
            </a:r>
            <a:r>
              <a:rPr lang="en-US" sz="1050" dirty="0">
                <a:solidFill>
                  <a:schemeClr val="bg2">
                    <a:lumMod val="50000"/>
                  </a:schemeClr>
                </a:solidFill>
              </a:rPr>
              <a:t> al </a:t>
            </a:r>
            <a:r>
              <a:rPr lang="en-US" sz="1050" dirty="0" err="1">
                <a:solidFill>
                  <a:schemeClr val="bg2">
                    <a:lumMod val="50000"/>
                  </a:schemeClr>
                </a:solidFill>
              </a:rPr>
              <a:t>gobierno</a:t>
            </a:r>
            <a:r>
              <a:rPr lang="en-US" sz="1050" dirty="0">
                <a:solidFill>
                  <a:schemeClr val="bg2">
                    <a:lumMod val="50000"/>
                  </a:schemeClr>
                </a:solidFill>
              </a:rPr>
              <a:t> , </a:t>
            </a:r>
            <a:r>
              <a:rPr lang="en-US" sz="1050" dirty="0" err="1">
                <a:solidFill>
                  <a:schemeClr val="bg2">
                    <a:lumMod val="50000"/>
                  </a:schemeClr>
                </a:solidFill>
              </a:rPr>
              <a:t>nuca</a:t>
            </a:r>
            <a:r>
              <a:rPr lang="en-US" sz="1050" dirty="0">
                <a:solidFill>
                  <a:schemeClr val="bg2">
                    <a:lumMod val="50000"/>
                  </a:schemeClr>
                </a:solidFill>
              </a:rPr>
              <a:t> a </a:t>
            </a:r>
            <a:r>
              <a:rPr lang="en-US" sz="1050" dirty="0" err="1">
                <a:solidFill>
                  <a:schemeClr val="bg2">
                    <a:lumMod val="50000"/>
                  </a:schemeClr>
                </a:solidFill>
              </a:rPr>
              <a:t>ellos</a:t>
            </a:r>
            <a:r>
              <a:rPr lang="en-US" sz="1050" dirty="0">
                <a:solidFill>
                  <a:schemeClr val="bg2">
                    <a:lumMod val="50000"/>
                  </a:schemeClr>
                </a:solidFill>
              </a:rPr>
              <a:t> </a:t>
            </a:r>
            <a:r>
              <a:rPr lang="en-US" sz="1050" dirty="0" err="1">
                <a:solidFill>
                  <a:schemeClr val="bg2">
                    <a:lumMod val="50000"/>
                  </a:schemeClr>
                </a:solidFill>
              </a:rPr>
              <a:t>mismos</a:t>
            </a:r>
            <a:r>
              <a:rPr lang="en-US" sz="1050" dirty="0">
                <a:solidFill>
                  <a:schemeClr val="bg2">
                    <a:lumMod val="50000"/>
                  </a:schemeClr>
                </a:solidFill>
              </a:rPr>
              <a:t>.  </a:t>
            </a:r>
            <a:r>
              <a:rPr lang="en-US" sz="1050" dirty="0" err="1">
                <a:solidFill>
                  <a:schemeClr val="bg2">
                    <a:lumMod val="50000"/>
                  </a:schemeClr>
                </a:solidFill>
              </a:rPr>
              <a:t>Esto</a:t>
            </a:r>
            <a:r>
              <a:rPr lang="en-US" sz="1050" dirty="0">
                <a:solidFill>
                  <a:schemeClr val="bg2">
                    <a:lumMod val="50000"/>
                  </a:schemeClr>
                </a:solidFill>
              </a:rPr>
              <a:t> no </a:t>
            </a:r>
            <a:r>
              <a:rPr lang="en-US" sz="1050" dirty="0" err="1">
                <a:solidFill>
                  <a:schemeClr val="bg2">
                    <a:lumMod val="50000"/>
                  </a:schemeClr>
                </a:solidFill>
              </a:rPr>
              <a:t>es</a:t>
            </a:r>
            <a:r>
              <a:rPr lang="en-US" sz="1050" dirty="0">
                <a:solidFill>
                  <a:schemeClr val="bg2">
                    <a:lumMod val="50000"/>
                  </a:schemeClr>
                </a:solidFill>
              </a:rPr>
              <a:t> un </a:t>
            </a:r>
            <a:r>
              <a:rPr lang="en-US" sz="1050" dirty="0" err="1">
                <a:solidFill>
                  <a:schemeClr val="bg2">
                    <a:lumMod val="50000"/>
                  </a:schemeClr>
                </a:solidFill>
              </a:rPr>
              <a:t>eslogan</a:t>
            </a:r>
            <a:r>
              <a:rPr lang="en-US" sz="1050" dirty="0">
                <a:solidFill>
                  <a:schemeClr val="bg2">
                    <a:lumMod val="50000"/>
                  </a:schemeClr>
                </a:solidFill>
              </a:rPr>
              <a:t> de la </a:t>
            </a:r>
            <a:r>
              <a:rPr lang="en-US" sz="1050" dirty="0" err="1">
                <a:solidFill>
                  <a:schemeClr val="bg2">
                    <a:lumMod val="50000"/>
                  </a:schemeClr>
                </a:solidFill>
              </a:rPr>
              <a:t>película</a:t>
            </a:r>
            <a:r>
              <a:rPr lang="en-US" sz="1050" dirty="0">
                <a:solidFill>
                  <a:schemeClr val="bg2">
                    <a:lumMod val="50000"/>
                  </a:schemeClr>
                </a:solidFill>
              </a:rPr>
              <a:t> de Steven Spielberg “The Post” (2017) y con </a:t>
            </a:r>
            <a:r>
              <a:rPr lang="en-US" sz="1050" dirty="0" err="1">
                <a:solidFill>
                  <a:schemeClr val="bg2">
                    <a:lumMod val="50000"/>
                  </a:schemeClr>
                </a:solidFill>
              </a:rPr>
              <a:t>los</a:t>
            </a:r>
            <a:r>
              <a:rPr lang="en-US" sz="1050" dirty="0">
                <a:solidFill>
                  <a:schemeClr val="bg2">
                    <a:lumMod val="50000"/>
                  </a:schemeClr>
                </a:solidFill>
              </a:rPr>
              <a:t> 17 </a:t>
            </a:r>
            <a:r>
              <a:rPr lang="en-US" sz="1050" dirty="0" err="1">
                <a:solidFill>
                  <a:schemeClr val="bg2">
                    <a:lumMod val="50000"/>
                  </a:schemeClr>
                </a:solidFill>
              </a:rPr>
              <a:t>objetivos</a:t>
            </a:r>
            <a:r>
              <a:rPr lang="en-US" sz="1050" dirty="0">
                <a:solidFill>
                  <a:schemeClr val="bg2">
                    <a:lumMod val="50000"/>
                  </a:schemeClr>
                </a:solidFill>
              </a:rPr>
              <a:t> SDG </a:t>
            </a:r>
            <a:r>
              <a:rPr lang="en-US" sz="1050" dirty="0" err="1">
                <a:solidFill>
                  <a:schemeClr val="bg2">
                    <a:lumMod val="50000"/>
                  </a:schemeClr>
                </a:solidFill>
              </a:rPr>
              <a:t>aceptados</a:t>
            </a:r>
            <a:r>
              <a:rPr lang="en-US" sz="1050" dirty="0">
                <a:solidFill>
                  <a:schemeClr val="bg2">
                    <a:lumMod val="50000"/>
                  </a:schemeClr>
                </a:solidFill>
              </a:rPr>
              <a:t> </a:t>
            </a:r>
            <a:r>
              <a:rPr lang="en-US" sz="1050" dirty="0" err="1">
                <a:solidFill>
                  <a:schemeClr val="bg2">
                    <a:lumMod val="50000"/>
                  </a:schemeClr>
                </a:solidFill>
              </a:rPr>
              <a:t>por</a:t>
            </a:r>
            <a:r>
              <a:rPr lang="en-US" sz="1050" dirty="0">
                <a:solidFill>
                  <a:schemeClr val="bg2">
                    <a:lumMod val="50000"/>
                  </a:schemeClr>
                </a:solidFill>
              </a:rPr>
              <a:t>  193 </a:t>
            </a:r>
            <a:r>
              <a:rPr lang="en-US" sz="1050" dirty="0" err="1">
                <a:solidFill>
                  <a:schemeClr val="bg2">
                    <a:lumMod val="50000"/>
                  </a:schemeClr>
                </a:solidFill>
              </a:rPr>
              <a:t>países</a:t>
            </a:r>
            <a:r>
              <a:rPr lang="en-US" sz="1050" dirty="0">
                <a:solidFill>
                  <a:schemeClr val="bg2">
                    <a:lumMod val="50000"/>
                  </a:schemeClr>
                </a:solidFill>
              </a:rPr>
              <a:t>, </a:t>
            </a:r>
            <a:r>
              <a:rPr lang="en-US" sz="1050" dirty="0" err="1">
                <a:solidFill>
                  <a:schemeClr val="bg2">
                    <a:lumMod val="50000"/>
                  </a:schemeClr>
                </a:solidFill>
              </a:rPr>
              <a:t>tenemos</a:t>
            </a:r>
            <a:r>
              <a:rPr lang="en-US" sz="1050" dirty="0">
                <a:solidFill>
                  <a:schemeClr val="bg2">
                    <a:lumMod val="50000"/>
                  </a:schemeClr>
                </a:solidFill>
              </a:rPr>
              <a:t> el </a:t>
            </a:r>
            <a:r>
              <a:rPr lang="en-US" sz="1050" dirty="0" err="1">
                <a:solidFill>
                  <a:schemeClr val="bg2">
                    <a:lumMod val="50000"/>
                  </a:schemeClr>
                </a:solidFill>
              </a:rPr>
              <a:t>marco</a:t>
            </a:r>
            <a:r>
              <a:rPr lang="en-US" sz="1050" dirty="0">
                <a:solidFill>
                  <a:schemeClr val="bg2">
                    <a:lumMod val="50000"/>
                  </a:schemeClr>
                </a:solidFill>
              </a:rPr>
              <a:t> y el </a:t>
            </a:r>
            <a:r>
              <a:rPr lang="en-US" sz="1050" dirty="0" err="1">
                <a:solidFill>
                  <a:schemeClr val="bg2">
                    <a:lumMod val="50000"/>
                  </a:schemeClr>
                </a:solidFill>
              </a:rPr>
              <a:t>mandato</a:t>
            </a:r>
            <a:r>
              <a:rPr lang="en-US" sz="1050" dirty="0">
                <a:solidFill>
                  <a:schemeClr val="bg2">
                    <a:lumMod val="50000"/>
                  </a:schemeClr>
                </a:solidFill>
              </a:rPr>
              <a:t> para </a:t>
            </a:r>
            <a:r>
              <a:rPr lang="en-US" sz="1050" dirty="0" err="1">
                <a:solidFill>
                  <a:schemeClr val="bg2">
                    <a:lumMod val="50000"/>
                  </a:schemeClr>
                </a:solidFill>
              </a:rPr>
              <a:t>hacer</a:t>
            </a:r>
            <a:r>
              <a:rPr lang="en-US" sz="1050" dirty="0">
                <a:solidFill>
                  <a:schemeClr val="bg2">
                    <a:lumMod val="50000"/>
                  </a:schemeClr>
                </a:solidFill>
              </a:rPr>
              <a:t> que el </a:t>
            </a:r>
            <a:r>
              <a:rPr lang="en-US" sz="1050" dirty="0" err="1">
                <a:solidFill>
                  <a:schemeClr val="bg2">
                    <a:lumMod val="50000"/>
                  </a:schemeClr>
                </a:solidFill>
              </a:rPr>
              <a:t>cambio</a:t>
            </a:r>
            <a:r>
              <a:rPr lang="en-US" sz="1050" dirty="0">
                <a:solidFill>
                  <a:schemeClr val="bg2">
                    <a:lumMod val="50000"/>
                  </a:schemeClr>
                </a:solidFill>
              </a:rPr>
              <a:t> </a:t>
            </a:r>
            <a:r>
              <a:rPr lang="en-US" sz="1050" dirty="0" err="1">
                <a:solidFill>
                  <a:schemeClr val="bg2">
                    <a:lumMod val="50000"/>
                  </a:schemeClr>
                </a:solidFill>
              </a:rPr>
              <a:t>ocurra</a:t>
            </a:r>
            <a:r>
              <a:rPr lang="en-US" sz="1050" dirty="0">
                <a:solidFill>
                  <a:schemeClr val="bg2">
                    <a:lumMod val="50000"/>
                  </a:schemeClr>
                </a:solidFill>
              </a:rPr>
              <a:t>.</a:t>
            </a:r>
          </a:p>
        </p:txBody>
      </p:sp>
      <p:sp>
        <p:nvSpPr>
          <p:cNvPr id="11" name="Content Placeholder 3">
            <a:extLst>
              <a:ext uri="{FF2B5EF4-FFF2-40B4-BE49-F238E27FC236}">
                <a16:creationId xmlns:a16="http://schemas.microsoft.com/office/drawing/2014/main" id="{0915B496-406C-441D-9A0A-C2D071438C59}"/>
              </a:ext>
            </a:extLst>
          </p:cNvPr>
          <p:cNvSpPr txBox="1">
            <a:spLocks/>
          </p:cNvSpPr>
          <p:nvPr/>
        </p:nvSpPr>
        <p:spPr>
          <a:xfrm>
            <a:off x="320040" y="2761380"/>
            <a:ext cx="3280410" cy="6075680"/>
          </a:xfrm>
          <a:prstGeom prst="rect">
            <a:avLst/>
          </a:prstGeom>
        </p:spPr>
        <p:txBody>
          <a:bodyPr vert="horz" lIns="91440" tIns="45720" rIns="91440" bIns="45720" rtlCol="0" anchor="t">
            <a:no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en-US" sz="1400" dirty="0" err="1"/>
              <a:t>Juzgando</a:t>
            </a:r>
            <a:r>
              <a:rPr lang="en-US" sz="1400" dirty="0"/>
              <a:t> </a:t>
            </a:r>
            <a:r>
              <a:rPr lang="en-US" sz="1400" dirty="0" err="1"/>
              <a:t>desde</a:t>
            </a:r>
            <a:r>
              <a:rPr lang="en-US" sz="1400" dirty="0"/>
              <a:t> el </a:t>
            </a:r>
            <a:r>
              <a:rPr lang="en-US" sz="1400" dirty="0" err="1"/>
              <a:t>pasado</a:t>
            </a:r>
            <a:endParaRPr lang="en-US" sz="1400" dirty="0">
              <a:ea typeface="+mn-lt"/>
              <a:cs typeface="+mn-lt"/>
            </a:endParaRPr>
          </a:p>
          <a:p>
            <a:pPr marL="0" indent="0" algn="just">
              <a:buNone/>
            </a:pPr>
            <a:r>
              <a:rPr lang="en-US" sz="1200" dirty="0" err="1"/>
              <a:t>Mientras</a:t>
            </a:r>
            <a:r>
              <a:rPr lang="en-US" sz="1200" dirty="0"/>
              <a:t> que el </a:t>
            </a:r>
            <a:r>
              <a:rPr lang="en-US" sz="1200" dirty="0" err="1"/>
              <a:t>diálogo</a:t>
            </a:r>
            <a:r>
              <a:rPr lang="en-US" sz="1200" dirty="0"/>
              <a:t> e </a:t>
            </a:r>
            <a:r>
              <a:rPr lang="en-US" sz="1200" dirty="0" err="1"/>
              <a:t>incluso</a:t>
            </a:r>
            <a:r>
              <a:rPr lang="en-US" sz="1200" dirty="0"/>
              <a:t> la </a:t>
            </a:r>
            <a:r>
              <a:rPr lang="en-US" sz="1200" dirty="0" err="1"/>
              <a:t>protesta</a:t>
            </a:r>
            <a:r>
              <a:rPr lang="en-US" sz="1200" dirty="0"/>
              <a:t> </a:t>
            </a:r>
            <a:r>
              <a:rPr lang="en-US" sz="1200" dirty="0" err="1"/>
              <a:t>han</a:t>
            </a:r>
            <a:r>
              <a:rPr lang="en-US" sz="1200" dirty="0"/>
              <a:t> </a:t>
            </a:r>
            <a:r>
              <a:rPr lang="en-US" sz="1200" dirty="0" err="1"/>
              <a:t>ido</a:t>
            </a:r>
            <a:r>
              <a:rPr lang="en-US" sz="1200" dirty="0"/>
              <a:t> en </a:t>
            </a:r>
            <a:r>
              <a:rPr lang="en-US" sz="1200" dirty="0" err="1"/>
              <a:t>aumento</a:t>
            </a:r>
            <a:r>
              <a:rPr lang="en-US" sz="1200" dirty="0"/>
              <a:t> en </a:t>
            </a:r>
            <a:r>
              <a:rPr lang="en-US" sz="1200" dirty="0" err="1"/>
              <a:t>los</a:t>
            </a:r>
            <a:r>
              <a:rPr lang="en-US" sz="1200" dirty="0"/>
              <a:t> </a:t>
            </a:r>
            <a:r>
              <a:rPr lang="en-US" sz="1200" dirty="0" err="1"/>
              <a:t>países</a:t>
            </a:r>
            <a:r>
              <a:rPr lang="en-US" sz="1200" dirty="0"/>
              <a:t>, un simple </a:t>
            </a:r>
            <a:r>
              <a:rPr lang="en-US" sz="1200" dirty="0" err="1"/>
              <a:t>cambio</a:t>
            </a:r>
            <a:r>
              <a:rPr lang="en-US" sz="1200" dirty="0"/>
              <a:t> </a:t>
            </a:r>
            <a:r>
              <a:rPr lang="en-US" sz="1200" dirty="0" err="1"/>
              <a:t>parece</a:t>
            </a:r>
            <a:r>
              <a:rPr lang="en-US" sz="1200" dirty="0"/>
              <a:t> </a:t>
            </a:r>
            <a:r>
              <a:rPr lang="en-US" sz="1200" dirty="0" err="1"/>
              <a:t>causar</a:t>
            </a:r>
            <a:r>
              <a:rPr lang="en-US" sz="1200" dirty="0"/>
              <a:t> </a:t>
            </a:r>
            <a:r>
              <a:rPr lang="en-US" sz="1200" dirty="0" err="1"/>
              <a:t>demasiado</a:t>
            </a:r>
            <a:r>
              <a:rPr lang="en-US" sz="1200" dirty="0"/>
              <a:t> </a:t>
            </a:r>
            <a:r>
              <a:rPr lang="en-US" sz="1200" dirty="0" err="1"/>
              <a:t>estrés</a:t>
            </a:r>
            <a:r>
              <a:rPr lang="en-US" sz="1200" dirty="0"/>
              <a:t>.  ¿</a:t>
            </a:r>
            <a:r>
              <a:rPr lang="en-US" sz="1200" dirty="0" err="1"/>
              <a:t>Por</a:t>
            </a:r>
            <a:r>
              <a:rPr lang="en-US" sz="1200" dirty="0"/>
              <a:t> </a:t>
            </a:r>
            <a:r>
              <a:rPr lang="en-US" sz="1200" dirty="0" err="1"/>
              <a:t>qué</a:t>
            </a:r>
            <a:r>
              <a:rPr lang="en-US" sz="1200" dirty="0"/>
              <a:t> </a:t>
            </a:r>
            <a:r>
              <a:rPr lang="en-US" sz="1200" dirty="0" err="1"/>
              <a:t>algunos</a:t>
            </a:r>
            <a:r>
              <a:rPr lang="en-US" sz="1200" dirty="0"/>
              <a:t> </a:t>
            </a:r>
            <a:r>
              <a:rPr lang="en-US" sz="1200" dirty="0" err="1"/>
              <a:t>países</a:t>
            </a:r>
            <a:r>
              <a:rPr lang="en-US" sz="1200" dirty="0"/>
              <a:t> y </a:t>
            </a:r>
            <a:r>
              <a:rPr lang="en-US" sz="1200" dirty="0" err="1"/>
              <a:t>su</a:t>
            </a:r>
            <a:r>
              <a:rPr lang="en-US" sz="1200" dirty="0"/>
              <a:t> </a:t>
            </a:r>
            <a:r>
              <a:rPr lang="en-US" sz="1200" dirty="0" err="1"/>
              <a:t>sistemas</a:t>
            </a:r>
            <a:r>
              <a:rPr lang="en-US" sz="1200" dirty="0"/>
              <a:t> </a:t>
            </a:r>
            <a:r>
              <a:rPr lang="en-US" sz="1200" dirty="0" err="1"/>
              <a:t>sanitarios</a:t>
            </a:r>
            <a:r>
              <a:rPr lang="en-US" sz="1200" dirty="0"/>
              <a:t> </a:t>
            </a:r>
            <a:r>
              <a:rPr lang="en-US" sz="1200" dirty="0" err="1"/>
              <a:t>tienen</a:t>
            </a:r>
            <a:r>
              <a:rPr lang="en-US" sz="1200" dirty="0"/>
              <a:t> </a:t>
            </a:r>
            <a:r>
              <a:rPr lang="en-US" sz="1200" dirty="0" err="1"/>
              <a:t>más</a:t>
            </a:r>
            <a:r>
              <a:rPr lang="en-US" sz="1200" dirty="0"/>
              <a:t> </a:t>
            </a:r>
            <a:r>
              <a:rPr lang="en-US" sz="1200" dirty="0" err="1"/>
              <a:t>problemas</a:t>
            </a:r>
            <a:r>
              <a:rPr lang="en-US" sz="1200" dirty="0"/>
              <a:t> que </a:t>
            </a:r>
            <a:r>
              <a:rPr lang="en-US" sz="1200" dirty="0" err="1"/>
              <a:t>otros</a:t>
            </a:r>
            <a:r>
              <a:rPr lang="en-US" sz="1200" dirty="0"/>
              <a:t>?  El </a:t>
            </a:r>
            <a:r>
              <a:rPr lang="en-US" sz="1200" dirty="0" err="1"/>
              <a:t>número</a:t>
            </a:r>
            <a:r>
              <a:rPr lang="en-US" sz="1200" dirty="0"/>
              <a:t> de </a:t>
            </a:r>
            <a:r>
              <a:rPr lang="en-US" sz="1200" dirty="0" err="1"/>
              <a:t>muertos</a:t>
            </a:r>
            <a:r>
              <a:rPr lang="en-US" sz="1200" dirty="0"/>
              <a:t>  en </a:t>
            </a:r>
            <a:r>
              <a:rPr lang="en-US" sz="1200" dirty="0" err="1"/>
              <a:t>Italai</a:t>
            </a:r>
            <a:r>
              <a:rPr lang="en-US" sz="1200" dirty="0"/>
              <a:t>, </a:t>
            </a:r>
            <a:r>
              <a:rPr lang="en-US" sz="1200" dirty="0" err="1"/>
              <a:t>España</a:t>
            </a:r>
            <a:r>
              <a:rPr lang="en-US" sz="1200" dirty="0"/>
              <a:t>, </a:t>
            </a:r>
            <a:r>
              <a:rPr lang="en-US" sz="1200" dirty="0" err="1"/>
              <a:t>Bélgica</a:t>
            </a:r>
            <a:r>
              <a:rPr lang="en-US" sz="1200" dirty="0"/>
              <a:t>, el </a:t>
            </a:r>
            <a:r>
              <a:rPr lang="en-US" sz="1200" dirty="0" err="1"/>
              <a:t>Reino</a:t>
            </a:r>
            <a:r>
              <a:rPr lang="en-US" sz="1200" dirty="0"/>
              <a:t> </a:t>
            </a:r>
            <a:r>
              <a:rPr lang="en-US" sz="1200" dirty="0" err="1"/>
              <a:t>Unido</a:t>
            </a:r>
            <a:r>
              <a:rPr lang="en-US" sz="1200" dirty="0"/>
              <a:t> I </a:t>
            </a:r>
            <a:r>
              <a:rPr lang="en-US" sz="1200" dirty="0" err="1"/>
              <a:t>los</a:t>
            </a:r>
            <a:r>
              <a:rPr lang="en-US" sz="1200" dirty="0"/>
              <a:t> EUA </a:t>
            </a:r>
            <a:r>
              <a:rPr lang="en-US" sz="1200" dirty="0" err="1"/>
              <a:t>tiene</a:t>
            </a:r>
            <a:r>
              <a:rPr lang="en-US" sz="1200" dirty="0"/>
              <a:t> </a:t>
            </a:r>
            <a:r>
              <a:rPr lang="en-US" sz="1200" dirty="0" err="1"/>
              <a:t>raíces</a:t>
            </a:r>
            <a:r>
              <a:rPr lang="en-US" sz="1200" dirty="0"/>
              <a:t> en </a:t>
            </a:r>
            <a:r>
              <a:rPr lang="en-US" sz="1200" dirty="0" err="1"/>
              <a:t>causas</a:t>
            </a:r>
            <a:r>
              <a:rPr lang="en-US" sz="1200" dirty="0"/>
              <a:t> que no se </a:t>
            </a:r>
            <a:r>
              <a:rPr lang="en-US" sz="1200" dirty="0" err="1"/>
              <a:t>han</a:t>
            </a:r>
            <a:r>
              <a:rPr lang="en-US" sz="1200" dirty="0"/>
              <a:t> </a:t>
            </a:r>
            <a:r>
              <a:rPr lang="en-US" sz="1200" dirty="0" err="1"/>
              <a:t>presentado</a:t>
            </a:r>
            <a:r>
              <a:rPr lang="en-US" sz="1200" dirty="0"/>
              <a:t> al </a:t>
            </a:r>
            <a:r>
              <a:rPr lang="en-US" sz="1200" dirty="0" err="1"/>
              <a:t>público</a:t>
            </a:r>
            <a:r>
              <a:rPr lang="en-US" sz="1200" dirty="0"/>
              <a:t>.  Una causa </a:t>
            </a:r>
            <a:r>
              <a:rPr lang="en-US" sz="1200" dirty="0" err="1"/>
              <a:t>podría</a:t>
            </a:r>
            <a:r>
              <a:rPr lang="en-US" sz="1200" dirty="0"/>
              <a:t> </a:t>
            </a:r>
            <a:r>
              <a:rPr lang="en-US" sz="1200" dirty="0" err="1"/>
              <a:t>ser</a:t>
            </a:r>
            <a:r>
              <a:rPr lang="en-US" sz="1200" dirty="0"/>
              <a:t> la </a:t>
            </a:r>
            <a:r>
              <a:rPr lang="en-US" sz="1200" dirty="0" err="1"/>
              <a:t>alta</a:t>
            </a:r>
            <a:r>
              <a:rPr lang="en-US" sz="1200" dirty="0"/>
              <a:t> </a:t>
            </a:r>
            <a:r>
              <a:rPr lang="en-US" sz="1200" dirty="0" err="1"/>
              <a:t>rotación</a:t>
            </a:r>
            <a:r>
              <a:rPr lang="en-US" sz="1200" dirty="0"/>
              <a:t> de </a:t>
            </a:r>
            <a:r>
              <a:rPr lang="en-US" sz="1200" dirty="0" err="1"/>
              <a:t>gobiernos</a:t>
            </a:r>
            <a:r>
              <a:rPr lang="en-US" sz="1200" dirty="0"/>
              <a:t> y la </a:t>
            </a:r>
            <a:r>
              <a:rPr lang="en-US" sz="1200" dirty="0" err="1"/>
              <a:t>falta</a:t>
            </a:r>
            <a:r>
              <a:rPr lang="en-US" sz="1200" dirty="0"/>
              <a:t> de </a:t>
            </a:r>
            <a:r>
              <a:rPr lang="en-US" sz="1200" dirty="0" err="1"/>
              <a:t>respeto</a:t>
            </a:r>
            <a:r>
              <a:rPr lang="en-US" sz="1200" dirty="0"/>
              <a:t> </a:t>
            </a:r>
            <a:r>
              <a:rPr lang="en-US" sz="1200" dirty="0" err="1"/>
              <a:t>hacia</a:t>
            </a:r>
            <a:r>
              <a:rPr lang="en-US" sz="1200" dirty="0"/>
              <a:t> </a:t>
            </a:r>
            <a:r>
              <a:rPr lang="en-US" sz="1200" dirty="0" err="1"/>
              <a:t>los</a:t>
            </a:r>
            <a:r>
              <a:rPr lang="en-US" sz="1200" dirty="0"/>
              <a:t> que </a:t>
            </a:r>
            <a:r>
              <a:rPr lang="en-US" sz="1200" dirty="0" err="1"/>
              <a:t>gobiernan</a:t>
            </a:r>
            <a:r>
              <a:rPr lang="en-US" sz="1200" dirty="0"/>
              <a:t>.</a:t>
            </a:r>
          </a:p>
          <a:p>
            <a:pPr marL="0" indent="0" algn="just">
              <a:buNone/>
            </a:pPr>
            <a:r>
              <a:rPr lang="en-US" sz="1200" dirty="0"/>
              <a:t>Si </a:t>
            </a:r>
            <a:r>
              <a:rPr lang="en-US" sz="1200" dirty="0" err="1"/>
              <a:t>Alemania</a:t>
            </a:r>
            <a:r>
              <a:rPr lang="en-US" sz="1200" dirty="0"/>
              <a:t>, </a:t>
            </a:r>
            <a:r>
              <a:rPr lang="en-US" sz="1200" dirty="0" err="1"/>
              <a:t>Singapur</a:t>
            </a:r>
            <a:r>
              <a:rPr lang="en-US" sz="1200" dirty="0"/>
              <a:t>, Los EAU y </a:t>
            </a:r>
            <a:r>
              <a:rPr lang="en-US" sz="1200" dirty="0" err="1"/>
              <a:t>mochos</a:t>
            </a:r>
            <a:r>
              <a:rPr lang="en-US" sz="1200" dirty="0"/>
              <a:t> </a:t>
            </a:r>
            <a:r>
              <a:rPr lang="en-US" sz="1200" dirty="0" err="1"/>
              <a:t>otros</a:t>
            </a:r>
            <a:r>
              <a:rPr lang="en-US" sz="1200" dirty="0"/>
              <a:t> </a:t>
            </a:r>
            <a:r>
              <a:rPr lang="en-US" sz="1200" dirty="0" err="1"/>
              <a:t>parece</a:t>
            </a:r>
            <a:r>
              <a:rPr lang="en-US" sz="1200" dirty="0"/>
              <a:t> que </a:t>
            </a:r>
            <a:r>
              <a:rPr lang="en-US" sz="1200" dirty="0" err="1"/>
              <a:t>estén</a:t>
            </a:r>
            <a:r>
              <a:rPr lang="en-US" sz="1200" dirty="0"/>
              <a:t> </a:t>
            </a:r>
            <a:r>
              <a:rPr lang="en-US" sz="1200" dirty="0" err="1"/>
              <a:t>manejando</a:t>
            </a:r>
            <a:r>
              <a:rPr lang="en-US" sz="1200" dirty="0"/>
              <a:t> </a:t>
            </a:r>
            <a:r>
              <a:rPr lang="en-US" sz="1200" dirty="0" err="1"/>
              <a:t>bien</a:t>
            </a:r>
            <a:r>
              <a:rPr lang="en-US" sz="1200" dirty="0"/>
              <a:t> </a:t>
            </a:r>
            <a:r>
              <a:rPr lang="en-US" sz="1200" dirty="0" err="1"/>
              <a:t>los</a:t>
            </a:r>
            <a:r>
              <a:rPr lang="en-US" sz="1200" dirty="0"/>
              <a:t> </a:t>
            </a:r>
            <a:r>
              <a:rPr lang="en-US" sz="1200" dirty="0" err="1"/>
              <a:t>desafíos</a:t>
            </a:r>
            <a:r>
              <a:rPr lang="en-US" sz="1200" dirty="0"/>
              <a:t> de la COVID-19, el virus </a:t>
            </a:r>
            <a:r>
              <a:rPr lang="en-US" sz="1200" dirty="0" err="1"/>
              <a:t>los</a:t>
            </a:r>
            <a:r>
              <a:rPr lang="en-US" sz="1200" dirty="0"/>
              <a:t> ha </a:t>
            </a:r>
            <a:r>
              <a:rPr lang="en-US" sz="1200" dirty="0" err="1"/>
              <a:t>forzado</a:t>
            </a:r>
            <a:r>
              <a:rPr lang="en-US" sz="1200" dirty="0"/>
              <a:t> a no </a:t>
            </a:r>
            <a:r>
              <a:rPr lang="en-US" sz="1200" dirty="0" err="1"/>
              <a:t>ignorar</a:t>
            </a:r>
            <a:r>
              <a:rPr lang="en-US" sz="1200" dirty="0"/>
              <a:t> </a:t>
            </a:r>
            <a:r>
              <a:rPr lang="en-US" sz="1200" dirty="0" err="1"/>
              <a:t>errores</a:t>
            </a:r>
            <a:r>
              <a:rPr lang="en-US" sz="1200" dirty="0"/>
              <a:t> </a:t>
            </a:r>
            <a:r>
              <a:rPr lang="en-US" sz="1200" dirty="0" err="1"/>
              <a:t>comunes</a:t>
            </a:r>
            <a:r>
              <a:rPr lang="en-US" sz="1200" dirty="0"/>
              <a:t>. Las </a:t>
            </a:r>
            <a:r>
              <a:rPr lang="en-US" sz="1200" dirty="0" err="1"/>
              <a:t>condiciones</a:t>
            </a:r>
            <a:r>
              <a:rPr lang="en-US" sz="1200" dirty="0"/>
              <a:t> de </a:t>
            </a:r>
            <a:r>
              <a:rPr lang="en-US" sz="1200" dirty="0" err="1"/>
              <a:t>vida</a:t>
            </a:r>
            <a:r>
              <a:rPr lang="en-US" sz="1200" dirty="0"/>
              <a:t> para </a:t>
            </a:r>
            <a:r>
              <a:rPr lang="en-US" sz="1200" dirty="0" err="1"/>
              <a:t>trabajadores</a:t>
            </a:r>
            <a:r>
              <a:rPr lang="en-US" sz="1200" dirty="0"/>
              <a:t> </a:t>
            </a:r>
            <a:r>
              <a:rPr lang="en-US" sz="1200" dirty="0" err="1"/>
              <a:t>cárneos</a:t>
            </a:r>
            <a:r>
              <a:rPr lang="en-US" sz="1200" dirty="0"/>
              <a:t> y </a:t>
            </a:r>
            <a:r>
              <a:rPr lang="en-US" sz="1200" dirty="0" err="1"/>
              <a:t>otros</a:t>
            </a:r>
            <a:r>
              <a:rPr lang="en-US" sz="1200" dirty="0"/>
              <a:t> </a:t>
            </a:r>
            <a:r>
              <a:rPr lang="en-US" sz="1200" dirty="0" err="1"/>
              <a:t>sectores</a:t>
            </a:r>
            <a:r>
              <a:rPr lang="en-US" sz="1200" dirty="0"/>
              <a:t> mal </a:t>
            </a:r>
            <a:r>
              <a:rPr lang="en-US" sz="1200" dirty="0" err="1"/>
              <a:t>pagados</a:t>
            </a:r>
            <a:r>
              <a:rPr lang="en-US" sz="1200" dirty="0"/>
              <a:t> ha </a:t>
            </a:r>
            <a:r>
              <a:rPr lang="en-US" sz="1200" dirty="0" err="1"/>
              <a:t>sido</a:t>
            </a:r>
            <a:r>
              <a:rPr lang="en-US" sz="1200" dirty="0"/>
              <a:t> un </a:t>
            </a:r>
            <a:r>
              <a:rPr lang="en-US" sz="1200" dirty="0" err="1"/>
              <a:t>escándalo</a:t>
            </a:r>
            <a:r>
              <a:rPr lang="en-US" sz="1200" dirty="0"/>
              <a:t> </a:t>
            </a:r>
            <a:r>
              <a:rPr lang="en-US" sz="1200" dirty="0" err="1"/>
              <a:t>durante</a:t>
            </a:r>
            <a:r>
              <a:rPr lang="en-US" sz="1200" dirty="0"/>
              <a:t> </a:t>
            </a:r>
            <a:r>
              <a:rPr lang="en-US" sz="1200" dirty="0" err="1"/>
              <a:t>décadas</a:t>
            </a:r>
            <a:r>
              <a:rPr lang="en-US" sz="1200" dirty="0"/>
              <a:t> </a:t>
            </a:r>
            <a:r>
              <a:rPr lang="en-US" sz="1200" dirty="0" err="1"/>
              <a:t>pero</a:t>
            </a:r>
            <a:r>
              <a:rPr lang="en-US" sz="1200" dirty="0"/>
              <a:t> ha </a:t>
            </a:r>
            <a:r>
              <a:rPr lang="en-US" sz="1200" dirty="0" err="1"/>
              <a:t>sido</a:t>
            </a:r>
            <a:r>
              <a:rPr lang="en-US" sz="1200" dirty="0"/>
              <a:t> el coronavirus lo que ha </a:t>
            </a:r>
            <a:r>
              <a:rPr lang="en-US" sz="1200" dirty="0" err="1"/>
              <a:t>destacado</a:t>
            </a:r>
            <a:r>
              <a:rPr lang="en-US" sz="1200" dirty="0"/>
              <a:t> </a:t>
            </a:r>
            <a:r>
              <a:rPr lang="en-US" sz="1200" dirty="0" err="1"/>
              <a:t>semejantes</a:t>
            </a:r>
            <a:r>
              <a:rPr lang="en-US" sz="1200" dirty="0"/>
              <a:t> </a:t>
            </a:r>
            <a:r>
              <a:rPr lang="en-US" sz="1200" dirty="0" err="1"/>
              <a:t>incumplimientos</a:t>
            </a:r>
            <a:r>
              <a:rPr lang="en-US" sz="1200" dirty="0"/>
              <a:t> de </a:t>
            </a:r>
            <a:r>
              <a:rPr lang="en-US" sz="1200" dirty="0" err="1"/>
              <a:t>recursos</a:t>
            </a:r>
            <a:r>
              <a:rPr lang="en-US" sz="1200" dirty="0"/>
              <a:t> </a:t>
            </a:r>
            <a:r>
              <a:rPr lang="en-US" sz="1200" dirty="0" err="1"/>
              <a:t>humanos</a:t>
            </a:r>
            <a:r>
              <a:rPr lang="en-US" sz="1200" dirty="0"/>
              <a:t>.</a:t>
            </a:r>
          </a:p>
          <a:p>
            <a:pPr marL="0" indent="0" algn="just">
              <a:buNone/>
            </a:pPr>
            <a:r>
              <a:rPr lang="en-US" sz="1200" dirty="0" err="1"/>
              <a:t>Observando</a:t>
            </a:r>
            <a:r>
              <a:rPr lang="en-US" sz="1200" dirty="0"/>
              <a:t> las </a:t>
            </a:r>
            <a:r>
              <a:rPr lang="en-US" sz="1200" dirty="0" err="1"/>
              <a:t>cerimonias</a:t>
            </a:r>
            <a:r>
              <a:rPr lang="en-US" sz="1200" dirty="0"/>
              <a:t> del 8 y 9 de mayo de </a:t>
            </a:r>
            <a:r>
              <a:rPr lang="en-US" sz="1200" dirty="0" err="1"/>
              <a:t>gobiernos</a:t>
            </a:r>
            <a:r>
              <a:rPr lang="en-US" sz="1200" dirty="0"/>
              <a:t> </a:t>
            </a:r>
            <a:r>
              <a:rPr lang="en-US" sz="1200" dirty="0" err="1"/>
              <a:t>celebrando</a:t>
            </a:r>
            <a:r>
              <a:rPr lang="en-US" sz="1200" dirty="0"/>
              <a:t> la </a:t>
            </a:r>
            <a:r>
              <a:rPr lang="en-US" sz="1200" dirty="0" err="1"/>
              <a:t>lucha</a:t>
            </a:r>
            <a:r>
              <a:rPr lang="en-US" sz="1200" dirty="0"/>
              <a:t> contra la </a:t>
            </a:r>
            <a:r>
              <a:rPr lang="en-US" sz="1200" dirty="0" err="1"/>
              <a:t>tiranía</a:t>
            </a:r>
            <a:r>
              <a:rPr lang="en-US" sz="1200" dirty="0"/>
              <a:t> </a:t>
            </a:r>
            <a:r>
              <a:rPr lang="en-US" sz="1200" dirty="0" err="1"/>
              <a:t>nazi</a:t>
            </a:r>
            <a:r>
              <a:rPr lang="en-US" sz="1200" dirty="0"/>
              <a:t> </a:t>
            </a:r>
            <a:r>
              <a:rPr lang="en-US" sz="1200" dirty="0" err="1"/>
              <a:t>nos</a:t>
            </a:r>
            <a:r>
              <a:rPr lang="en-US" sz="1200" dirty="0"/>
              <a:t> </a:t>
            </a:r>
            <a:r>
              <a:rPr lang="en-US" sz="1200" dirty="0" err="1"/>
              <a:t>preguntamos</a:t>
            </a:r>
            <a:r>
              <a:rPr lang="en-US" sz="1200" dirty="0"/>
              <a:t> </a:t>
            </a:r>
            <a:r>
              <a:rPr lang="en-US" sz="1200" dirty="0" err="1"/>
              <a:t>por</a:t>
            </a:r>
            <a:r>
              <a:rPr lang="en-US" sz="1200" dirty="0"/>
              <a:t> </a:t>
            </a:r>
            <a:r>
              <a:rPr lang="en-US" sz="1200" dirty="0" err="1"/>
              <a:t>qué</a:t>
            </a:r>
            <a:r>
              <a:rPr lang="en-US" sz="1200" dirty="0"/>
              <a:t> </a:t>
            </a:r>
            <a:r>
              <a:rPr lang="en-US" sz="1200" dirty="0" err="1"/>
              <a:t>es</a:t>
            </a:r>
            <a:r>
              <a:rPr lang="en-US" sz="1200" dirty="0"/>
              <a:t> tan </a:t>
            </a:r>
            <a:r>
              <a:rPr lang="en-US" sz="1200" dirty="0" err="1"/>
              <a:t>difícil</a:t>
            </a:r>
            <a:r>
              <a:rPr lang="en-US" sz="1200" dirty="0"/>
              <a:t> para </a:t>
            </a:r>
            <a:r>
              <a:rPr lang="en-US" sz="1200" dirty="0" err="1"/>
              <a:t>los</a:t>
            </a:r>
            <a:r>
              <a:rPr lang="en-US" sz="1200" dirty="0"/>
              <a:t> </a:t>
            </a:r>
            <a:r>
              <a:rPr lang="en-US" sz="1200" dirty="0" err="1"/>
              <a:t>vencedores</a:t>
            </a:r>
            <a:r>
              <a:rPr lang="en-US" sz="1200" dirty="0"/>
              <a:t> de </a:t>
            </a:r>
            <a:r>
              <a:rPr lang="en-US" sz="1200" dirty="0" err="1"/>
              <a:t>entender</a:t>
            </a:r>
            <a:r>
              <a:rPr lang="en-US" sz="1200" dirty="0"/>
              <a:t> la </a:t>
            </a:r>
            <a:r>
              <a:rPr lang="en-US" sz="1200" dirty="0" err="1"/>
              <a:t>necesidad</a:t>
            </a:r>
            <a:r>
              <a:rPr lang="en-US" sz="1200" dirty="0"/>
              <a:t> de </a:t>
            </a:r>
            <a:r>
              <a:rPr lang="en-US" sz="1200" dirty="0" err="1"/>
              <a:t>poner</a:t>
            </a:r>
            <a:r>
              <a:rPr lang="en-US" sz="1200" dirty="0"/>
              <a:t> en </a:t>
            </a:r>
            <a:r>
              <a:rPr lang="en-US" sz="1200" dirty="0" err="1"/>
              <a:t>duda</a:t>
            </a:r>
            <a:r>
              <a:rPr lang="en-US" sz="1200" dirty="0"/>
              <a:t> </a:t>
            </a:r>
            <a:r>
              <a:rPr lang="en-US" sz="1200" dirty="0" err="1"/>
              <a:t>contínuamente</a:t>
            </a:r>
            <a:r>
              <a:rPr lang="en-US" sz="1200" dirty="0"/>
              <a:t> el </a:t>
            </a:r>
            <a:r>
              <a:rPr lang="en-US" sz="1200" dirty="0" err="1"/>
              <a:t>propio</a:t>
            </a:r>
            <a:r>
              <a:rPr lang="en-US" sz="1200" dirty="0"/>
              <a:t> status quo para </a:t>
            </a:r>
            <a:r>
              <a:rPr lang="en-US" sz="1200" dirty="0" err="1"/>
              <a:t>así</a:t>
            </a:r>
            <a:r>
              <a:rPr lang="en-US" sz="1200" dirty="0"/>
              <a:t> </a:t>
            </a:r>
            <a:r>
              <a:rPr lang="en-US" sz="1200" dirty="0" err="1"/>
              <a:t>mejorar</a:t>
            </a:r>
            <a:r>
              <a:rPr lang="en-US" sz="1200" dirty="0"/>
              <a:t> las </a:t>
            </a:r>
            <a:r>
              <a:rPr lang="en-US" sz="1200" dirty="0" err="1"/>
              <a:t>cosas</a:t>
            </a:r>
            <a:r>
              <a:rPr lang="en-US" sz="1200" dirty="0"/>
              <a:t>.</a:t>
            </a:r>
          </a:p>
          <a:p>
            <a:pPr marL="0" indent="0" algn="just">
              <a:buNone/>
            </a:pPr>
            <a:r>
              <a:rPr lang="en-US" sz="1200" dirty="0"/>
              <a:t>George Orwell </a:t>
            </a:r>
            <a:r>
              <a:rPr lang="en-US" sz="1200" dirty="0" err="1"/>
              <a:t>describió</a:t>
            </a:r>
            <a:r>
              <a:rPr lang="en-US" sz="1200" dirty="0"/>
              <a:t> las </a:t>
            </a:r>
            <a:r>
              <a:rPr lang="en-US" sz="1200" dirty="0" err="1"/>
              <a:t>causas</a:t>
            </a:r>
            <a:r>
              <a:rPr lang="en-US" sz="1200" dirty="0"/>
              <a:t> y </a:t>
            </a:r>
            <a:r>
              <a:rPr lang="en-US" sz="1200" dirty="0" err="1"/>
              <a:t>necesidades</a:t>
            </a:r>
            <a:r>
              <a:rPr lang="en-US" sz="1200" dirty="0"/>
              <a:t> para el </a:t>
            </a:r>
            <a:r>
              <a:rPr lang="en-US" sz="1200" dirty="0" err="1"/>
              <a:t>respeto</a:t>
            </a:r>
            <a:r>
              <a:rPr lang="en-US" sz="1200" dirty="0"/>
              <a:t> en </a:t>
            </a:r>
            <a:r>
              <a:rPr lang="en-US" sz="1200" dirty="0" err="1"/>
              <a:t>su</a:t>
            </a:r>
            <a:r>
              <a:rPr lang="en-US" sz="1200" dirty="0"/>
              <a:t> </a:t>
            </a:r>
            <a:r>
              <a:rPr lang="en-US" sz="1200" dirty="0" err="1"/>
              <a:t>novela</a:t>
            </a:r>
            <a:r>
              <a:rPr lang="en-US" sz="1200" dirty="0"/>
              <a:t>, </a:t>
            </a:r>
            <a:r>
              <a:rPr lang="en-US" sz="1200" i="1" dirty="0" err="1"/>
              <a:t>Rebelión</a:t>
            </a:r>
            <a:r>
              <a:rPr lang="en-US" sz="1200" i="1" dirty="0"/>
              <a:t> en la </a:t>
            </a:r>
            <a:r>
              <a:rPr lang="en-US" sz="1200" i="1" dirty="0" err="1"/>
              <a:t>granja</a:t>
            </a:r>
            <a:r>
              <a:rPr lang="en-US" sz="1200" i="1" dirty="0"/>
              <a:t>.   </a:t>
            </a:r>
            <a:r>
              <a:rPr lang="en-US" sz="1200" dirty="0"/>
              <a:t>Los </a:t>
            </a:r>
            <a:r>
              <a:rPr lang="en-US" sz="1200" dirty="0" err="1"/>
              <a:t>gobiernos</a:t>
            </a:r>
            <a:r>
              <a:rPr lang="en-US" sz="1200" dirty="0"/>
              <a:t> que </a:t>
            </a:r>
            <a:r>
              <a:rPr lang="en-US" sz="1200" dirty="0" err="1"/>
              <a:t>fuerzan</a:t>
            </a:r>
            <a:r>
              <a:rPr lang="en-US" sz="1200" dirty="0"/>
              <a:t> a la </a:t>
            </a:r>
            <a:r>
              <a:rPr lang="en-US" sz="1200" dirty="0" err="1"/>
              <a:t>policía</a:t>
            </a:r>
            <a:r>
              <a:rPr lang="en-US" sz="1200" dirty="0"/>
              <a:t> a </a:t>
            </a:r>
            <a:r>
              <a:rPr lang="en-US" sz="1200" dirty="0" err="1"/>
              <a:t>multar</a:t>
            </a:r>
            <a:r>
              <a:rPr lang="en-US" sz="1200" dirty="0"/>
              <a:t> </a:t>
            </a:r>
            <a:r>
              <a:rPr lang="en-US" sz="1200" dirty="0" err="1"/>
              <a:t>ciudadanos</a:t>
            </a:r>
            <a:r>
              <a:rPr lang="en-US" sz="1200" dirty="0"/>
              <a:t> </a:t>
            </a:r>
            <a:r>
              <a:rPr lang="en-US" sz="1200" dirty="0" err="1"/>
              <a:t>por</a:t>
            </a:r>
            <a:r>
              <a:rPr lang="en-US" sz="1200" dirty="0"/>
              <a:t> </a:t>
            </a:r>
            <a:r>
              <a:rPr lang="en-US" sz="1200" dirty="0" err="1"/>
              <a:t>conducir</a:t>
            </a:r>
            <a:r>
              <a:rPr lang="en-US" sz="1200" dirty="0"/>
              <a:t> </a:t>
            </a:r>
            <a:r>
              <a:rPr lang="en-US" sz="1200" dirty="0" err="1"/>
              <a:t>su</a:t>
            </a:r>
            <a:r>
              <a:rPr lang="en-US" sz="1200" dirty="0"/>
              <a:t> </a:t>
            </a:r>
            <a:r>
              <a:rPr lang="en-US" sz="1200" dirty="0" err="1"/>
              <a:t>coche</a:t>
            </a:r>
            <a:r>
              <a:rPr lang="en-US" sz="1200" dirty="0"/>
              <a:t> a </a:t>
            </a:r>
            <a:r>
              <a:rPr lang="en-US" sz="1200" dirty="0" err="1"/>
              <a:t>menos</a:t>
            </a:r>
            <a:r>
              <a:rPr lang="en-US" sz="1200" dirty="0"/>
              <a:t> de 1,5 metros de </a:t>
            </a:r>
            <a:r>
              <a:rPr lang="en-US" sz="1200" dirty="0" err="1"/>
              <a:t>distancia</a:t>
            </a:r>
            <a:r>
              <a:rPr lang="en-US" sz="1200" dirty="0"/>
              <a:t>, no </a:t>
            </a:r>
            <a:r>
              <a:rPr lang="en-US" sz="1200" dirty="0" err="1"/>
              <a:t>deberían</a:t>
            </a:r>
            <a:r>
              <a:rPr lang="en-US" sz="1200" dirty="0"/>
              <a:t> </a:t>
            </a:r>
            <a:r>
              <a:rPr lang="en-US" sz="1200" dirty="0" err="1"/>
              <a:t>sorprenderse</a:t>
            </a:r>
            <a:r>
              <a:rPr lang="en-US" sz="1200" dirty="0"/>
              <a:t> del </a:t>
            </a:r>
            <a:r>
              <a:rPr lang="en-US" sz="1200" dirty="0" err="1"/>
              <a:t>número</a:t>
            </a:r>
            <a:r>
              <a:rPr lang="en-US" sz="1200" dirty="0"/>
              <a:t> </a:t>
            </a:r>
            <a:r>
              <a:rPr lang="en-US" sz="1200" dirty="0" err="1"/>
              <a:t>creciente</a:t>
            </a:r>
            <a:r>
              <a:rPr lang="en-US" sz="1200" dirty="0"/>
              <a:t> de </a:t>
            </a:r>
            <a:r>
              <a:rPr lang="en-US" sz="1200" dirty="0" err="1"/>
              <a:t>protestas</a:t>
            </a:r>
            <a:r>
              <a:rPr lang="en-US" sz="1200" dirty="0"/>
              <a:t> </a:t>
            </a:r>
            <a:r>
              <a:rPr lang="en-US" sz="1200" dirty="0" err="1"/>
              <a:t>callejeras</a:t>
            </a:r>
            <a:r>
              <a:rPr lang="en-US" sz="1200" dirty="0"/>
              <a:t> </a:t>
            </a:r>
            <a:r>
              <a:rPr lang="en-US" sz="1200" dirty="0" err="1"/>
              <a:t>si</a:t>
            </a:r>
            <a:r>
              <a:rPr lang="en-US" sz="1200" dirty="0"/>
              <a:t> no </a:t>
            </a:r>
            <a:r>
              <a:rPr lang="en-US" sz="1200" dirty="0" err="1"/>
              <a:t>fueron</a:t>
            </a:r>
            <a:r>
              <a:rPr lang="en-US" sz="1200" dirty="0"/>
              <a:t> </a:t>
            </a:r>
            <a:r>
              <a:rPr lang="en-US" sz="1200" dirty="0" err="1"/>
              <a:t>capaces</a:t>
            </a:r>
            <a:r>
              <a:rPr lang="en-US" sz="1200" dirty="0"/>
              <a:t> de </a:t>
            </a:r>
            <a:r>
              <a:rPr lang="en-US" sz="1200" dirty="0" err="1"/>
              <a:t>proporcionar</a:t>
            </a:r>
            <a:r>
              <a:rPr lang="en-US" sz="1200" dirty="0"/>
              <a:t>  el </a:t>
            </a:r>
            <a:r>
              <a:rPr lang="en-US" sz="1200" dirty="0" err="1"/>
              <a:t>número</a:t>
            </a:r>
            <a:r>
              <a:rPr lang="en-US" sz="1200" dirty="0"/>
              <a:t> </a:t>
            </a:r>
            <a:r>
              <a:rPr lang="en-US" sz="1200" dirty="0" err="1"/>
              <a:t>suficiente</a:t>
            </a:r>
            <a:r>
              <a:rPr lang="en-US" sz="1200" dirty="0"/>
              <a:t> de </a:t>
            </a:r>
            <a:r>
              <a:rPr lang="en-US" sz="1200" dirty="0" err="1"/>
              <a:t>máscaras</a:t>
            </a:r>
            <a:r>
              <a:rPr lang="en-US" sz="1200" dirty="0"/>
              <a:t> para la </a:t>
            </a:r>
            <a:r>
              <a:rPr lang="en-US" sz="1200" dirty="0" err="1"/>
              <a:t>población</a:t>
            </a:r>
            <a:r>
              <a:rPr lang="en-US" sz="1200" dirty="0"/>
              <a:t> y de </a:t>
            </a:r>
            <a:r>
              <a:rPr lang="en-US" sz="1200" dirty="0" err="1"/>
              <a:t>equipos</a:t>
            </a:r>
            <a:r>
              <a:rPr lang="en-US" sz="1200" dirty="0"/>
              <a:t> de </a:t>
            </a:r>
            <a:r>
              <a:rPr lang="en-US" sz="1200" dirty="0" err="1"/>
              <a:t>protección</a:t>
            </a:r>
            <a:r>
              <a:rPr lang="en-US" sz="1200" dirty="0"/>
              <a:t> en </a:t>
            </a:r>
            <a:r>
              <a:rPr lang="en-US" sz="1200" dirty="0" err="1"/>
              <a:t>los</a:t>
            </a:r>
            <a:r>
              <a:rPr lang="en-US" sz="1200" dirty="0"/>
              <a:t> </a:t>
            </a:r>
            <a:r>
              <a:rPr lang="en-US" sz="1200" dirty="0" err="1"/>
              <a:t>establecimientos</a:t>
            </a:r>
            <a:r>
              <a:rPr lang="en-US" sz="1200" dirty="0"/>
              <a:t>.</a:t>
            </a:r>
          </a:p>
        </p:txBody>
      </p:sp>
      <p:sp>
        <p:nvSpPr>
          <p:cNvPr id="15" name="Rechteck 14">
            <a:extLst>
              <a:ext uri="{FF2B5EF4-FFF2-40B4-BE49-F238E27FC236}">
                <a16:creationId xmlns:a16="http://schemas.microsoft.com/office/drawing/2014/main" id="{F5DD2ABE-2887-4336-A131-53929080FFC7}"/>
              </a:ext>
            </a:extLst>
          </p:cNvPr>
          <p:cNvSpPr/>
          <p:nvPr/>
        </p:nvSpPr>
        <p:spPr>
          <a:xfrm>
            <a:off x="4163410" y="192093"/>
            <a:ext cx="2676526" cy="600164"/>
          </a:xfrm>
          <a:prstGeom prst="rect">
            <a:avLst/>
          </a:prstGeom>
        </p:spPr>
        <p:txBody>
          <a:bodyPr wrap="square">
            <a:spAutoFit/>
          </a:bodyPr>
          <a:lstStyle/>
          <a:p>
            <a:pPr algn="ctr"/>
            <a:endParaRPr lang="en-US" sz="1100" b="1" dirty="0">
              <a:solidFill>
                <a:schemeClr val="bg1"/>
              </a:solidFill>
            </a:endParaRPr>
          </a:p>
          <a:p>
            <a:pPr algn="ctr"/>
            <a:r>
              <a:rPr lang="en-US" sz="1100" b="1" dirty="0">
                <a:solidFill>
                  <a:schemeClr val="bg2">
                    <a:lumMod val="50000"/>
                  </a:schemeClr>
                </a:solidFill>
              </a:rPr>
              <a:t>GB 32.000 </a:t>
            </a:r>
            <a:r>
              <a:rPr lang="en-US" sz="1100" b="1" dirty="0" err="1">
                <a:solidFill>
                  <a:schemeClr val="bg2">
                    <a:lumMod val="50000"/>
                  </a:schemeClr>
                </a:solidFill>
              </a:rPr>
              <a:t>muertos</a:t>
            </a:r>
            <a:r>
              <a:rPr lang="en-US" sz="1100" b="1" dirty="0">
                <a:solidFill>
                  <a:schemeClr val="bg2">
                    <a:lumMod val="50000"/>
                  </a:schemeClr>
                </a:solidFill>
              </a:rPr>
              <a:t> en 5 </a:t>
            </a:r>
            <a:r>
              <a:rPr lang="en-US" sz="1100" b="1" dirty="0" err="1">
                <a:solidFill>
                  <a:schemeClr val="bg2">
                    <a:lumMod val="50000"/>
                  </a:schemeClr>
                </a:solidFill>
              </a:rPr>
              <a:t>semanas</a:t>
            </a:r>
            <a:r>
              <a:rPr lang="en-US" sz="1100" b="1" dirty="0">
                <a:solidFill>
                  <a:schemeClr val="bg2">
                    <a:lumMod val="50000"/>
                  </a:schemeClr>
                </a:solidFill>
              </a:rPr>
              <a:t> - </a:t>
            </a:r>
            <a:r>
              <a:rPr lang="en-US" sz="1100" b="1" dirty="0" err="1">
                <a:solidFill>
                  <a:schemeClr val="bg2">
                    <a:lumMod val="50000"/>
                  </a:schemeClr>
                </a:solidFill>
              </a:rPr>
              <a:t>más</a:t>
            </a:r>
            <a:r>
              <a:rPr lang="en-US" sz="1100" b="1" dirty="0">
                <a:solidFill>
                  <a:schemeClr val="bg2">
                    <a:lumMod val="50000"/>
                  </a:schemeClr>
                </a:solidFill>
              </a:rPr>
              <a:t> de la </a:t>
            </a:r>
            <a:r>
              <a:rPr lang="en-US" sz="1100" b="1" dirty="0" err="1">
                <a:solidFill>
                  <a:schemeClr val="bg2">
                    <a:lumMod val="50000"/>
                  </a:schemeClr>
                </a:solidFill>
              </a:rPr>
              <a:t>mitad</a:t>
            </a:r>
            <a:r>
              <a:rPr lang="en-US" sz="1100" b="1" dirty="0">
                <a:solidFill>
                  <a:schemeClr val="bg2">
                    <a:lumMod val="50000"/>
                  </a:schemeClr>
                </a:solidFill>
              </a:rPr>
              <a:t> </a:t>
            </a:r>
            <a:r>
              <a:rPr lang="en-US" sz="1100" b="1" dirty="0" err="1">
                <a:solidFill>
                  <a:schemeClr val="bg2">
                    <a:lumMod val="50000"/>
                  </a:schemeClr>
                </a:solidFill>
              </a:rPr>
              <a:t>durante</a:t>
            </a:r>
            <a:r>
              <a:rPr lang="en-US" sz="1100" b="1" dirty="0">
                <a:solidFill>
                  <a:schemeClr val="bg2">
                    <a:lumMod val="50000"/>
                  </a:schemeClr>
                </a:solidFill>
              </a:rPr>
              <a:t> 6 </a:t>
            </a:r>
            <a:r>
              <a:rPr lang="en-US" sz="1100" b="1" dirty="0" err="1">
                <a:solidFill>
                  <a:schemeClr val="bg2">
                    <a:lumMod val="50000"/>
                  </a:schemeClr>
                </a:solidFill>
              </a:rPr>
              <a:t>años</a:t>
            </a:r>
            <a:r>
              <a:rPr lang="en-US" sz="1100" b="1" dirty="0">
                <a:solidFill>
                  <a:schemeClr val="bg2">
                    <a:lumMod val="50000"/>
                  </a:schemeClr>
                </a:solidFill>
              </a:rPr>
              <a:t> de  la 2ªGM</a:t>
            </a:r>
          </a:p>
        </p:txBody>
      </p:sp>
      <p:sp>
        <p:nvSpPr>
          <p:cNvPr id="16" name="Rectangle 5">
            <a:extLst>
              <a:ext uri="{FF2B5EF4-FFF2-40B4-BE49-F238E27FC236}">
                <a16:creationId xmlns:a16="http://schemas.microsoft.com/office/drawing/2014/main" id="{F4C5D7D5-03AB-4D2E-893B-2A8357B6EBAD}"/>
              </a:ext>
            </a:extLst>
          </p:cNvPr>
          <p:cNvSpPr/>
          <p:nvPr/>
        </p:nvSpPr>
        <p:spPr>
          <a:xfrm>
            <a:off x="4269157" y="2264842"/>
            <a:ext cx="2676526" cy="338554"/>
          </a:xfrm>
          <a:prstGeom prst="rect">
            <a:avLst/>
          </a:prstGeom>
        </p:spPr>
        <p:txBody>
          <a:bodyPr wrap="square">
            <a:spAutoFit/>
          </a:bodyPr>
          <a:lstStyle/>
          <a:p>
            <a:r>
              <a:rPr lang="en-US" sz="800" b="1" dirty="0">
                <a:solidFill>
                  <a:schemeClr val="bg1"/>
                </a:solidFill>
              </a:rPr>
              <a:t>Source Johns Hopkins University, US Department of </a:t>
            </a:r>
            <a:r>
              <a:rPr lang="en-US" sz="800" b="1" dirty="0" err="1">
                <a:solidFill>
                  <a:schemeClr val="bg1"/>
                </a:solidFill>
              </a:rPr>
              <a:t>Defence</a:t>
            </a:r>
            <a:endParaRPr lang="en-US" sz="800" b="1" dirty="0">
              <a:solidFill>
                <a:schemeClr val="bg1"/>
              </a:solidFill>
            </a:endParaRPr>
          </a:p>
        </p:txBody>
      </p:sp>
      <p:pic>
        <p:nvPicPr>
          <p:cNvPr id="12" name="Picture 9">
            <a:extLst>
              <a:ext uri="{FF2B5EF4-FFF2-40B4-BE49-F238E27FC236}">
                <a16:creationId xmlns:a16="http://schemas.microsoft.com/office/drawing/2014/main" id="{E68D1E6C-AE2F-4B81-A19D-281AC0D7FD8D}"/>
              </a:ext>
            </a:extLst>
          </p:cNvPr>
          <p:cNvPicPr>
            <a:picLocks noChangeAspect="1"/>
          </p:cNvPicPr>
          <p:nvPr/>
        </p:nvPicPr>
        <p:blipFill>
          <a:blip r:embed="rId3"/>
          <a:stretch>
            <a:fillRect/>
          </a:stretch>
        </p:blipFill>
        <p:spPr>
          <a:xfrm>
            <a:off x="5791219" y="1522989"/>
            <a:ext cx="835810" cy="747816"/>
          </a:xfrm>
          <a:prstGeom prst="rect">
            <a:avLst/>
          </a:prstGeom>
        </p:spPr>
      </p:pic>
      <p:sp>
        <p:nvSpPr>
          <p:cNvPr id="13" name="TextBox 14">
            <a:extLst>
              <a:ext uri="{FF2B5EF4-FFF2-40B4-BE49-F238E27FC236}">
                <a16:creationId xmlns:a16="http://schemas.microsoft.com/office/drawing/2014/main" id="{B910A549-3A9E-4BEC-9614-6579C105A6D5}"/>
              </a:ext>
            </a:extLst>
          </p:cNvPr>
          <p:cNvSpPr txBox="1"/>
          <p:nvPr/>
        </p:nvSpPr>
        <p:spPr>
          <a:xfrm>
            <a:off x="4387239" y="821644"/>
            <a:ext cx="1114434" cy="369332"/>
          </a:xfrm>
          <a:prstGeom prst="rect">
            <a:avLst/>
          </a:prstGeom>
          <a:solidFill>
            <a:schemeClr val="bg2">
              <a:lumMod val="75000"/>
            </a:schemeClr>
          </a:solidFill>
        </p:spPr>
        <p:txBody>
          <a:bodyPr wrap="square" rtlCol="0">
            <a:spAutoFit/>
          </a:bodyPr>
          <a:lstStyle/>
          <a:p>
            <a:pPr algn="ctr"/>
            <a:r>
              <a:rPr lang="de-DE" b="1" dirty="0"/>
              <a:t>60,000</a:t>
            </a:r>
          </a:p>
        </p:txBody>
      </p:sp>
      <p:sp>
        <p:nvSpPr>
          <p:cNvPr id="14" name="TextBox 15">
            <a:extLst>
              <a:ext uri="{FF2B5EF4-FFF2-40B4-BE49-F238E27FC236}">
                <a16:creationId xmlns:a16="http://schemas.microsoft.com/office/drawing/2014/main" id="{05221759-C58D-4B5F-8DED-C186EDB03911}"/>
              </a:ext>
            </a:extLst>
          </p:cNvPr>
          <p:cNvSpPr txBox="1"/>
          <p:nvPr/>
        </p:nvSpPr>
        <p:spPr>
          <a:xfrm>
            <a:off x="5607420" y="1220761"/>
            <a:ext cx="1128340" cy="369332"/>
          </a:xfrm>
          <a:prstGeom prst="rect">
            <a:avLst/>
          </a:prstGeom>
          <a:solidFill>
            <a:schemeClr val="bg2">
              <a:lumMod val="75000"/>
            </a:schemeClr>
          </a:solidFill>
        </p:spPr>
        <p:txBody>
          <a:bodyPr wrap="square" rtlCol="0">
            <a:spAutoFit/>
          </a:bodyPr>
          <a:lstStyle/>
          <a:p>
            <a:pPr algn="ctr"/>
            <a:r>
              <a:rPr lang="de-DE" b="1" dirty="0"/>
              <a:t>32,000</a:t>
            </a:r>
          </a:p>
        </p:txBody>
      </p:sp>
    </p:spTree>
    <p:extLst>
      <p:ext uri="{BB962C8B-B14F-4D97-AF65-F5344CB8AC3E}">
        <p14:creationId xmlns:p14="http://schemas.microsoft.com/office/powerpoint/2010/main" val="1537606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9">
            <a:extLst>
              <a:ext uri="{FF2B5EF4-FFF2-40B4-BE49-F238E27FC236}">
                <a16:creationId xmlns:a16="http://schemas.microsoft.com/office/drawing/2014/main" id="{4BE44136-EB92-8147-ACC0-91AA9DCE62A9}"/>
              </a:ext>
            </a:extLst>
          </p:cNvPr>
          <p:cNvSpPr txBox="1"/>
          <p:nvPr/>
        </p:nvSpPr>
        <p:spPr>
          <a:xfrm>
            <a:off x="225461" y="197260"/>
            <a:ext cx="6632539" cy="346249"/>
          </a:xfrm>
          <a:prstGeom prst="rect">
            <a:avLst/>
          </a:prstGeom>
          <a:noFill/>
        </p:spPr>
        <p:txBody>
          <a:bodyPr wrap="square" rtlCol="0">
            <a:spAutoFit/>
          </a:bodyPr>
          <a:lstStyle/>
          <a:p>
            <a:pPr algn="ctr"/>
            <a:r>
              <a:rPr lang="en-US" sz="1650" b="1" dirty="0">
                <a:solidFill>
                  <a:schemeClr val="tx2">
                    <a:lumMod val="50000"/>
                  </a:schemeClr>
                </a:solidFill>
              </a:rPr>
              <a:t>¿</a:t>
            </a:r>
            <a:r>
              <a:rPr lang="en-US" sz="1650" b="1" dirty="0" err="1">
                <a:solidFill>
                  <a:schemeClr val="tx2">
                    <a:lumMod val="50000"/>
                  </a:schemeClr>
                </a:solidFill>
              </a:rPr>
              <a:t>Qué</a:t>
            </a:r>
            <a:r>
              <a:rPr lang="en-US" sz="1650" b="1" dirty="0">
                <a:solidFill>
                  <a:schemeClr val="tx2">
                    <a:lumMod val="50000"/>
                  </a:schemeClr>
                </a:solidFill>
              </a:rPr>
              <a:t> </a:t>
            </a:r>
            <a:r>
              <a:rPr lang="en-US" sz="1650" b="1" dirty="0" err="1">
                <a:solidFill>
                  <a:schemeClr val="tx2">
                    <a:lumMod val="50000"/>
                  </a:schemeClr>
                </a:solidFill>
              </a:rPr>
              <a:t>podemos</a:t>
            </a:r>
            <a:r>
              <a:rPr lang="en-US" sz="1650" b="1" dirty="0">
                <a:solidFill>
                  <a:schemeClr val="tx2">
                    <a:lumMod val="50000"/>
                  </a:schemeClr>
                </a:solidFill>
              </a:rPr>
              <a:t> </a:t>
            </a:r>
            <a:r>
              <a:rPr lang="en-US" sz="1650" b="1" dirty="0" err="1">
                <a:solidFill>
                  <a:schemeClr val="tx2">
                    <a:lumMod val="50000"/>
                  </a:schemeClr>
                </a:solidFill>
              </a:rPr>
              <a:t>hacer</a:t>
            </a:r>
            <a:r>
              <a:rPr lang="en-US" sz="1650" b="1" dirty="0">
                <a:solidFill>
                  <a:schemeClr val="tx2">
                    <a:lumMod val="50000"/>
                  </a:schemeClr>
                </a:solidFill>
              </a:rPr>
              <a:t> </a:t>
            </a:r>
            <a:r>
              <a:rPr lang="en-US" sz="1650" b="1" dirty="0" err="1">
                <a:solidFill>
                  <a:schemeClr val="tx2">
                    <a:lumMod val="50000"/>
                  </a:schemeClr>
                </a:solidFill>
              </a:rPr>
              <a:t>esta</a:t>
            </a:r>
            <a:r>
              <a:rPr lang="en-US" sz="1650" b="1" dirty="0">
                <a:solidFill>
                  <a:schemeClr val="tx2">
                    <a:lumMod val="50000"/>
                  </a:schemeClr>
                </a:solidFill>
              </a:rPr>
              <a:t> </a:t>
            </a:r>
            <a:r>
              <a:rPr lang="en-US" sz="1650" b="1" dirty="0" err="1">
                <a:solidFill>
                  <a:schemeClr val="tx2">
                    <a:lumMod val="50000"/>
                  </a:schemeClr>
                </a:solidFill>
              </a:rPr>
              <a:t>semana</a:t>
            </a:r>
            <a:r>
              <a:rPr lang="en-US" sz="1650" b="1" dirty="0">
                <a:solidFill>
                  <a:schemeClr val="tx2">
                    <a:lumMod val="50000"/>
                  </a:schemeClr>
                </a:solidFill>
              </a:rPr>
              <a:t>? 3 </a:t>
            </a:r>
            <a:r>
              <a:rPr lang="en-US" sz="1650" b="1" dirty="0" err="1">
                <a:solidFill>
                  <a:schemeClr val="tx2">
                    <a:lumMod val="50000"/>
                  </a:schemeClr>
                </a:solidFill>
              </a:rPr>
              <a:t>Sugerencias</a:t>
            </a:r>
            <a:endParaRPr lang="en-US" sz="1650" b="1" dirty="0">
              <a:solidFill>
                <a:schemeClr val="tx2">
                  <a:lumMod val="50000"/>
                </a:schemeClr>
              </a:solidFill>
            </a:endParaRPr>
          </a:p>
        </p:txBody>
      </p:sp>
      <p:sp>
        <p:nvSpPr>
          <p:cNvPr id="117" name="TextBox 7">
            <a:extLst>
              <a:ext uri="{FF2B5EF4-FFF2-40B4-BE49-F238E27FC236}">
                <a16:creationId xmlns:a16="http://schemas.microsoft.com/office/drawing/2014/main" id="{64C4BA68-5A8A-F948-A373-B772FCC8DDD6}"/>
              </a:ext>
            </a:extLst>
          </p:cNvPr>
          <p:cNvSpPr txBox="1"/>
          <p:nvPr/>
        </p:nvSpPr>
        <p:spPr>
          <a:xfrm>
            <a:off x="48741" y="2899465"/>
            <a:ext cx="6760517" cy="275460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err="1">
                <a:solidFill>
                  <a:schemeClr val="bg1"/>
                </a:solidFill>
                <a:ea typeface="+mn-lt"/>
                <a:cs typeface="+mn-lt"/>
              </a:rPr>
              <a:t>Salud</a:t>
            </a:r>
            <a:r>
              <a:rPr lang="en-US" sz="1400" b="1" dirty="0">
                <a:solidFill>
                  <a:schemeClr val="bg1"/>
                </a:solidFill>
                <a:ea typeface="+mn-lt"/>
                <a:cs typeface="+mn-lt"/>
              </a:rPr>
              <a:t> del personal, </a:t>
            </a:r>
            <a:r>
              <a:rPr lang="en-US" sz="1400" b="1" dirty="0" err="1">
                <a:solidFill>
                  <a:schemeClr val="bg1"/>
                </a:solidFill>
                <a:ea typeface="+mn-lt"/>
                <a:cs typeface="+mn-lt"/>
              </a:rPr>
              <a:t>Seguridad</a:t>
            </a:r>
            <a:r>
              <a:rPr lang="en-US" sz="1400" b="1" dirty="0">
                <a:solidFill>
                  <a:schemeClr val="bg1"/>
                </a:solidFill>
                <a:ea typeface="+mn-lt"/>
                <a:cs typeface="+mn-lt"/>
              </a:rPr>
              <a:t> y </a:t>
            </a:r>
            <a:r>
              <a:rPr lang="en-US" sz="1400" b="1" dirty="0" err="1">
                <a:solidFill>
                  <a:schemeClr val="bg1"/>
                </a:solidFill>
                <a:ea typeface="+mn-lt"/>
                <a:cs typeface="+mn-lt"/>
              </a:rPr>
              <a:t>Bienestar</a:t>
            </a:r>
            <a:endParaRPr lang="en-US" sz="1400" b="1" dirty="0">
              <a:solidFill>
                <a:schemeClr val="bg1"/>
              </a:solidFill>
              <a:ea typeface="+mn-lt"/>
              <a:cs typeface="+mn-lt"/>
            </a:endParaRPr>
          </a:p>
          <a:p>
            <a:pPr algn="ctr"/>
            <a:endParaRPr lang="en-US" sz="500" dirty="0">
              <a:solidFill>
                <a:schemeClr val="bg1"/>
              </a:solidFill>
              <a:ea typeface="+mn-lt"/>
              <a:cs typeface="+mn-lt"/>
            </a:endParaRPr>
          </a:p>
          <a:p>
            <a:pPr algn="just"/>
            <a:r>
              <a:rPr lang="en-US" sz="1400" dirty="0" err="1">
                <a:solidFill>
                  <a:schemeClr val="bg1"/>
                </a:solidFill>
              </a:rPr>
              <a:t>Mientras</a:t>
            </a:r>
            <a:r>
              <a:rPr lang="en-US" sz="1400" dirty="0">
                <a:solidFill>
                  <a:schemeClr val="bg1"/>
                </a:solidFill>
              </a:rPr>
              <a:t> </a:t>
            </a:r>
            <a:r>
              <a:rPr lang="en-US" sz="1400" dirty="0" err="1">
                <a:solidFill>
                  <a:schemeClr val="bg1"/>
                </a:solidFill>
              </a:rPr>
              <a:t>esperamos</a:t>
            </a:r>
            <a:r>
              <a:rPr lang="en-US" sz="1400" dirty="0">
                <a:solidFill>
                  <a:schemeClr val="bg1"/>
                </a:solidFill>
              </a:rPr>
              <a:t> </a:t>
            </a:r>
            <a:r>
              <a:rPr lang="en-US" sz="1400" dirty="0" err="1">
                <a:solidFill>
                  <a:schemeClr val="bg1"/>
                </a:solidFill>
              </a:rPr>
              <a:t>ver</a:t>
            </a:r>
            <a:r>
              <a:rPr lang="en-US" sz="1400" dirty="0">
                <a:solidFill>
                  <a:schemeClr val="bg1"/>
                </a:solidFill>
              </a:rPr>
              <a:t> un </a:t>
            </a:r>
            <a:r>
              <a:rPr lang="en-US" sz="1400" dirty="0" err="1">
                <a:solidFill>
                  <a:schemeClr val="bg1"/>
                </a:solidFill>
              </a:rPr>
              <a:t>número</a:t>
            </a:r>
            <a:r>
              <a:rPr lang="en-US" sz="1400" dirty="0">
                <a:solidFill>
                  <a:schemeClr val="bg1"/>
                </a:solidFill>
              </a:rPr>
              <a:t> de </a:t>
            </a:r>
            <a:r>
              <a:rPr lang="en-US" sz="1400" dirty="0" err="1">
                <a:solidFill>
                  <a:schemeClr val="bg1"/>
                </a:solidFill>
              </a:rPr>
              <a:t>fases</a:t>
            </a:r>
            <a:r>
              <a:rPr lang="en-US" sz="1400" dirty="0">
                <a:solidFill>
                  <a:schemeClr val="bg1"/>
                </a:solidFill>
              </a:rPr>
              <a:t> que </a:t>
            </a:r>
            <a:r>
              <a:rPr lang="en-US" sz="1400" dirty="0" err="1">
                <a:solidFill>
                  <a:schemeClr val="bg1"/>
                </a:solidFill>
              </a:rPr>
              <a:t>va</a:t>
            </a:r>
            <a:r>
              <a:rPr lang="en-US" sz="1400" dirty="0">
                <a:solidFill>
                  <a:schemeClr val="bg1"/>
                </a:solidFill>
              </a:rPr>
              <a:t> a </a:t>
            </a:r>
            <a:r>
              <a:rPr lang="en-US" sz="1400" dirty="0" err="1">
                <a:solidFill>
                  <a:schemeClr val="bg1"/>
                </a:solidFill>
              </a:rPr>
              <a:t>poner</a:t>
            </a:r>
            <a:r>
              <a:rPr lang="en-US" sz="1400" dirty="0">
                <a:solidFill>
                  <a:schemeClr val="bg1"/>
                </a:solidFill>
              </a:rPr>
              <a:t> </a:t>
            </a:r>
            <a:r>
              <a:rPr lang="en-US" sz="1400" dirty="0" err="1">
                <a:solidFill>
                  <a:schemeClr val="bg1"/>
                </a:solidFill>
              </a:rPr>
              <a:t>bajo</a:t>
            </a:r>
            <a:r>
              <a:rPr lang="en-US" sz="1400" dirty="0">
                <a:solidFill>
                  <a:schemeClr val="bg1"/>
                </a:solidFill>
              </a:rPr>
              <a:t> </a:t>
            </a:r>
            <a:r>
              <a:rPr lang="en-US" sz="1400" dirty="0" err="1">
                <a:solidFill>
                  <a:schemeClr val="bg1"/>
                </a:solidFill>
              </a:rPr>
              <a:t>estrés</a:t>
            </a:r>
            <a:r>
              <a:rPr lang="en-US" sz="1400" dirty="0">
                <a:solidFill>
                  <a:schemeClr val="bg1"/>
                </a:solidFill>
              </a:rPr>
              <a:t> a </a:t>
            </a:r>
            <a:r>
              <a:rPr lang="en-US" sz="1400" dirty="0" err="1">
                <a:solidFill>
                  <a:schemeClr val="bg1"/>
                </a:solidFill>
              </a:rPr>
              <a:t>nuestros</a:t>
            </a:r>
            <a:r>
              <a:rPr lang="en-US" sz="1400" dirty="0">
                <a:solidFill>
                  <a:schemeClr val="bg1"/>
                </a:solidFill>
              </a:rPr>
              <a:t> </a:t>
            </a:r>
            <a:r>
              <a:rPr lang="en-US" sz="1400" dirty="0" err="1">
                <a:solidFill>
                  <a:schemeClr val="bg1"/>
                </a:solidFill>
              </a:rPr>
              <a:t>sistemas</a:t>
            </a:r>
            <a:r>
              <a:rPr lang="en-US" sz="1400" dirty="0">
                <a:solidFill>
                  <a:schemeClr val="bg1"/>
                </a:solidFill>
              </a:rPr>
              <a:t> </a:t>
            </a:r>
            <a:r>
              <a:rPr lang="en-US" sz="1400" dirty="0" err="1">
                <a:solidFill>
                  <a:schemeClr val="bg1"/>
                </a:solidFill>
              </a:rPr>
              <a:t>sanitarios</a:t>
            </a:r>
            <a:r>
              <a:rPr lang="en-US" sz="1400" dirty="0">
                <a:solidFill>
                  <a:schemeClr val="bg1"/>
                </a:solidFill>
              </a:rPr>
              <a:t>, </a:t>
            </a:r>
            <a:r>
              <a:rPr lang="en-US" sz="1400" dirty="0" err="1">
                <a:solidFill>
                  <a:schemeClr val="bg1"/>
                </a:solidFill>
              </a:rPr>
              <a:t>nos</a:t>
            </a:r>
            <a:r>
              <a:rPr lang="en-US" sz="1400" dirty="0">
                <a:solidFill>
                  <a:schemeClr val="bg1"/>
                </a:solidFill>
              </a:rPr>
              <a:t> </a:t>
            </a:r>
            <a:r>
              <a:rPr lang="en-US" sz="1400" dirty="0" err="1">
                <a:solidFill>
                  <a:schemeClr val="bg1"/>
                </a:solidFill>
              </a:rPr>
              <a:t>podemos</a:t>
            </a:r>
            <a:r>
              <a:rPr lang="en-US" sz="1400" dirty="0">
                <a:solidFill>
                  <a:schemeClr val="bg1"/>
                </a:solidFill>
              </a:rPr>
              <a:t> </a:t>
            </a:r>
            <a:r>
              <a:rPr lang="en-US" sz="1400" dirty="0" err="1">
                <a:solidFill>
                  <a:schemeClr val="bg1"/>
                </a:solidFill>
              </a:rPr>
              <a:t>preparar</a:t>
            </a:r>
            <a:r>
              <a:rPr lang="en-US" sz="1400" dirty="0">
                <a:solidFill>
                  <a:schemeClr val="bg1"/>
                </a:solidFill>
              </a:rPr>
              <a:t> </a:t>
            </a:r>
            <a:r>
              <a:rPr lang="en-US" sz="1400" dirty="0" err="1">
                <a:solidFill>
                  <a:schemeClr val="bg1"/>
                </a:solidFill>
              </a:rPr>
              <a:t>ya</a:t>
            </a:r>
            <a:r>
              <a:rPr lang="en-US" sz="1400" dirty="0">
                <a:solidFill>
                  <a:schemeClr val="bg1"/>
                </a:solidFill>
              </a:rPr>
              <a:t> para </a:t>
            </a:r>
            <a:r>
              <a:rPr lang="en-US" sz="1400" dirty="0" err="1">
                <a:solidFill>
                  <a:schemeClr val="bg1"/>
                </a:solidFill>
              </a:rPr>
              <a:t>actuar</a:t>
            </a:r>
            <a:r>
              <a:rPr lang="en-US" sz="1400" dirty="0">
                <a:solidFill>
                  <a:schemeClr val="bg1"/>
                </a:solidFill>
              </a:rPr>
              <a:t>. Los </a:t>
            </a:r>
            <a:r>
              <a:rPr lang="en-US" sz="1400" dirty="0" err="1">
                <a:solidFill>
                  <a:schemeClr val="bg1"/>
                </a:solidFill>
              </a:rPr>
              <a:t>hospitales</a:t>
            </a:r>
            <a:r>
              <a:rPr lang="en-US" sz="1400" dirty="0">
                <a:solidFill>
                  <a:schemeClr val="bg1"/>
                </a:solidFill>
              </a:rPr>
              <a:t> </a:t>
            </a:r>
            <a:r>
              <a:rPr lang="en-US" sz="1400" dirty="0" err="1">
                <a:solidFill>
                  <a:schemeClr val="bg1"/>
                </a:solidFill>
              </a:rPr>
              <a:t>pueden</a:t>
            </a:r>
            <a:r>
              <a:rPr lang="en-US" sz="1400" dirty="0">
                <a:solidFill>
                  <a:schemeClr val="bg1"/>
                </a:solidFill>
              </a:rPr>
              <a:t> </a:t>
            </a:r>
            <a:r>
              <a:rPr lang="en-US" sz="1400" dirty="0" err="1">
                <a:solidFill>
                  <a:schemeClr val="bg1"/>
                </a:solidFill>
              </a:rPr>
              <a:t>empezar</a:t>
            </a:r>
            <a:r>
              <a:rPr lang="en-US" sz="1400" dirty="0">
                <a:solidFill>
                  <a:schemeClr val="bg1"/>
                </a:solidFill>
              </a:rPr>
              <a:t> a </a:t>
            </a:r>
            <a:r>
              <a:rPr lang="en-US" sz="1400" dirty="0" err="1">
                <a:solidFill>
                  <a:schemeClr val="bg1"/>
                </a:solidFill>
              </a:rPr>
              <a:t>pensar</a:t>
            </a:r>
            <a:r>
              <a:rPr lang="en-US" sz="1400" dirty="0">
                <a:solidFill>
                  <a:schemeClr val="bg1"/>
                </a:solidFill>
              </a:rPr>
              <a:t> </a:t>
            </a:r>
            <a:r>
              <a:rPr lang="en-US" sz="1400" dirty="0" err="1">
                <a:solidFill>
                  <a:schemeClr val="bg1"/>
                </a:solidFill>
              </a:rPr>
              <a:t>como</a:t>
            </a:r>
            <a:r>
              <a:rPr lang="en-US" sz="1400" dirty="0">
                <a:solidFill>
                  <a:schemeClr val="bg1"/>
                </a:solidFill>
              </a:rPr>
              <a:t> van a </a:t>
            </a:r>
            <a:r>
              <a:rPr lang="en-US" sz="1400" dirty="0" err="1">
                <a:solidFill>
                  <a:schemeClr val="bg1"/>
                </a:solidFill>
              </a:rPr>
              <a:t>preparar</a:t>
            </a:r>
            <a:r>
              <a:rPr lang="en-US" sz="1400" dirty="0">
                <a:solidFill>
                  <a:schemeClr val="bg1"/>
                </a:solidFill>
              </a:rPr>
              <a:t> la </a:t>
            </a:r>
            <a:r>
              <a:rPr lang="en-US" sz="1400" dirty="0" err="1">
                <a:solidFill>
                  <a:schemeClr val="bg1"/>
                </a:solidFill>
              </a:rPr>
              <a:t>segunda</a:t>
            </a:r>
            <a:r>
              <a:rPr lang="en-US" sz="1400" dirty="0">
                <a:solidFill>
                  <a:schemeClr val="bg1"/>
                </a:solidFill>
              </a:rPr>
              <a:t> y la </a:t>
            </a:r>
            <a:r>
              <a:rPr lang="en-US" sz="1400" dirty="0" err="1">
                <a:solidFill>
                  <a:schemeClr val="bg1"/>
                </a:solidFill>
              </a:rPr>
              <a:t>tercera</a:t>
            </a:r>
            <a:r>
              <a:rPr lang="en-US" sz="1400" dirty="0">
                <a:solidFill>
                  <a:schemeClr val="bg1"/>
                </a:solidFill>
              </a:rPr>
              <a:t> </a:t>
            </a:r>
            <a:r>
              <a:rPr lang="en-US" sz="1400" dirty="0" err="1">
                <a:solidFill>
                  <a:schemeClr val="bg1"/>
                </a:solidFill>
              </a:rPr>
              <a:t>fase</a:t>
            </a:r>
            <a:r>
              <a:rPr lang="en-US" sz="1400" dirty="0">
                <a:solidFill>
                  <a:schemeClr val="bg1"/>
                </a:solidFill>
              </a:rPr>
              <a:t> de las </a:t>
            </a:r>
            <a:r>
              <a:rPr lang="en-US" sz="1400" dirty="0" err="1">
                <a:solidFill>
                  <a:schemeClr val="bg1"/>
                </a:solidFill>
              </a:rPr>
              <a:t>condiciones</a:t>
            </a:r>
            <a:r>
              <a:rPr lang="en-US" sz="1400" dirty="0">
                <a:solidFill>
                  <a:schemeClr val="bg1"/>
                </a:solidFill>
              </a:rPr>
              <a:t> sin coronavirus y </a:t>
            </a:r>
            <a:r>
              <a:rPr lang="en-US" sz="1400" dirty="0" err="1">
                <a:solidFill>
                  <a:schemeClr val="bg1"/>
                </a:solidFill>
              </a:rPr>
              <a:t>como</a:t>
            </a:r>
            <a:r>
              <a:rPr lang="en-US" sz="1400" dirty="0">
                <a:solidFill>
                  <a:schemeClr val="bg1"/>
                </a:solidFill>
              </a:rPr>
              <a:t> se </a:t>
            </a:r>
            <a:r>
              <a:rPr lang="en-US" sz="1400" dirty="0" err="1">
                <a:solidFill>
                  <a:schemeClr val="bg1"/>
                </a:solidFill>
              </a:rPr>
              <a:t>relacionará</a:t>
            </a:r>
            <a:r>
              <a:rPr lang="en-US" sz="1400" dirty="0">
                <a:solidFill>
                  <a:schemeClr val="bg1"/>
                </a:solidFill>
              </a:rPr>
              <a:t> con el </a:t>
            </a:r>
            <a:r>
              <a:rPr lang="en-US" sz="1400" dirty="0" err="1">
                <a:solidFill>
                  <a:schemeClr val="bg1"/>
                </a:solidFill>
              </a:rPr>
              <a:t>tratamiento</a:t>
            </a:r>
            <a:r>
              <a:rPr lang="en-US" sz="1400" dirty="0">
                <a:solidFill>
                  <a:schemeClr val="bg1"/>
                </a:solidFill>
              </a:rPr>
              <a:t> de </a:t>
            </a:r>
            <a:r>
              <a:rPr lang="en-US" sz="1400" dirty="0" err="1">
                <a:solidFill>
                  <a:schemeClr val="bg1"/>
                </a:solidFill>
              </a:rPr>
              <a:t>enfermedades</a:t>
            </a:r>
            <a:r>
              <a:rPr lang="en-US" sz="1400" dirty="0">
                <a:solidFill>
                  <a:schemeClr val="bg1"/>
                </a:solidFill>
              </a:rPr>
              <a:t> </a:t>
            </a:r>
            <a:r>
              <a:rPr lang="en-US" sz="1400" dirty="0" err="1">
                <a:solidFill>
                  <a:schemeClr val="bg1"/>
                </a:solidFill>
              </a:rPr>
              <a:t>crónicas</a:t>
            </a:r>
            <a:r>
              <a:rPr lang="en-US" sz="1400" dirty="0">
                <a:solidFill>
                  <a:schemeClr val="bg1"/>
                </a:solidFill>
              </a:rPr>
              <a:t> sin que </a:t>
            </a:r>
            <a:r>
              <a:rPr lang="en-US" sz="1400" dirty="0" err="1">
                <a:solidFill>
                  <a:schemeClr val="bg1"/>
                </a:solidFill>
              </a:rPr>
              <a:t>haya</a:t>
            </a:r>
            <a:r>
              <a:rPr lang="en-US" sz="1400" dirty="0">
                <a:solidFill>
                  <a:schemeClr val="bg1"/>
                </a:solidFill>
              </a:rPr>
              <a:t> </a:t>
            </a:r>
            <a:r>
              <a:rPr lang="en-US" sz="1400" dirty="0" err="1">
                <a:solidFill>
                  <a:schemeClr val="bg1"/>
                </a:solidFill>
              </a:rPr>
              <a:t>disrupciones</a:t>
            </a:r>
            <a:r>
              <a:rPr lang="en-US" sz="1400" dirty="0">
                <a:solidFill>
                  <a:schemeClr val="bg1"/>
                </a:solidFill>
              </a:rPr>
              <a:t>. Para </a:t>
            </a:r>
            <a:r>
              <a:rPr lang="en-US" sz="1400" dirty="0" err="1">
                <a:solidFill>
                  <a:schemeClr val="bg1"/>
                </a:solidFill>
              </a:rPr>
              <a:t>hacer</a:t>
            </a:r>
            <a:r>
              <a:rPr lang="en-US" sz="1400" dirty="0">
                <a:solidFill>
                  <a:schemeClr val="bg1"/>
                </a:solidFill>
              </a:rPr>
              <a:t> </a:t>
            </a:r>
            <a:r>
              <a:rPr lang="en-US" sz="1400" dirty="0" err="1">
                <a:solidFill>
                  <a:schemeClr val="bg1"/>
                </a:solidFill>
              </a:rPr>
              <a:t>frente</a:t>
            </a:r>
            <a:r>
              <a:rPr lang="en-US" sz="1400" dirty="0">
                <a:solidFill>
                  <a:schemeClr val="bg1"/>
                </a:solidFill>
              </a:rPr>
              <a:t> a la </a:t>
            </a:r>
            <a:r>
              <a:rPr lang="en-US" sz="1400" dirty="0" err="1">
                <a:solidFill>
                  <a:schemeClr val="bg1"/>
                </a:solidFill>
              </a:rPr>
              <a:t>cuarta</a:t>
            </a:r>
            <a:r>
              <a:rPr lang="en-US" sz="1400" dirty="0">
                <a:solidFill>
                  <a:schemeClr val="bg1"/>
                </a:solidFill>
              </a:rPr>
              <a:t> </a:t>
            </a:r>
            <a:r>
              <a:rPr lang="en-US" sz="1400" dirty="0" err="1">
                <a:solidFill>
                  <a:schemeClr val="bg1"/>
                </a:solidFill>
              </a:rPr>
              <a:t>fase</a:t>
            </a:r>
            <a:r>
              <a:rPr lang="en-US" sz="1400" dirty="0">
                <a:solidFill>
                  <a:schemeClr val="bg1"/>
                </a:solidFill>
              </a:rPr>
              <a:t> </a:t>
            </a:r>
            <a:r>
              <a:rPr lang="en-US" sz="1400" dirty="0" err="1">
                <a:solidFill>
                  <a:schemeClr val="bg1"/>
                </a:solidFill>
              </a:rPr>
              <a:t>pueden</a:t>
            </a:r>
            <a:r>
              <a:rPr lang="en-US" sz="1400" dirty="0">
                <a:solidFill>
                  <a:schemeClr val="bg1"/>
                </a:solidFill>
              </a:rPr>
              <a:t> </a:t>
            </a:r>
            <a:r>
              <a:rPr lang="en-US" sz="1400" dirty="0" err="1">
                <a:solidFill>
                  <a:schemeClr val="bg1"/>
                </a:solidFill>
              </a:rPr>
              <a:t>empezar</a:t>
            </a:r>
            <a:r>
              <a:rPr lang="en-US" sz="1400" dirty="0">
                <a:solidFill>
                  <a:schemeClr val="bg1"/>
                </a:solidFill>
              </a:rPr>
              <a:t> con </a:t>
            </a:r>
            <a:r>
              <a:rPr lang="en-US" sz="1400" dirty="0" err="1">
                <a:solidFill>
                  <a:schemeClr val="bg1"/>
                </a:solidFill>
              </a:rPr>
              <a:t>consultas</a:t>
            </a:r>
            <a:r>
              <a:rPr lang="en-US" sz="1400" dirty="0">
                <a:solidFill>
                  <a:schemeClr val="bg1"/>
                </a:solidFill>
              </a:rPr>
              <a:t> del personal para </a:t>
            </a:r>
            <a:r>
              <a:rPr lang="en-US" sz="1400" dirty="0" err="1">
                <a:solidFill>
                  <a:schemeClr val="bg1"/>
                </a:solidFill>
              </a:rPr>
              <a:t>asesorar</a:t>
            </a:r>
            <a:r>
              <a:rPr lang="en-US" sz="1400" dirty="0">
                <a:solidFill>
                  <a:schemeClr val="bg1"/>
                </a:solidFill>
              </a:rPr>
              <a:t> las </a:t>
            </a:r>
            <a:r>
              <a:rPr lang="en-US" sz="1400" dirty="0" err="1">
                <a:solidFill>
                  <a:schemeClr val="bg1"/>
                </a:solidFill>
              </a:rPr>
              <a:t>necesidades</a:t>
            </a:r>
            <a:r>
              <a:rPr lang="en-US" sz="1400" dirty="0">
                <a:solidFill>
                  <a:schemeClr val="bg1"/>
                </a:solidFill>
              </a:rPr>
              <a:t> e </a:t>
            </a:r>
            <a:r>
              <a:rPr lang="en-US" sz="1400" dirty="0" err="1">
                <a:solidFill>
                  <a:schemeClr val="bg1"/>
                </a:solidFill>
              </a:rPr>
              <a:t>incrementar</a:t>
            </a:r>
            <a:r>
              <a:rPr lang="en-US" sz="1400" dirty="0">
                <a:solidFill>
                  <a:schemeClr val="bg1"/>
                </a:solidFill>
              </a:rPr>
              <a:t> </a:t>
            </a:r>
            <a:r>
              <a:rPr lang="en-US" sz="1400" dirty="0" err="1">
                <a:solidFill>
                  <a:schemeClr val="bg1"/>
                </a:solidFill>
              </a:rPr>
              <a:t>capacidad</a:t>
            </a:r>
            <a:r>
              <a:rPr lang="en-US" sz="1400" dirty="0">
                <a:solidFill>
                  <a:schemeClr val="bg1"/>
                </a:solidFill>
              </a:rPr>
              <a:t>. Si </a:t>
            </a:r>
            <a:r>
              <a:rPr lang="en-US" sz="1400" dirty="0" err="1">
                <a:solidFill>
                  <a:schemeClr val="bg1"/>
                </a:solidFill>
              </a:rPr>
              <a:t>introducimos</a:t>
            </a:r>
            <a:r>
              <a:rPr lang="en-US" sz="1400" dirty="0">
                <a:solidFill>
                  <a:schemeClr val="bg1"/>
                </a:solidFill>
              </a:rPr>
              <a:t> </a:t>
            </a:r>
            <a:r>
              <a:rPr lang="en-US" sz="1400" dirty="0" err="1">
                <a:solidFill>
                  <a:schemeClr val="bg1"/>
                </a:solidFill>
              </a:rPr>
              <a:t>intervenciones</a:t>
            </a:r>
            <a:r>
              <a:rPr lang="en-US" sz="1400" dirty="0">
                <a:solidFill>
                  <a:schemeClr val="bg1"/>
                </a:solidFill>
              </a:rPr>
              <a:t> </a:t>
            </a:r>
            <a:r>
              <a:rPr lang="en-US" sz="1400" dirty="0" err="1">
                <a:solidFill>
                  <a:schemeClr val="bg1"/>
                </a:solidFill>
              </a:rPr>
              <a:t>tempranas</a:t>
            </a:r>
            <a:r>
              <a:rPr lang="en-US" sz="1400" dirty="0">
                <a:solidFill>
                  <a:schemeClr val="bg1"/>
                </a:solidFill>
              </a:rPr>
              <a:t> </a:t>
            </a:r>
            <a:r>
              <a:rPr lang="en-US" sz="1400" dirty="0" err="1">
                <a:solidFill>
                  <a:schemeClr val="bg1"/>
                </a:solidFill>
              </a:rPr>
              <a:t>ahora</a:t>
            </a:r>
            <a:r>
              <a:rPr lang="en-US" sz="1400" dirty="0">
                <a:solidFill>
                  <a:schemeClr val="bg1"/>
                </a:solidFill>
              </a:rPr>
              <a:t> </a:t>
            </a:r>
            <a:r>
              <a:rPr lang="en-US" sz="1400" dirty="0" err="1">
                <a:solidFill>
                  <a:schemeClr val="bg1"/>
                </a:solidFill>
              </a:rPr>
              <a:t>podremos</a:t>
            </a:r>
            <a:r>
              <a:rPr lang="en-US" sz="1400" dirty="0">
                <a:solidFill>
                  <a:schemeClr val="bg1"/>
                </a:solidFill>
              </a:rPr>
              <a:t> </a:t>
            </a:r>
            <a:r>
              <a:rPr lang="en-US" sz="1400" dirty="0" err="1">
                <a:solidFill>
                  <a:schemeClr val="bg1"/>
                </a:solidFill>
              </a:rPr>
              <a:t>evitar</a:t>
            </a:r>
            <a:r>
              <a:rPr lang="en-US" sz="1400" dirty="0">
                <a:solidFill>
                  <a:schemeClr val="bg1"/>
                </a:solidFill>
              </a:rPr>
              <a:t> el </a:t>
            </a:r>
            <a:r>
              <a:rPr lang="en-US" sz="1400" dirty="0" err="1">
                <a:solidFill>
                  <a:schemeClr val="bg1"/>
                </a:solidFill>
              </a:rPr>
              <a:t>agotamiento</a:t>
            </a:r>
            <a:r>
              <a:rPr lang="en-US" sz="1400" dirty="0">
                <a:solidFill>
                  <a:schemeClr val="bg1"/>
                </a:solidFill>
              </a:rPr>
              <a:t>, las </a:t>
            </a:r>
            <a:r>
              <a:rPr lang="en-US" sz="1400" dirty="0" err="1">
                <a:solidFill>
                  <a:schemeClr val="bg1"/>
                </a:solidFill>
              </a:rPr>
              <a:t>enfermedades</a:t>
            </a:r>
            <a:r>
              <a:rPr lang="en-US" sz="1400" dirty="0">
                <a:solidFill>
                  <a:schemeClr val="bg1"/>
                </a:solidFill>
              </a:rPr>
              <a:t> </a:t>
            </a:r>
            <a:r>
              <a:rPr lang="en-US" sz="1400" dirty="0" err="1">
                <a:solidFill>
                  <a:schemeClr val="bg1"/>
                </a:solidFill>
              </a:rPr>
              <a:t>mentales</a:t>
            </a:r>
            <a:r>
              <a:rPr lang="en-US" sz="1400" dirty="0">
                <a:solidFill>
                  <a:schemeClr val="bg1"/>
                </a:solidFill>
              </a:rPr>
              <a:t> y </a:t>
            </a:r>
            <a:r>
              <a:rPr lang="en-US" sz="1400" dirty="0" err="1">
                <a:solidFill>
                  <a:schemeClr val="bg1"/>
                </a:solidFill>
              </a:rPr>
              <a:t>cualquier</a:t>
            </a:r>
            <a:r>
              <a:rPr lang="en-US" sz="1400" dirty="0">
                <a:solidFill>
                  <a:schemeClr val="bg1"/>
                </a:solidFill>
              </a:rPr>
              <a:t> </a:t>
            </a:r>
            <a:r>
              <a:rPr lang="en-US" sz="1400" dirty="0" err="1">
                <a:solidFill>
                  <a:schemeClr val="bg1"/>
                </a:solidFill>
              </a:rPr>
              <a:t>otro</a:t>
            </a:r>
            <a:r>
              <a:rPr lang="en-US" sz="1400" dirty="0">
                <a:solidFill>
                  <a:schemeClr val="bg1"/>
                </a:solidFill>
              </a:rPr>
              <a:t> trauma </a:t>
            </a:r>
            <a:r>
              <a:rPr lang="en-US" sz="1400" dirty="0" err="1">
                <a:solidFill>
                  <a:schemeClr val="bg1"/>
                </a:solidFill>
              </a:rPr>
              <a:t>emocional</a:t>
            </a:r>
            <a:r>
              <a:rPr lang="en-US" sz="1400" dirty="0">
                <a:solidFill>
                  <a:schemeClr val="bg1"/>
                </a:solidFill>
              </a:rPr>
              <a:t> que </a:t>
            </a:r>
            <a:r>
              <a:rPr lang="en-US" sz="1400" dirty="0" err="1">
                <a:solidFill>
                  <a:schemeClr val="bg1"/>
                </a:solidFill>
              </a:rPr>
              <a:t>pueda</a:t>
            </a:r>
            <a:r>
              <a:rPr lang="en-US" sz="1400" dirty="0">
                <a:solidFill>
                  <a:schemeClr val="bg1"/>
                </a:solidFill>
              </a:rPr>
              <a:t> </a:t>
            </a:r>
            <a:r>
              <a:rPr lang="en-US" sz="1400" dirty="0" err="1">
                <a:solidFill>
                  <a:schemeClr val="bg1"/>
                </a:solidFill>
              </a:rPr>
              <a:t>afectar</a:t>
            </a:r>
            <a:r>
              <a:rPr lang="en-US" sz="1400" dirty="0">
                <a:solidFill>
                  <a:schemeClr val="bg1"/>
                </a:solidFill>
              </a:rPr>
              <a:t> el </a:t>
            </a:r>
            <a:r>
              <a:rPr lang="en-US" sz="1400" dirty="0" err="1">
                <a:solidFill>
                  <a:schemeClr val="bg1"/>
                </a:solidFill>
              </a:rPr>
              <a:t>reclutamiento</a:t>
            </a:r>
            <a:r>
              <a:rPr lang="en-US" sz="1400" dirty="0">
                <a:solidFill>
                  <a:schemeClr val="bg1"/>
                </a:solidFill>
              </a:rPr>
              <a:t> al </a:t>
            </a:r>
            <a:r>
              <a:rPr lang="en-US" sz="1400" dirty="0" err="1">
                <a:solidFill>
                  <a:schemeClr val="bg1"/>
                </a:solidFill>
              </a:rPr>
              <a:t>medio</a:t>
            </a:r>
            <a:r>
              <a:rPr lang="en-US" sz="1400" dirty="0">
                <a:solidFill>
                  <a:schemeClr val="bg1"/>
                </a:solidFill>
              </a:rPr>
              <a:t> </a:t>
            </a:r>
            <a:r>
              <a:rPr lang="en-US" sz="1400" dirty="0" err="1">
                <a:solidFill>
                  <a:schemeClr val="bg1"/>
                </a:solidFill>
              </a:rPr>
              <a:t>plazo</a:t>
            </a:r>
            <a:r>
              <a:rPr lang="en-US" sz="1400" dirty="0">
                <a:solidFill>
                  <a:schemeClr val="bg1"/>
                </a:solidFill>
              </a:rPr>
              <a:t>. Se </a:t>
            </a:r>
            <a:r>
              <a:rPr lang="en-US" sz="1400" dirty="0" err="1">
                <a:solidFill>
                  <a:schemeClr val="bg1"/>
                </a:solidFill>
              </a:rPr>
              <a:t>pueden</a:t>
            </a:r>
            <a:r>
              <a:rPr lang="en-US" sz="1400" dirty="0">
                <a:solidFill>
                  <a:schemeClr val="bg1"/>
                </a:solidFill>
              </a:rPr>
              <a:t> </a:t>
            </a:r>
            <a:r>
              <a:rPr lang="en-US" sz="1400" dirty="0" err="1">
                <a:solidFill>
                  <a:schemeClr val="bg1"/>
                </a:solidFill>
              </a:rPr>
              <a:t>empezar</a:t>
            </a:r>
            <a:r>
              <a:rPr lang="en-US" sz="1400" dirty="0">
                <a:solidFill>
                  <a:schemeClr val="bg1"/>
                </a:solidFill>
              </a:rPr>
              <a:t> a </a:t>
            </a:r>
            <a:r>
              <a:rPr lang="en-US" sz="1400" dirty="0" err="1">
                <a:solidFill>
                  <a:schemeClr val="bg1"/>
                </a:solidFill>
              </a:rPr>
              <a:t>incorporar</a:t>
            </a:r>
            <a:r>
              <a:rPr lang="en-US" sz="1400" dirty="0">
                <a:solidFill>
                  <a:schemeClr val="bg1"/>
                </a:solidFill>
              </a:rPr>
              <a:t> ideas de las </a:t>
            </a:r>
            <a:r>
              <a:rPr lang="en-US" sz="1400" dirty="0" err="1">
                <a:solidFill>
                  <a:schemeClr val="bg1"/>
                </a:solidFill>
              </a:rPr>
              <a:t>comunidades</a:t>
            </a:r>
            <a:r>
              <a:rPr lang="en-US" sz="1400" dirty="0">
                <a:solidFill>
                  <a:schemeClr val="bg1"/>
                </a:solidFill>
              </a:rPr>
              <a:t> para </a:t>
            </a:r>
            <a:r>
              <a:rPr lang="en-US" sz="1400" dirty="0" err="1">
                <a:solidFill>
                  <a:schemeClr val="bg1"/>
                </a:solidFill>
              </a:rPr>
              <a:t>reducir</a:t>
            </a:r>
            <a:r>
              <a:rPr lang="en-US" sz="1400" dirty="0">
                <a:solidFill>
                  <a:schemeClr val="bg1"/>
                </a:solidFill>
              </a:rPr>
              <a:t>  la </a:t>
            </a:r>
            <a:r>
              <a:rPr lang="en-US" sz="1400" dirty="0" err="1">
                <a:solidFill>
                  <a:schemeClr val="bg1"/>
                </a:solidFill>
              </a:rPr>
              <a:t>carga</a:t>
            </a:r>
            <a:r>
              <a:rPr lang="en-US" sz="1400" dirty="0">
                <a:solidFill>
                  <a:schemeClr val="bg1"/>
                </a:solidFill>
              </a:rPr>
              <a:t> a </a:t>
            </a:r>
            <a:r>
              <a:rPr lang="en-US" sz="1400" dirty="0" err="1">
                <a:solidFill>
                  <a:schemeClr val="bg1"/>
                </a:solidFill>
              </a:rPr>
              <a:t>medio</a:t>
            </a:r>
            <a:r>
              <a:rPr lang="en-US" sz="1400" dirty="0">
                <a:solidFill>
                  <a:schemeClr val="bg1"/>
                </a:solidFill>
              </a:rPr>
              <a:t> y largo </a:t>
            </a:r>
            <a:r>
              <a:rPr lang="en-US" sz="1400" dirty="0" err="1">
                <a:solidFill>
                  <a:schemeClr val="bg1"/>
                </a:solidFill>
              </a:rPr>
              <a:t>plazo</a:t>
            </a:r>
            <a:r>
              <a:rPr lang="en-US" sz="1400" dirty="0">
                <a:solidFill>
                  <a:schemeClr val="bg1"/>
                </a:solidFill>
              </a:rPr>
              <a:t>. </a:t>
            </a:r>
            <a:r>
              <a:rPr lang="en-US" sz="1400" dirty="0" err="1">
                <a:solidFill>
                  <a:schemeClr val="bg1"/>
                </a:solidFill>
              </a:rPr>
              <a:t>Sería</a:t>
            </a:r>
            <a:r>
              <a:rPr lang="en-US" sz="1400" dirty="0">
                <a:solidFill>
                  <a:schemeClr val="bg1"/>
                </a:solidFill>
              </a:rPr>
              <a:t> </a:t>
            </a:r>
            <a:r>
              <a:rPr lang="en-US" sz="1400" dirty="0" err="1">
                <a:solidFill>
                  <a:schemeClr val="bg1"/>
                </a:solidFill>
              </a:rPr>
              <a:t>recomendable</a:t>
            </a:r>
            <a:r>
              <a:rPr lang="en-US" sz="1400" dirty="0">
                <a:solidFill>
                  <a:schemeClr val="bg1"/>
                </a:solidFill>
              </a:rPr>
              <a:t> para </a:t>
            </a:r>
            <a:r>
              <a:rPr lang="en-US" sz="1400" dirty="0" err="1">
                <a:solidFill>
                  <a:schemeClr val="bg1"/>
                </a:solidFill>
              </a:rPr>
              <a:t>los</a:t>
            </a:r>
            <a:r>
              <a:rPr lang="en-US" sz="1400" dirty="0">
                <a:solidFill>
                  <a:schemeClr val="bg1"/>
                </a:solidFill>
              </a:rPr>
              <a:t> </a:t>
            </a:r>
            <a:r>
              <a:rPr lang="en-US" sz="1400" dirty="0" err="1">
                <a:solidFill>
                  <a:schemeClr val="bg1"/>
                </a:solidFill>
              </a:rPr>
              <a:t>profesionales</a:t>
            </a:r>
            <a:r>
              <a:rPr lang="en-US" sz="1400" dirty="0">
                <a:solidFill>
                  <a:schemeClr val="bg1"/>
                </a:solidFill>
              </a:rPr>
              <a:t> de la </a:t>
            </a:r>
            <a:r>
              <a:rPr lang="en-US" sz="1400" dirty="0" err="1">
                <a:solidFill>
                  <a:schemeClr val="bg1"/>
                </a:solidFill>
              </a:rPr>
              <a:t>salud</a:t>
            </a:r>
            <a:r>
              <a:rPr lang="en-US" sz="1400" dirty="0">
                <a:solidFill>
                  <a:schemeClr val="bg1"/>
                </a:solidFill>
              </a:rPr>
              <a:t> de </a:t>
            </a:r>
            <a:r>
              <a:rPr lang="en-US" sz="1400" dirty="0" err="1">
                <a:solidFill>
                  <a:schemeClr val="bg1"/>
                </a:solidFill>
              </a:rPr>
              <a:t>trabajar</a:t>
            </a:r>
            <a:r>
              <a:rPr lang="en-US" sz="1400" dirty="0">
                <a:solidFill>
                  <a:schemeClr val="bg1"/>
                </a:solidFill>
              </a:rPr>
              <a:t> junto a las </a:t>
            </a:r>
            <a:r>
              <a:rPr lang="en-US" sz="1400" dirty="0" err="1">
                <a:solidFill>
                  <a:schemeClr val="bg1"/>
                </a:solidFill>
              </a:rPr>
              <a:t>comunidades</a:t>
            </a:r>
            <a:r>
              <a:rPr lang="en-US" sz="1400" dirty="0">
                <a:solidFill>
                  <a:schemeClr val="bg1"/>
                </a:solidFill>
              </a:rPr>
              <a:t>  en </a:t>
            </a:r>
            <a:r>
              <a:rPr lang="en-US" sz="1400" dirty="0" err="1">
                <a:solidFill>
                  <a:schemeClr val="bg1"/>
                </a:solidFill>
              </a:rPr>
              <a:t>sus</a:t>
            </a:r>
            <a:r>
              <a:rPr lang="en-US" sz="1400" dirty="0">
                <a:solidFill>
                  <a:schemeClr val="bg1"/>
                </a:solidFill>
              </a:rPr>
              <a:t> planes, </a:t>
            </a:r>
            <a:r>
              <a:rPr lang="en-US" sz="1400" dirty="0" err="1">
                <a:solidFill>
                  <a:schemeClr val="bg1"/>
                </a:solidFill>
              </a:rPr>
              <a:t>investigación</a:t>
            </a:r>
            <a:r>
              <a:rPr lang="en-US" sz="1400" dirty="0">
                <a:solidFill>
                  <a:schemeClr val="bg1"/>
                </a:solidFill>
              </a:rPr>
              <a:t> y </a:t>
            </a:r>
            <a:r>
              <a:rPr lang="en-US" sz="1400" dirty="0" err="1">
                <a:solidFill>
                  <a:schemeClr val="bg1"/>
                </a:solidFill>
              </a:rPr>
              <a:t>avalución</a:t>
            </a:r>
            <a:r>
              <a:rPr lang="en-US" sz="1400" dirty="0">
                <a:solidFill>
                  <a:schemeClr val="bg1"/>
                </a:solidFill>
              </a:rPr>
              <a:t>. </a:t>
            </a:r>
            <a:endParaRPr lang="de-DE" sz="1400" dirty="0">
              <a:solidFill>
                <a:schemeClr val="bg1"/>
              </a:solidFill>
            </a:endParaRPr>
          </a:p>
        </p:txBody>
      </p:sp>
      <p:sp>
        <p:nvSpPr>
          <p:cNvPr id="59" name="TextBox 7">
            <a:extLst>
              <a:ext uri="{FF2B5EF4-FFF2-40B4-BE49-F238E27FC236}">
                <a16:creationId xmlns:a16="http://schemas.microsoft.com/office/drawing/2014/main" id="{8F957DB2-37AD-824E-8113-0D5D48141F89}"/>
              </a:ext>
            </a:extLst>
          </p:cNvPr>
          <p:cNvSpPr txBox="1"/>
          <p:nvPr/>
        </p:nvSpPr>
        <p:spPr>
          <a:xfrm>
            <a:off x="1" y="5621920"/>
            <a:ext cx="6857999" cy="4293483"/>
          </a:xfrm>
          <a:prstGeom prst="rect">
            <a:avLst/>
          </a:prstGeom>
          <a:solidFill>
            <a:schemeClr val="tx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1400" b="1" dirty="0"/>
          </a:p>
          <a:p>
            <a:pPr algn="ctr"/>
            <a:r>
              <a:rPr lang="en-GB" sz="1400" b="1" dirty="0" err="1">
                <a:solidFill>
                  <a:schemeClr val="tx2">
                    <a:lumMod val="50000"/>
                  </a:schemeClr>
                </a:solidFill>
              </a:rPr>
              <a:t>Antecedentes</a:t>
            </a:r>
            <a:r>
              <a:rPr lang="en-GB" sz="1400" b="1" dirty="0">
                <a:solidFill>
                  <a:schemeClr val="tx2">
                    <a:lumMod val="50000"/>
                  </a:schemeClr>
                </a:solidFill>
              </a:rPr>
              <a:t> de COVID-19 – no solo para </a:t>
            </a:r>
            <a:r>
              <a:rPr lang="en-GB" sz="1400" b="1" dirty="0" err="1">
                <a:solidFill>
                  <a:schemeClr val="tx2">
                    <a:lumMod val="50000"/>
                  </a:schemeClr>
                </a:solidFill>
              </a:rPr>
              <a:t>los</a:t>
            </a:r>
            <a:r>
              <a:rPr lang="en-GB" sz="1400" b="1" dirty="0">
                <a:solidFill>
                  <a:schemeClr val="tx2">
                    <a:lumMod val="50000"/>
                  </a:schemeClr>
                </a:solidFill>
              </a:rPr>
              <a:t> </a:t>
            </a:r>
            <a:r>
              <a:rPr lang="en-GB" sz="1400" b="1" dirty="0" err="1">
                <a:solidFill>
                  <a:schemeClr val="tx2">
                    <a:lumMod val="50000"/>
                  </a:schemeClr>
                </a:solidFill>
              </a:rPr>
              <a:t>mayores</a:t>
            </a:r>
            <a:endParaRPr lang="en-GB" sz="1400" b="1" dirty="0">
              <a:solidFill>
                <a:schemeClr val="tx2">
                  <a:lumMod val="50000"/>
                </a:schemeClr>
              </a:solidFill>
            </a:endParaRPr>
          </a:p>
          <a:p>
            <a:pPr algn="ctr"/>
            <a:endParaRPr lang="en-US" sz="1200" dirty="0">
              <a:solidFill>
                <a:schemeClr val="tx2">
                  <a:lumMod val="50000"/>
                </a:schemeClr>
              </a:solidFill>
            </a:endParaRPr>
          </a:p>
          <a:p>
            <a:pPr algn="just"/>
            <a:r>
              <a:rPr lang="en-US" sz="1200" dirty="0" err="1">
                <a:solidFill>
                  <a:schemeClr val="tx2">
                    <a:lumMod val="50000"/>
                  </a:schemeClr>
                </a:solidFill>
              </a:rPr>
              <a:t>Siempre</a:t>
            </a:r>
            <a:r>
              <a:rPr lang="en-US" sz="1200" dirty="0">
                <a:solidFill>
                  <a:schemeClr val="tx2">
                    <a:lumMod val="50000"/>
                  </a:schemeClr>
                </a:solidFill>
              </a:rPr>
              <a:t> </a:t>
            </a:r>
            <a:r>
              <a:rPr lang="en-US" sz="1200" dirty="0" err="1">
                <a:solidFill>
                  <a:schemeClr val="tx2">
                    <a:lumMod val="50000"/>
                  </a:schemeClr>
                </a:solidFill>
              </a:rPr>
              <a:t>hemos</a:t>
            </a:r>
            <a:r>
              <a:rPr lang="en-US" sz="1200" dirty="0">
                <a:solidFill>
                  <a:schemeClr val="tx2">
                    <a:lumMod val="50000"/>
                  </a:schemeClr>
                </a:solidFill>
              </a:rPr>
              <a:t> </a:t>
            </a:r>
            <a:r>
              <a:rPr lang="en-US" sz="1200" dirty="0" err="1">
                <a:solidFill>
                  <a:schemeClr val="tx2">
                    <a:lumMod val="50000"/>
                  </a:schemeClr>
                </a:solidFill>
              </a:rPr>
              <a:t>vivido</a:t>
            </a:r>
            <a:r>
              <a:rPr lang="en-US" sz="1200" dirty="0">
                <a:solidFill>
                  <a:schemeClr val="tx2">
                    <a:lumMod val="50000"/>
                  </a:schemeClr>
                </a:solidFill>
              </a:rPr>
              <a:t> en </a:t>
            </a:r>
            <a:r>
              <a:rPr lang="en-US" sz="1200" dirty="0" err="1">
                <a:solidFill>
                  <a:schemeClr val="tx2">
                    <a:lumMod val="50000"/>
                  </a:schemeClr>
                </a:solidFill>
              </a:rPr>
              <a:t>simbiosis</a:t>
            </a:r>
            <a:r>
              <a:rPr lang="en-US" sz="1200" dirty="0">
                <a:solidFill>
                  <a:schemeClr val="tx2">
                    <a:lumMod val="50000"/>
                  </a:schemeClr>
                </a:solidFill>
              </a:rPr>
              <a:t> con </a:t>
            </a:r>
            <a:r>
              <a:rPr lang="en-US" sz="1200" dirty="0" err="1">
                <a:solidFill>
                  <a:schemeClr val="tx2">
                    <a:lumMod val="50000"/>
                  </a:schemeClr>
                </a:solidFill>
              </a:rPr>
              <a:t>microbios</a:t>
            </a:r>
            <a:r>
              <a:rPr lang="en-US" sz="1200" dirty="0">
                <a:solidFill>
                  <a:schemeClr val="tx2">
                    <a:lumMod val="50000"/>
                  </a:schemeClr>
                </a:solidFill>
              </a:rPr>
              <a:t>, virus y fungi de </a:t>
            </a:r>
            <a:r>
              <a:rPr lang="en-US" sz="1200" dirty="0" err="1">
                <a:solidFill>
                  <a:schemeClr val="tx2">
                    <a:lumMod val="50000"/>
                  </a:schemeClr>
                </a:solidFill>
              </a:rPr>
              <a:t>manera</a:t>
            </a:r>
            <a:r>
              <a:rPr lang="en-US" sz="1200" dirty="0">
                <a:solidFill>
                  <a:schemeClr val="tx2">
                    <a:lumMod val="50000"/>
                  </a:schemeClr>
                </a:solidFill>
              </a:rPr>
              <a:t> que no </a:t>
            </a:r>
            <a:r>
              <a:rPr lang="en-US" sz="1200" dirty="0" err="1">
                <a:solidFill>
                  <a:schemeClr val="tx2">
                    <a:lumMod val="50000"/>
                  </a:schemeClr>
                </a:solidFill>
              </a:rPr>
              <a:t>tenemos</a:t>
            </a:r>
            <a:r>
              <a:rPr lang="en-US" sz="1200" dirty="0">
                <a:solidFill>
                  <a:schemeClr val="tx2">
                    <a:lumMod val="50000"/>
                  </a:schemeClr>
                </a:solidFill>
              </a:rPr>
              <a:t> </a:t>
            </a:r>
            <a:r>
              <a:rPr lang="en-US" sz="1200" dirty="0" err="1">
                <a:solidFill>
                  <a:schemeClr val="tx2">
                    <a:lumMod val="50000"/>
                  </a:schemeClr>
                </a:solidFill>
              </a:rPr>
              <a:t>necesidad</a:t>
            </a:r>
            <a:r>
              <a:rPr lang="en-US" sz="1200" dirty="0">
                <a:solidFill>
                  <a:schemeClr val="tx2">
                    <a:lumMod val="50000"/>
                  </a:schemeClr>
                </a:solidFill>
              </a:rPr>
              <a:t> de </a:t>
            </a:r>
            <a:r>
              <a:rPr lang="en-US" sz="1200" dirty="0" err="1">
                <a:solidFill>
                  <a:schemeClr val="tx2">
                    <a:lumMod val="50000"/>
                  </a:schemeClr>
                </a:solidFill>
              </a:rPr>
              <a:t>temerlos</a:t>
            </a:r>
            <a:r>
              <a:rPr lang="en-US" sz="1200" dirty="0">
                <a:solidFill>
                  <a:schemeClr val="tx2">
                    <a:lumMod val="50000"/>
                  </a:schemeClr>
                </a:solidFill>
              </a:rPr>
              <a:t>. </a:t>
            </a:r>
            <a:r>
              <a:rPr lang="en-US" sz="1200" dirty="0" err="1">
                <a:solidFill>
                  <a:schemeClr val="tx2">
                    <a:lumMod val="50000"/>
                  </a:schemeClr>
                </a:solidFill>
              </a:rPr>
              <a:t>Nuestro</a:t>
            </a:r>
            <a:r>
              <a:rPr lang="en-US" sz="1200" dirty="0">
                <a:solidFill>
                  <a:schemeClr val="tx2">
                    <a:lumMod val="50000"/>
                  </a:schemeClr>
                </a:solidFill>
              </a:rPr>
              <a:t> </a:t>
            </a:r>
            <a:r>
              <a:rPr lang="en-US" sz="1200" dirty="0" err="1">
                <a:solidFill>
                  <a:schemeClr val="tx2">
                    <a:lumMod val="50000"/>
                  </a:schemeClr>
                </a:solidFill>
              </a:rPr>
              <a:t>cuerpo</a:t>
            </a:r>
            <a:r>
              <a:rPr lang="en-US" sz="1200" dirty="0">
                <a:solidFill>
                  <a:schemeClr val="tx2">
                    <a:lumMod val="50000"/>
                  </a:schemeClr>
                </a:solidFill>
              </a:rPr>
              <a:t> se </a:t>
            </a:r>
            <a:r>
              <a:rPr lang="en-US" sz="1200" dirty="0" err="1">
                <a:solidFill>
                  <a:schemeClr val="tx2">
                    <a:lumMod val="50000"/>
                  </a:schemeClr>
                </a:solidFill>
              </a:rPr>
              <a:t>puede</a:t>
            </a:r>
            <a:r>
              <a:rPr lang="en-US" sz="1200" dirty="0">
                <a:solidFill>
                  <a:schemeClr val="tx2">
                    <a:lumMod val="50000"/>
                  </a:schemeClr>
                </a:solidFill>
              </a:rPr>
              <a:t> defender con las </a:t>
            </a:r>
            <a:r>
              <a:rPr lang="en-US" sz="1200" dirty="0" err="1">
                <a:solidFill>
                  <a:schemeClr val="tx2">
                    <a:lumMod val="50000"/>
                  </a:schemeClr>
                </a:solidFill>
              </a:rPr>
              <a:t>herramientas</a:t>
            </a:r>
            <a:r>
              <a:rPr lang="en-US" sz="1200" dirty="0">
                <a:solidFill>
                  <a:schemeClr val="tx2">
                    <a:lumMod val="50000"/>
                  </a:schemeClr>
                </a:solidFill>
              </a:rPr>
              <a:t> </a:t>
            </a:r>
            <a:r>
              <a:rPr lang="en-US" sz="1200" dirty="0" err="1">
                <a:solidFill>
                  <a:schemeClr val="tx2">
                    <a:lumMod val="50000"/>
                  </a:schemeClr>
                </a:solidFill>
              </a:rPr>
              <a:t>necesarias</a:t>
            </a:r>
            <a:r>
              <a:rPr lang="en-US" sz="1200" dirty="0">
                <a:solidFill>
                  <a:schemeClr val="tx2">
                    <a:lumMod val="50000"/>
                  </a:schemeClr>
                </a:solidFill>
              </a:rPr>
              <a:t>. Hoy </a:t>
            </a:r>
            <a:r>
              <a:rPr lang="en-US" sz="1200" dirty="0" err="1">
                <a:solidFill>
                  <a:schemeClr val="tx2">
                    <a:lumMod val="50000"/>
                  </a:schemeClr>
                </a:solidFill>
              </a:rPr>
              <a:t>sabemos</a:t>
            </a:r>
            <a:r>
              <a:rPr lang="en-US" sz="1200" dirty="0">
                <a:solidFill>
                  <a:schemeClr val="tx2">
                    <a:lumMod val="50000"/>
                  </a:schemeClr>
                </a:solidFill>
              </a:rPr>
              <a:t> que </a:t>
            </a:r>
            <a:r>
              <a:rPr lang="en-US" sz="1200" dirty="0" err="1">
                <a:solidFill>
                  <a:schemeClr val="tx2">
                    <a:lumMod val="50000"/>
                  </a:schemeClr>
                </a:solidFill>
              </a:rPr>
              <a:t>los</a:t>
            </a:r>
            <a:r>
              <a:rPr lang="en-US" sz="1200" dirty="0">
                <a:solidFill>
                  <a:schemeClr val="tx2">
                    <a:lumMod val="50000"/>
                  </a:schemeClr>
                </a:solidFill>
              </a:rPr>
              <a:t> virus </a:t>
            </a:r>
            <a:r>
              <a:rPr lang="en-US" sz="1200" dirty="0" err="1">
                <a:solidFill>
                  <a:schemeClr val="tx2">
                    <a:lumMod val="50000"/>
                  </a:schemeClr>
                </a:solidFill>
              </a:rPr>
              <a:t>mueren</a:t>
            </a:r>
            <a:r>
              <a:rPr lang="en-US" sz="1200" dirty="0">
                <a:solidFill>
                  <a:schemeClr val="tx2">
                    <a:lumMod val="50000"/>
                  </a:schemeClr>
                </a:solidFill>
              </a:rPr>
              <a:t> </a:t>
            </a:r>
            <a:r>
              <a:rPr lang="en-US" sz="1200" dirty="0" err="1">
                <a:solidFill>
                  <a:schemeClr val="tx2">
                    <a:lumMod val="50000"/>
                  </a:schemeClr>
                </a:solidFill>
              </a:rPr>
              <a:t>rápido</a:t>
            </a:r>
            <a:r>
              <a:rPr lang="en-US" sz="1200" dirty="0">
                <a:solidFill>
                  <a:schemeClr val="tx2">
                    <a:lumMod val="50000"/>
                  </a:schemeClr>
                </a:solidFill>
              </a:rPr>
              <a:t> </a:t>
            </a:r>
            <a:r>
              <a:rPr lang="en-US" sz="1200" dirty="0" err="1">
                <a:solidFill>
                  <a:schemeClr val="tx2">
                    <a:lumMod val="50000"/>
                  </a:schemeClr>
                </a:solidFill>
              </a:rPr>
              <a:t>bajo</a:t>
            </a:r>
            <a:r>
              <a:rPr lang="en-US" sz="1200" dirty="0">
                <a:solidFill>
                  <a:schemeClr val="tx2">
                    <a:lumMod val="50000"/>
                  </a:schemeClr>
                </a:solidFill>
              </a:rPr>
              <a:t> la luz </a:t>
            </a:r>
            <a:r>
              <a:rPr lang="en-US" sz="1200" dirty="0" err="1">
                <a:solidFill>
                  <a:schemeClr val="tx2">
                    <a:lumMod val="50000"/>
                  </a:schemeClr>
                </a:solidFill>
              </a:rPr>
              <a:t>ultravioleta</a:t>
            </a:r>
            <a:r>
              <a:rPr lang="en-US" sz="1200" dirty="0">
                <a:solidFill>
                  <a:schemeClr val="tx2">
                    <a:lumMod val="50000"/>
                  </a:schemeClr>
                </a:solidFill>
              </a:rPr>
              <a:t>. El sol </a:t>
            </a:r>
            <a:r>
              <a:rPr lang="en-US" sz="1200" dirty="0" err="1">
                <a:solidFill>
                  <a:schemeClr val="tx2">
                    <a:lumMod val="50000"/>
                  </a:schemeClr>
                </a:solidFill>
              </a:rPr>
              <a:t>es</a:t>
            </a:r>
            <a:r>
              <a:rPr lang="en-US" sz="1200" dirty="0">
                <a:solidFill>
                  <a:schemeClr val="tx2">
                    <a:lumMod val="50000"/>
                  </a:schemeClr>
                </a:solidFill>
              </a:rPr>
              <a:t> </a:t>
            </a:r>
            <a:r>
              <a:rPr lang="en-US" sz="1200" dirty="0" err="1">
                <a:solidFill>
                  <a:schemeClr val="tx2">
                    <a:lumMod val="50000"/>
                  </a:schemeClr>
                </a:solidFill>
              </a:rPr>
              <a:t>uno</a:t>
            </a:r>
            <a:r>
              <a:rPr lang="en-US" sz="1200" dirty="0">
                <a:solidFill>
                  <a:schemeClr val="tx2">
                    <a:lumMod val="50000"/>
                  </a:schemeClr>
                </a:solidFill>
              </a:rPr>
              <a:t> de </a:t>
            </a:r>
            <a:r>
              <a:rPr lang="en-US" sz="1200" dirty="0" err="1">
                <a:solidFill>
                  <a:schemeClr val="tx2">
                    <a:lumMod val="50000"/>
                  </a:schemeClr>
                </a:solidFill>
              </a:rPr>
              <a:t>nuestros</a:t>
            </a:r>
            <a:r>
              <a:rPr lang="en-US" sz="1200" dirty="0">
                <a:solidFill>
                  <a:schemeClr val="tx2">
                    <a:lumMod val="50000"/>
                  </a:schemeClr>
                </a:solidFill>
              </a:rPr>
              <a:t> </a:t>
            </a:r>
            <a:r>
              <a:rPr lang="en-US" sz="1200" dirty="0" err="1">
                <a:solidFill>
                  <a:schemeClr val="tx2">
                    <a:lumMod val="50000"/>
                  </a:schemeClr>
                </a:solidFill>
              </a:rPr>
              <a:t>remedios</a:t>
            </a:r>
            <a:r>
              <a:rPr lang="en-US" sz="1200" dirty="0">
                <a:solidFill>
                  <a:schemeClr val="tx2">
                    <a:lumMod val="50000"/>
                  </a:schemeClr>
                </a:solidFill>
              </a:rPr>
              <a:t> </a:t>
            </a:r>
            <a:r>
              <a:rPr lang="en-US" sz="1200" dirty="0" err="1">
                <a:solidFill>
                  <a:schemeClr val="tx2">
                    <a:lumMod val="50000"/>
                  </a:schemeClr>
                </a:solidFill>
              </a:rPr>
              <a:t>más</a:t>
            </a:r>
            <a:r>
              <a:rPr lang="en-US" sz="1200" dirty="0">
                <a:solidFill>
                  <a:schemeClr val="tx2">
                    <a:lumMod val="50000"/>
                  </a:schemeClr>
                </a:solidFill>
              </a:rPr>
              <a:t> </a:t>
            </a:r>
            <a:r>
              <a:rPr lang="en-US" sz="1200" dirty="0" err="1">
                <a:solidFill>
                  <a:schemeClr val="tx2">
                    <a:lumMod val="50000"/>
                  </a:schemeClr>
                </a:solidFill>
              </a:rPr>
              <a:t>efetivos</a:t>
            </a:r>
            <a:r>
              <a:rPr lang="en-US" sz="1200" dirty="0">
                <a:solidFill>
                  <a:schemeClr val="tx2">
                    <a:lumMod val="50000"/>
                  </a:schemeClr>
                </a:solidFill>
              </a:rPr>
              <a:t>. Los </a:t>
            </a:r>
            <a:r>
              <a:rPr lang="en-US" sz="1200" dirty="0" err="1">
                <a:solidFill>
                  <a:schemeClr val="tx2">
                    <a:lumMod val="50000"/>
                  </a:schemeClr>
                </a:solidFill>
              </a:rPr>
              <a:t>rayos</a:t>
            </a:r>
            <a:r>
              <a:rPr lang="en-US" sz="1200" dirty="0">
                <a:solidFill>
                  <a:schemeClr val="tx2">
                    <a:lumMod val="50000"/>
                  </a:schemeClr>
                </a:solidFill>
              </a:rPr>
              <a:t> </a:t>
            </a:r>
            <a:r>
              <a:rPr lang="en-US" sz="1200" dirty="0" err="1">
                <a:solidFill>
                  <a:schemeClr val="tx2">
                    <a:lumMod val="50000"/>
                  </a:schemeClr>
                </a:solidFill>
              </a:rPr>
              <a:t>solares</a:t>
            </a:r>
            <a:r>
              <a:rPr lang="en-US" sz="1200" dirty="0">
                <a:solidFill>
                  <a:schemeClr val="tx2">
                    <a:lumMod val="50000"/>
                  </a:schemeClr>
                </a:solidFill>
              </a:rPr>
              <a:t> </a:t>
            </a:r>
            <a:r>
              <a:rPr lang="en-US" sz="1200" dirty="0" err="1">
                <a:solidFill>
                  <a:schemeClr val="tx2">
                    <a:lumMod val="50000"/>
                  </a:schemeClr>
                </a:solidFill>
              </a:rPr>
              <a:t>también</a:t>
            </a:r>
            <a:r>
              <a:rPr lang="en-US" sz="1200" dirty="0">
                <a:solidFill>
                  <a:schemeClr val="tx2">
                    <a:lumMod val="50000"/>
                  </a:schemeClr>
                </a:solidFill>
              </a:rPr>
              <a:t> </a:t>
            </a:r>
            <a:r>
              <a:rPr lang="en-US" sz="1200" dirty="0" err="1">
                <a:solidFill>
                  <a:schemeClr val="tx2">
                    <a:lumMod val="50000"/>
                  </a:schemeClr>
                </a:solidFill>
              </a:rPr>
              <a:t>producen</a:t>
            </a:r>
            <a:r>
              <a:rPr lang="en-US" sz="1200" dirty="0">
                <a:solidFill>
                  <a:schemeClr val="tx2">
                    <a:lumMod val="50000"/>
                  </a:schemeClr>
                </a:solidFill>
              </a:rPr>
              <a:t> </a:t>
            </a:r>
            <a:r>
              <a:rPr lang="en-US" sz="1200" dirty="0" err="1">
                <a:solidFill>
                  <a:schemeClr val="tx2">
                    <a:lumMod val="50000"/>
                  </a:schemeClr>
                </a:solidFill>
              </a:rPr>
              <a:t>vitamina</a:t>
            </a:r>
            <a:r>
              <a:rPr lang="en-US" sz="1200" dirty="0">
                <a:solidFill>
                  <a:schemeClr val="tx2">
                    <a:lumMod val="50000"/>
                  </a:schemeClr>
                </a:solidFill>
              </a:rPr>
              <a:t> D, que </a:t>
            </a:r>
            <a:r>
              <a:rPr lang="en-US" sz="1200" dirty="0" err="1">
                <a:solidFill>
                  <a:schemeClr val="tx2">
                    <a:lumMod val="50000"/>
                  </a:schemeClr>
                </a:solidFill>
              </a:rPr>
              <a:t>es</a:t>
            </a:r>
            <a:r>
              <a:rPr lang="en-US" sz="1200" dirty="0">
                <a:solidFill>
                  <a:schemeClr val="tx2">
                    <a:lumMod val="50000"/>
                  </a:schemeClr>
                </a:solidFill>
              </a:rPr>
              <a:t> </a:t>
            </a:r>
            <a:r>
              <a:rPr lang="en-US" sz="1200" dirty="0" err="1">
                <a:solidFill>
                  <a:schemeClr val="tx2">
                    <a:lumMod val="50000"/>
                  </a:schemeClr>
                </a:solidFill>
              </a:rPr>
              <a:t>importante</a:t>
            </a:r>
            <a:r>
              <a:rPr lang="en-US" sz="1200" dirty="0">
                <a:solidFill>
                  <a:schemeClr val="tx2">
                    <a:lumMod val="50000"/>
                  </a:schemeClr>
                </a:solidFill>
              </a:rPr>
              <a:t> para el </a:t>
            </a:r>
            <a:r>
              <a:rPr lang="en-US" sz="1200" dirty="0" err="1">
                <a:solidFill>
                  <a:schemeClr val="tx2">
                    <a:lumMod val="50000"/>
                  </a:schemeClr>
                </a:solidFill>
              </a:rPr>
              <a:t>sistema</a:t>
            </a:r>
            <a:r>
              <a:rPr lang="en-US" sz="1200" dirty="0">
                <a:solidFill>
                  <a:schemeClr val="tx2">
                    <a:lumMod val="50000"/>
                  </a:schemeClr>
                </a:solidFill>
              </a:rPr>
              <a:t> </a:t>
            </a:r>
            <a:r>
              <a:rPr lang="en-US" sz="1200" dirty="0" err="1">
                <a:solidFill>
                  <a:schemeClr val="tx2">
                    <a:lumMod val="50000"/>
                  </a:schemeClr>
                </a:solidFill>
              </a:rPr>
              <a:t>inmune</a:t>
            </a:r>
            <a:r>
              <a:rPr lang="en-US" sz="1200" dirty="0">
                <a:solidFill>
                  <a:schemeClr val="tx2">
                    <a:lumMod val="50000"/>
                  </a:schemeClr>
                </a:solidFill>
              </a:rPr>
              <a:t>. Los </a:t>
            </a:r>
            <a:r>
              <a:rPr lang="en-US" sz="1200" dirty="0" err="1">
                <a:solidFill>
                  <a:schemeClr val="tx2">
                    <a:lumMod val="50000"/>
                  </a:schemeClr>
                </a:solidFill>
              </a:rPr>
              <a:t>expertos</a:t>
            </a:r>
            <a:r>
              <a:rPr lang="en-US" sz="1200" dirty="0">
                <a:solidFill>
                  <a:schemeClr val="tx2">
                    <a:lumMod val="50000"/>
                  </a:schemeClr>
                </a:solidFill>
              </a:rPr>
              <a:t> </a:t>
            </a:r>
            <a:r>
              <a:rPr lang="en-US" sz="1200" dirty="0" err="1">
                <a:solidFill>
                  <a:schemeClr val="tx2">
                    <a:lumMod val="50000"/>
                  </a:schemeClr>
                </a:solidFill>
              </a:rPr>
              <a:t>hablan</a:t>
            </a:r>
            <a:r>
              <a:rPr lang="en-US" sz="1200" dirty="0">
                <a:solidFill>
                  <a:schemeClr val="tx2">
                    <a:lumMod val="50000"/>
                  </a:schemeClr>
                </a:solidFill>
              </a:rPr>
              <a:t> </a:t>
            </a:r>
            <a:r>
              <a:rPr lang="en-US" sz="1200" dirty="0" err="1">
                <a:solidFill>
                  <a:schemeClr val="tx2">
                    <a:lumMod val="50000"/>
                  </a:schemeClr>
                </a:solidFill>
              </a:rPr>
              <a:t>cada</a:t>
            </a:r>
            <a:r>
              <a:rPr lang="en-US" sz="1200" dirty="0">
                <a:solidFill>
                  <a:schemeClr val="tx2">
                    <a:lumMod val="50000"/>
                  </a:schemeClr>
                </a:solidFill>
              </a:rPr>
              <a:t> </a:t>
            </a:r>
            <a:r>
              <a:rPr lang="en-US" sz="1200" dirty="0" err="1">
                <a:solidFill>
                  <a:schemeClr val="tx2">
                    <a:lumMod val="50000"/>
                  </a:schemeClr>
                </a:solidFill>
              </a:rPr>
              <a:t>vez</a:t>
            </a:r>
            <a:r>
              <a:rPr lang="en-US" sz="1200" dirty="0">
                <a:solidFill>
                  <a:schemeClr val="tx2">
                    <a:lumMod val="50000"/>
                  </a:schemeClr>
                </a:solidFill>
              </a:rPr>
              <a:t> </a:t>
            </a:r>
            <a:r>
              <a:rPr lang="en-US" sz="1200" dirty="0" err="1">
                <a:solidFill>
                  <a:schemeClr val="tx2">
                    <a:lumMod val="50000"/>
                  </a:schemeClr>
                </a:solidFill>
              </a:rPr>
              <a:t>más</a:t>
            </a:r>
            <a:r>
              <a:rPr lang="en-US" sz="1200" dirty="0">
                <a:solidFill>
                  <a:schemeClr val="tx2">
                    <a:lumMod val="50000"/>
                  </a:schemeClr>
                </a:solidFill>
              </a:rPr>
              <a:t> de </a:t>
            </a:r>
            <a:r>
              <a:rPr lang="en-US" sz="1200" dirty="0" err="1">
                <a:solidFill>
                  <a:schemeClr val="tx2">
                    <a:lumMod val="50000"/>
                  </a:schemeClr>
                </a:solidFill>
              </a:rPr>
              <a:t>como</a:t>
            </a:r>
            <a:r>
              <a:rPr lang="en-US" sz="1200" dirty="0">
                <a:solidFill>
                  <a:schemeClr val="tx2">
                    <a:lumMod val="50000"/>
                  </a:schemeClr>
                </a:solidFill>
              </a:rPr>
              <a:t> </a:t>
            </a:r>
            <a:r>
              <a:rPr lang="en-US" sz="1200" dirty="0" err="1">
                <a:solidFill>
                  <a:schemeClr val="tx2">
                    <a:lumMod val="50000"/>
                  </a:schemeClr>
                </a:solidFill>
              </a:rPr>
              <a:t>hacer</a:t>
            </a:r>
            <a:r>
              <a:rPr lang="en-US" sz="1200" dirty="0">
                <a:solidFill>
                  <a:schemeClr val="tx2">
                    <a:lumMod val="50000"/>
                  </a:schemeClr>
                </a:solidFill>
              </a:rPr>
              <a:t> </a:t>
            </a:r>
            <a:r>
              <a:rPr lang="en-US" sz="1200" dirty="0" err="1">
                <a:solidFill>
                  <a:schemeClr val="tx2">
                    <a:lumMod val="50000"/>
                  </a:schemeClr>
                </a:solidFill>
              </a:rPr>
              <a:t>frente</a:t>
            </a:r>
            <a:r>
              <a:rPr lang="en-US" sz="1200" dirty="0">
                <a:solidFill>
                  <a:schemeClr val="tx2">
                    <a:lumMod val="50000"/>
                  </a:schemeClr>
                </a:solidFill>
              </a:rPr>
              <a:t> a la Covid-19 </a:t>
            </a:r>
            <a:r>
              <a:rPr lang="en-US" sz="1200" dirty="0" err="1">
                <a:solidFill>
                  <a:schemeClr val="tx2">
                    <a:lumMod val="50000"/>
                  </a:schemeClr>
                </a:solidFill>
              </a:rPr>
              <a:t>ya</a:t>
            </a:r>
            <a:r>
              <a:rPr lang="en-US" sz="1200" dirty="0">
                <a:solidFill>
                  <a:schemeClr val="tx2">
                    <a:lumMod val="50000"/>
                  </a:schemeClr>
                </a:solidFill>
              </a:rPr>
              <a:t> que </a:t>
            </a:r>
            <a:r>
              <a:rPr lang="en-US" sz="1200" dirty="0" err="1">
                <a:solidFill>
                  <a:schemeClr val="tx2">
                    <a:lumMod val="50000"/>
                  </a:schemeClr>
                </a:solidFill>
              </a:rPr>
              <a:t>parece</a:t>
            </a:r>
            <a:r>
              <a:rPr lang="en-US" sz="1200" dirty="0">
                <a:solidFill>
                  <a:schemeClr val="tx2">
                    <a:lumMod val="50000"/>
                  </a:schemeClr>
                </a:solidFill>
              </a:rPr>
              <a:t> </a:t>
            </a:r>
            <a:r>
              <a:rPr lang="en-US" sz="1200" dirty="0" err="1">
                <a:solidFill>
                  <a:schemeClr val="tx2">
                    <a:lumMod val="50000"/>
                  </a:schemeClr>
                </a:solidFill>
              </a:rPr>
              <a:t>menos</a:t>
            </a:r>
            <a:r>
              <a:rPr lang="en-US" sz="1200" dirty="0">
                <a:solidFill>
                  <a:schemeClr val="tx2">
                    <a:lumMod val="50000"/>
                  </a:schemeClr>
                </a:solidFill>
              </a:rPr>
              <a:t> </a:t>
            </a:r>
            <a:r>
              <a:rPr lang="en-US" sz="1200" dirty="0" err="1">
                <a:solidFill>
                  <a:schemeClr val="tx2">
                    <a:lumMod val="50000"/>
                  </a:schemeClr>
                </a:solidFill>
              </a:rPr>
              <a:t>peligrosa</a:t>
            </a:r>
            <a:r>
              <a:rPr lang="en-US" sz="1200" dirty="0">
                <a:solidFill>
                  <a:schemeClr val="tx2">
                    <a:lumMod val="50000"/>
                  </a:schemeClr>
                </a:solidFill>
              </a:rPr>
              <a:t> que </a:t>
            </a:r>
            <a:r>
              <a:rPr lang="en-US" sz="1200" dirty="0" err="1">
                <a:solidFill>
                  <a:schemeClr val="tx2">
                    <a:lumMod val="50000"/>
                  </a:schemeClr>
                </a:solidFill>
              </a:rPr>
              <a:t>otros</a:t>
            </a:r>
            <a:r>
              <a:rPr lang="en-US" sz="1200" dirty="0">
                <a:solidFill>
                  <a:schemeClr val="tx2">
                    <a:lumMod val="50000"/>
                  </a:schemeClr>
                </a:solidFill>
              </a:rPr>
              <a:t> virus </a:t>
            </a:r>
            <a:r>
              <a:rPr lang="en-US" sz="1200" dirty="0" err="1">
                <a:solidFill>
                  <a:schemeClr val="tx2">
                    <a:lumMod val="50000"/>
                  </a:schemeClr>
                </a:solidFill>
              </a:rPr>
              <a:t>como</a:t>
            </a:r>
            <a:r>
              <a:rPr lang="en-US" sz="1200" dirty="0">
                <a:solidFill>
                  <a:schemeClr val="tx2">
                    <a:lumMod val="50000"/>
                  </a:schemeClr>
                </a:solidFill>
              </a:rPr>
              <a:t> el </a:t>
            </a:r>
            <a:r>
              <a:rPr lang="en-US" sz="1200" dirty="0" err="1">
                <a:solidFill>
                  <a:schemeClr val="tx2">
                    <a:lumMod val="50000"/>
                  </a:schemeClr>
                </a:solidFill>
              </a:rPr>
              <a:t>Ébola</a:t>
            </a:r>
            <a:r>
              <a:rPr lang="en-US" sz="1200" dirty="0">
                <a:solidFill>
                  <a:schemeClr val="tx2">
                    <a:lumMod val="50000"/>
                  </a:schemeClr>
                </a:solidFill>
              </a:rPr>
              <a:t>.</a:t>
            </a:r>
          </a:p>
          <a:p>
            <a:pPr algn="just"/>
            <a:r>
              <a:rPr lang="en-US" sz="1200" dirty="0">
                <a:solidFill>
                  <a:schemeClr val="tx2">
                    <a:lumMod val="50000"/>
                  </a:schemeClr>
                </a:solidFill>
              </a:rPr>
              <a:t>La </a:t>
            </a:r>
            <a:r>
              <a:rPr lang="en-US" sz="1200" dirty="0" err="1">
                <a:solidFill>
                  <a:schemeClr val="tx2">
                    <a:lumMod val="50000"/>
                  </a:schemeClr>
                </a:solidFill>
              </a:rPr>
              <a:t>gente</a:t>
            </a:r>
            <a:r>
              <a:rPr lang="en-US" sz="1200" dirty="0">
                <a:solidFill>
                  <a:schemeClr val="tx2">
                    <a:lumMod val="50000"/>
                  </a:schemeClr>
                </a:solidFill>
              </a:rPr>
              <a:t> </a:t>
            </a:r>
            <a:r>
              <a:rPr lang="en-US" sz="1200" dirty="0" err="1">
                <a:solidFill>
                  <a:schemeClr val="tx2">
                    <a:lumMod val="50000"/>
                  </a:schemeClr>
                </a:solidFill>
              </a:rPr>
              <a:t>saludable</a:t>
            </a:r>
            <a:r>
              <a:rPr lang="en-US" sz="1200" dirty="0">
                <a:solidFill>
                  <a:schemeClr val="tx2">
                    <a:lumMod val="50000"/>
                  </a:schemeClr>
                </a:solidFill>
              </a:rPr>
              <a:t> </a:t>
            </a:r>
            <a:r>
              <a:rPr lang="en-US" sz="1200" dirty="0" err="1">
                <a:solidFill>
                  <a:schemeClr val="tx2">
                    <a:lumMod val="50000"/>
                  </a:schemeClr>
                </a:solidFill>
              </a:rPr>
              <a:t>muy</a:t>
            </a:r>
            <a:r>
              <a:rPr lang="en-US" sz="1200" dirty="0">
                <a:solidFill>
                  <a:schemeClr val="tx2">
                    <a:lumMod val="50000"/>
                  </a:schemeClr>
                </a:solidFill>
              </a:rPr>
              <a:t> a menudo no se </a:t>
            </a:r>
            <a:r>
              <a:rPr lang="en-US" sz="1200" dirty="0" err="1">
                <a:solidFill>
                  <a:schemeClr val="tx2">
                    <a:lumMod val="50000"/>
                  </a:schemeClr>
                </a:solidFill>
              </a:rPr>
              <a:t>dan</a:t>
            </a:r>
            <a:r>
              <a:rPr lang="en-US" sz="1200" dirty="0">
                <a:solidFill>
                  <a:schemeClr val="tx2">
                    <a:lumMod val="50000"/>
                  </a:schemeClr>
                </a:solidFill>
              </a:rPr>
              <a:t> </a:t>
            </a:r>
            <a:r>
              <a:rPr lang="en-US" sz="1200" dirty="0" err="1">
                <a:solidFill>
                  <a:schemeClr val="tx2">
                    <a:lumMod val="50000"/>
                  </a:schemeClr>
                </a:solidFill>
              </a:rPr>
              <a:t>cuenta</a:t>
            </a:r>
            <a:r>
              <a:rPr lang="en-US" sz="1200" dirty="0">
                <a:solidFill>
                  <a:schemeClr val="tx2">
                    <a:lumMod val="50000"/>
                  </a:schemeClr>
                </a:solidFill>
              </a:rPr>
              <a:t> de que </a:t>
            </a:r>
            <a:r>
              <a:rPr lang="en-US" sz="1200" dirty="0" err="1">
                <a:solidFill>
                  <a:schemeClr val="tx2">
                    <a:lumMod val="50000"/>
                  </a:schemeClr>
                </a:solidFill>
              </a:rPr>
              <a:t>llevan</a:t>
            </a:r>
            <a:r>
              <a:rPr lang="en-US" sz="1200" dirty="0">
                <a:solidFill>
                  <a:schemeClr val="tx2">
                    <a:lumMod val="50000"/>
                  </a:schemeClr>
                </a:solidFill>
              </a:rPr>
              <a:t> el virus. Sin embargo la </a:t>
            </a:r>
            <a:r>
              <a:rPr lang="en-US" sz="1200" dirty="0" err="1">
                <a:solidFill>
                  <a:schemeClr val="tx2">
                    <a:lumMod val="50000"/>
                  </a:schemeClr>
                </a:solidFill>
              </a:rPr>
              <a:t>gente</a:t>
            </a:r>
            <a:r>
              <a:rPr lang="en-US" sz="1200" dirty="0">
                <a:solidFill>
                  <a:schemeClr val="tx2">
                    <a:lumMod val="50000"/>
                  </a:schemeClr>
                </a:solidFill>
              </a:rPr>
              <a:t> con un </a:t>
            </a:r>
            <a:r>
              <a:rPr lang="en-US" sz="1200" dirty="0" err="1">
                <a:solidFill>
                  <a:schemeClr val="tx2">
                    <a:lumMod val="50000"/>
                  </a:schemeClr>
                </a:solidFill>
              </a:rPr>
              <a:t>sistema</a:t>
            </a:r>
            <a:r>
              <a:rPr lang="en-US" sz="1200" dirty="0">
                <a:solidFill>
                  <a:schemeClr val="tx2">
                    <a:lumMod val="50000"/>
                  </a:schemeClr>
                </a:solidFill>
              </a:rPr>
              <a:t> </a:t>
            </a:r>
            <a:r>
              <a:rPr lang="en-US" sz="1200" dirty="0" err="1">
                <a:solidFill>
                  <a:schemeClr val="tx2">
                    <a:lumMod val="50000"/>
                  </a:schemeClr>
                </a:solidFill>
              </a:rPr>
              <a:t>inmune</a:t>
            </a:r>
            <a:r>
              <a:rPr lang="en-US" sz="1200" dirty="0">
                <a:solidFill>
                  <a:schemeClr val="tx2">
                    <a:lumMod val="50000"/>
                  </a:schemeClr>
                </a:solidFill>
              </a:rPr>
              <a:t> </a:t>
            </a:r>
            <a:r>
              <a:rPr lang="en-US" sz="1200" dirty="0" err="1">
                <a:solidFill>
                  <a:schemeClr val="tx2">
                    <a:lumMod val="50000"/>
                  </a:schemeClr>
                </a:solidFill>
              </a:rPr>
              <a:t>débil</a:t>
            </a:r>
            <a:r>
              <a:rPr lang="en-US" sz="1200" dirty="0">
                <a:solidFill>
                  <a:schemeClr val="tx2">
                    <a:lumMod val="50000"/>
                  </a:schemeClr>
                </a:solidFill>
              </a:rPr>
              <a:t> no </a:t>
            </a:r>
            <a:r>
              <a:rPr lang="en-US" sz="1200" dirty="0" err="1">
                <a:solidFill>
                  <a:schemeClr val="tx2">
                    <a:lumMod val="50000"/>
                  </a:schemeClr>
                </a:solidFill>
              </a:rPr>
              <a:t>puede</a:t>
            </a:r>
            <a:r>
              <a:rPr lang="en-US" sz="1200" dirty="0">
                <a:solidFill>
                  <a:schemeClr val="tx2">
                    <a:lumMod val="50000"/>
                  </a:schemeClr>
                </a:solidFill>
              </a:rPr>
              <a:t> </a:t>
            </a:r>
            <a:r>
              <a:rPr lang="en-US" sz="1200" dirty="0" err="1">
                <a:solidFill>
                  <a:schemeClr val="tx2">
                    <a:lumMod val="50000"/>
                  </a:schemeClr>
                </a:solidFill>
              </a:rPr>
              <a:t>enfrentarse</a:t>
            </a:r>
            <a:r>
              <a:rPr lang="en-US" sz="1200" dirty="0">
                <a:solidFill>
                  <a:schemeClr val="tx2">
                    <a:lumMod val="50000"/>
                  </a:schemeClr>
                </a:solidFill>
              </a:rPr>
              <a:t> a un virus </a:t>
            </a:r>
            <a:r>
              <a:rPr lang="en-US" sz="1200" dirty="0" err="1">
                <a:solidFill>
                  <a:schemeClr val="tx2">
                    <a:lumMod val="50000"/>
                  </a:schemeClr>
                </a:solidFill>
              </a:rPr>
              <a:t>adicional</a:t>
            </a:r>
            <a:r>
              <a:rPr lang="en-US" sz="1200" dirty="0">
                <a:solidFill>
                  <a:schemeClr val="tx2">
                    <a:lumMod val="50000"/>
                  </a:schemeClr>
                </a:solidFill>
              </a:rPr>
              <a:t>. La </a:t>
            </a:r>
            <a:r>
              <a:rPr lang="en-US" sz="1200" dirty="0" err="1">
                <a:solidFill>
                  <a:schemeClr val="tx2">
                    <a:lumMod val="50000"/>
                  </a:schemeClr>
                </a:solidFill>
              </a:rPr>
              <a:t>limpieza</a:t>
            </a:r>
            <a:r>
              <a:rPr lang="en-US" sz="1200" dirty="0">
                <a:solidFill>
                  <a:schemeClr val="tx2">
                    <a:lumMod val="50000"/>
                  </a:schemeClr>
                </a:solidFill>
              </a:rPr>
              <a:t> regular de </a:t>
            </a:r>
            <a:r>
              <a:rPr lang="en-US" sz="1200" dirty="0" err="1">
                <a:solidFill>
                  <a:schemeClr val="tx2">
                    <a:lumMod val="50000"/>
                  </a:schemeClr>
                </a:solidFill>
              </a:rPr>
              <a:t>manos</a:t>
            </a:r>
            <a:r>
              <a:rPr lang="en-US" sz="1200" dirty="0">
                <a:solidFill>
                  <a:schemeClr val="tx2">
                    <a:lumMod val="50000"/>
                  </a:schemeClr>
                </a:solidFill>
              </a:rPr>
              <a:t> con </a:t>
            </a:r>
            <a:r>
              <a:rPr lang="en-US" sz="1200" dirty="0" err="1">
                <a:solidFill>
                  <a:schemeClr val="tx2">
                    <a:lumMod val="50000"/>
                  </a:schemeClr>
                </a:solidFill>
              </a:rPr>
              <a:t>jabón</a:t>
            </a:r>
            <a:r>
              <a:rPr lang="en-US" sz="1200" dirty="0">
                <a:solidFill>
                  <a:schemeClr val="tx2">
                    <a:lumMod val="50000"/>
                  </a:schemeClr>
                </a:solidFill>
              </a:rPr>
              <a:t>, </a:t>
            </a:r>
            <a:r>
              <a:rPr lang="en-US" sz="1200" dirty="0" err="1">
                <a:solidFill>
                  <a:schemeClr val="tx2">
                    <a:lumMod val="50000"/>
                  </a:schemeClr>
                </a:solidFill>
              </a:rPr>
              <a:t>mucha</a:t>
            </a:r>
            <a:r>
              <a:rPr lang="en-US" sz="1200" dirty="0">
                <a:solidFill>
                  <a:schemeClr val="tx2">
                    <a:lumMod val="50000"/>
                  </a:schemeClr>
                </a:solidFill>
              </a:rPr>
              <a:t> luz solar en la </a:t>
            </a:r>
            <a:r>
              <a:rPr lang="en-US" sz="1200" dirty="0" err="1">
                <a:solidFill>
                  <a:schemeClr val="tx2">
                    <a:lumMod val="50000"/>
                  </a:schemeClr>
                </a:solidFill>
              </a:rPr>
              <a:t>piel</a:t>
            </a:r>
            <a:r>
              <a:rPr lang="en-US" sz="1200" dirty="0">
                <a:solidFill>
                  <a:schemeClr val="tx2">
                    <a:lumMod val="50000"/>
                  </a:schemeClr>
                </a:solidFill>
              </a:rPr>
              <a:t>, </a:t>
            </a:r>
            <a:r>
              <a:rPr lang="en-US" sz="1200" dirty="0" err="1">
                <a:solidFill>
                  <a:schemeClr val="tx2">
                    <a:lumMod val="50000"/>
                  </a:schemeClr>
                </a:solidFill>
              </a:rPr>
              <a:t>ejercicio</a:t>
            </a:r>
            <a:r>
              <a:rPr lang="en-US" sz="1200" dirty="0">
                <a:solidFill>
                  <a:schemeClr val="tx2">
                    <a:lumMod val="50000"/>
                  </a:schemeClr>
                </a:solidFill>
              </a:rPr>
              <a:t> al </a:t>
            </a:r>
            <a:r>
              <a:rPr lang="en-US" sz="1200" dirty="0" err="1">
                <a:solidFill>
                  <a:schemeClr val="tx2">
                    <a:lumMod val="50000"/>
                  </a:schemeClr>
                </a:solidFill>
              </a:rPr>
              <a:t>aire</a:t>
            </a:r>
            <a:r>
              <a:rPr lang="en-US" sz="1200" dirty="0">
                <a:solidFill>
                  <a:schemeClr val="tx2">
                    <a:lumMod val="50000"/>
                  </a:schemeClr>
                </a:solidFill>
              </a:rPr>
              <a:t> </a:t>
            </a:r>
            <a:r>
              <a:rPr lang="en-US" sz="1200" dirty="0" err="1">
                <a:solidFill>
                  <a:schemeClr val="tx2">
                    <a:lumMod val="50000"/>
                  </a:schemeClr>
                </a:solidFill>
              </a:rPr>
              <a:t>libre</a:t>
            </a:r>
            <a:r>
              <a:rPr lang="en-US" sz="1200" dirty="0">
                <a:solidFill>
                  <a:schemeClr val="tx2">
                    <a:lumMod val="50000"/>
                  </a:schemeClr>
                </a:solidFill>
              </a:rPr>
              <a:t> y </a:t>
            </a:r>
            <a:r>
              <a:rPr lang="en-US" sz="1200" dirty="0" err="1">
                <a:solidFill>
                  <a:schemeClr val="tx2">
                    <a:lumMod val="50000"/>
                  </a:schemeClr>
                </a:solidFill>
              </a:rPr>
              <a:t>una</a:t>
            </a:r>
            <a:r>
              <a:rPr lang="en-US" sz="1200" dirty="0">
                <a:solidFill>
                  <a:schemeClr val="tx2">
                    <a:lumMod val="50000"/>
                  </a:schemeClr>
                </a:solidFill>
              </a:rPr>
              <a:t> </a:t>
            </a:r>
            <a:r>
              <a:rPr lang="en-US" sz="1200" dirty="0" err="1">
                <a:solidFill>
                  <a:schemeClr val="tx2">
                    <a:lumMod val="50000"/>
                  </a:schemeClr>
                </a:solidFill>
              </a:rPr>
              <a:t>nutrición</a:t>
            </a:r>
            <a:r>
              <a:rPr lang="en-US" sz="1200" dirty="0">
                <a:solidFill>
                  <a:schemeClr val="tx2">
                    <a:lumMod val="50000"/>
                  </a:schemeClr>
                </a:solidFill>
              </a:rPr>
              <a:t> natural son las claves para la </a:t>
            </a:r>
            <a:r>
              <a:rPr lang="en-US" sz="1200" dirty="0" err="1">
                <a:solidFill>
                  <a:schemeClr val="tx2">
                    <a:lumMod val="50000"/>
                  </a:schemeClr>
                </a:solidFill>
              </a:rPr>
              <a:t>protección</a:t>
            </a:r>
            <a:r>
              <a:rPr lang="en-US" sz="1200" dirty="0">
                <a:solidFill>
                  <a:schemeClr val="tx2">
                    <a:lumMod val="50000"/>
                  </a:schemeClr>
                </a:solidFill>
              </a:rPr>
              <a:t>. La </a:t>
            </a:r>
            <a:r>
              <a:rPr lang="en-US" sz="1200" dirty="0" err="1">
                <a:solidFill>
                  <a:schemeClr val="tx2">
                    <a:lumMod val="50000"/>
                  </a:schemeClr>
                </a:solidFill>
              </a:rPr>
              <a:t>inmunidad</a:t>
            </a:r>
            <a:r>
              <a:rPr lang="en-US" sz="1200" dirty="0">
                <a:solidFill>
                  <a:schemeClr val="tx2">
                    <a:lumMod val="50000"/>
                  </a:schemeClr>
                </a:solidFill>
              </a:rPr>
              <a:t> de </a:t>
            </a:r>
            <a:r>
              <a:rPr lang="en-US" sz="1200" dirty="0" err="1">
                <a:solidFill>
                  <a:schemeClr val="tx2">
                    <a:lumMod val="50000"/>
                  </a:schemeClr>
                </a:solidFill>
              </a:rPr>
              <a:t>grupo</a:t>
            </a:r>
            <a:r>
              <a:rPr lang="en-US" sz="1200" dirty="0">
                <a:solidFill>
                  <a:schemeClr val="tx2">
                    <a:lumMod val="50000"/>
                  </a:schemeClr>
                </a:solidFill>
              </a:rPr>
              <a:t> </a:t>
            </a:r>
            <a:r>
              <a:rPr lang="en-US" sz="1200" dirty="0" err="1">
                <a:solidFill>
                  <a:schemeClr val="tx2">
                    <a:lumMod val="50000"/>
                  </a:schemeClr>
                </a:solidFill>
              </a:rPr>
              <a:t>tendría</a:t>
            </a:r>
            <a:r>
              <a:rPr lang="en-US" sz="1200" dirty="0">
                <a:solidFill>
                  <a:schemeClr val="tx2">
                    <a:lumMod val="50000"/>
                  </a:schemeClr>
                </a:solidFill>
              </a:rPr>
              <a:t> que </a:t>
            </a:r>
            <a:r>
              <a:rPr lang="en-US" sz="1200" dirty="0" err="1">
                <a:solidFill>
                  <a:schemeClr val="tx2">
                    <a:lumMod val="50000"/>
                  </a:schemeClr>
                </a:solidFill>
              </a:rPr>
              <a:t>ser</a:t>
            </a:r>
            <a:r>
              <a:rPr lang="en-US" sz="1200" dirty="0">
                <a:solidFill>
                  <a:schemeClr val="tx2">
                    <a:lumMod val="50000"/>
                  </a:schemeClr>
                </a:solidFill>
              </a:rPr>
              <a:t> un </a:t>
            </a:r>
            <a:r>
              <a:rPr lang="en-US" sz="1200" dirty="0" err="1">
                <a:solidFill>
                  <a:schemeClr val="tx2">
                    <a:lumMod val="50000"/>
                  </a:schemeClr>
                </a:solidFill>
              </a:rPr>
              <a:t>objetivo</a:t>
            </a:r>
            <a:r>
              <a:rPr lang="en-US" sz="1200" dirty="0">
                <a:solidFill>
                  <a:schemeClr val="tx2">
                    <a:lumMod val="50000"/>
                  </a:schemeClr>
                </a:solidFill>
              </a:rPr>
              <a:t> a </a:t>
            </a:r>
            <a:r>
              <a:rPr lang="en-US" sz="1200" dirty="0" err="1">
                <a:solidFill>
                  <a:schemeClr val="tx2">
                    <a:lumMod val="50000"/>
                  </a:schemeClr>
                </a:solidFill>
              </a:rPr>
              <a:t>conseguir</a:t>
            </a:r>
            <a:r>
              <a:rPr lang="en-US" sz="1200" dirty="0">
                <a:solidFill>
                  <a:schemeClr val="tx2">
                    <a:lumMod val="50000"/>
                  </a:schemeClr>
                </a:solidFill>
              </a:rPr>
              <a:t>. El </a:t>
            </a:r>
            <a:r>
              <a:rPr lang="en-US" sz="1200" dirty="0" err="1">
                <a:solidFill>
                  <a:schemeClr val="tx2">
                    <a:lumMod val="50000"/>
                  </a:schemeClr>
                </a:solidFill>
              </a:rPr>
              <a:t>distanciamiento</a:t>
            </a:r>
            <a:r>
              <a:rPr lang="en-US" sz="1200" dirty="0">
                <a:solidFill>
                  <a:schemeClr val="tx2">
                    <a:lumMod val="50000"/>
                  </a:schemeClr>
                </a:solidFill>
              </a:rPr>
              <a:t> social </a:t>
            </a:r>
            <a:r>
              <a:rPr lang="en-US" sz="1200" dirty="0" err="1">
                <a:solidFill>
                  <a:schemeClr val="tx2">
                    <a:lumMod val="50000"/>
                  </a:schemeClr>
                </a:solidFill>
              </a:rPr>
              <a:t>abre</a:t>
            </a:r>
            <a:r>
              <a:rPr lang="en-US" sz="1200" dirty="0">
                <a:solidFill>
                  <a:schemeClr val="tx2">
                    <a:lumMod val="50000"/>
                  </a:schemeClr>
                </a:solidFill>
              </a:rPr>
              <a:t> </a:t>
            </a:r>
            <a:r>
              <a:rPr lang="en-US" sz="1200" dirty="0" err="1">
                <a:solidFill>
                  <a:schemeClr val="tx2">
                    <a:lumMod val="50000"/>
                  </a:schemeClr>
                </a:solidFill>
              </a:rPr>
              <a:t>varias</a:t>
            </a:r>
            <a:r>
              <a:rPr lang="en-US" sz="1200" dirty="0">
                <a:solidFill>
                  <a:schemeClr val="tx2">
                    <a:lumMod val="50000"/>
                  </a:schemeClr>
                </a:solidFill>
              </a:rPr>
              <a:t> </a:t>
            </a:r>
            <a:r>
              <a:rPr lang="en-US" sz="1200" dirty="0" err="1">
                <a:solidFill>
                  <a:schemeClr val="tx2">
                    <a:lumMod val="50000"/>
                  </a:schemeClr>
                </a:solidFill>
              </a:rPr>
              <a:t>cuestiones</a:t>
            </a:r>
            <a:r>
              <a:rPr lang="en-US" sz="1200" dirty="0">
                <a:solidFill>
                  <a:schemeClr val="tx2">
                    <a:lumMod val="50000"/>
                  </a:schemeClr>
                </a:solidFill>
              </a:rPr>
              <a:t>. Los </a:t>
            </a:r>
            <a:r>
              <a:rPr lang="en-US" sz="1200" dirty="0" err="1">
                <a:solidFill>
                  <a:schemeClr val="tx2">
                    <a:lumMod val="50000"/>
                  </a:schemeClr>
                </a:solidFill>
              </a:rPr>
              <a:t>humanos</a:t>
            </a:r>
            <a:r>
              <a:rPr lang="en-US" sz="1200" dirty="0">
                <a:solidFill>
                  <a:schemeClr val="tx2">
                    <a:lumMod val="50000"/>
                  </a:schemeClr>
                </a:solidFill>
              </a:rPr>
              <a:t> </a:t>
            </a:r>
            <a:r>
              <a:rPr lang="en-US" sz="1200" dirty="0" err="1">
                <a:solidFill>
                  <a:schemeClr val="tx2">
                    <a:lumMod val="50000"/>
                  </a:schemeClr>
                </a:solidFill>
              </a:rPr>
              <a:t>tenemos</a:t>
            </a:r>
            <a:r>
              <a:rPr lang="en-US" sz="1200" dirty="0">
                <a:solidFill>
                  <a:schemeClr val="tx2">
                    <a:lumMod val="50000"/>
                  </a:schemeClr>
                </a:solidFill>
              </a:rPr>
              <a:t> que </a:t>
            </a:r>
            <a:r>
              <a:rPr lang="en-US" sz="1200" dirty="0" err="1">
                <a:solidFill>
                  <a:schemeClr val="tx2">
                    <a:lumMod val="50000"/>
                  </a:schemeClr>
                </a:solidFill>
              </a:rPr>
              <a:t>intercambiar</a:t>
            </a:r>
            <a:r>
              <a:rPr lang="en-US" sz="1200" dirty="0">
                <a:solidFill>
                  <a:schemeClr val="tx2">
                    <a:lumMod val="50000"/>
                  </a:schemeClr>
                </a:solidFill>
              </a:rPr>
              <a:t> </a:t>
            </a:r>
            <a:r>
              <a:rPr lang="en-US" sz="1200" dirty="0" err="1">
                <a:solidFill>
                  <a:schemeClr val="tx2">
                    <a:lumMod val="50000"/>
                  </a:schemeClr>
                </a:solidFill>
              </a:rPr>
              <a:t>microbiomas</a:t>
            </a:r>
            <a:r>
              <a:rPr lang="en-US" sz="1200" dirty="0">
                <a:solidFill>
                  <a:schemeClr val="tx2">
                    <a:lumMod val="50000"/>
                  </a:schemeClr>
                </a:solidFill>
              </a:rPr>
              <a:t> para </a:t>
            </a:r>
            <a:r>
              <a:rPr lang="en-US" sz="1200" dirty="0" err="1">
                <a:solidFill>
                  <a:schemeClr val="tx2">
                    <a:lumMod val="50000"/>
                  </a:schemeClr>
                </a:solidFill>
              </a:rPr>
              <a:t>mantener</a:t>
            </a:r>
            <a:r>
              <a:rPr lang="en-US" sz="1200" dirty="0">
                <a:solidFill>
                  <a:schemeClr val="tx2">
                    <a:lumMod val="50000"/>
                  </a:schemeClr>
                </a:solidFill>
              </a:rPr>
              <a:t> la </a:t>
            </a:r>
            <a:r>
              <a:rPr lang="en-US" sz="1200" dirty="0" err="1">
                <a:solidFill>
                  <a:schemeClr val="tx2">
                    <a:lumMod val="50000"/>
                  </a:schemeClr>
                </a:solidFill>
              </a:rPr>
              <a:t>resistencia</a:t>
            </a:r>
            <a:r>
              <a:rPr lang="en-US" sz="1200" dirty="0">
                <a:solidFill>
                  <a:schemeClr val="tx2">
                    <a:lumMod val="50000"/>
                  </a:schemeClr>
                </a:solidFill>
              </a:rPr>
              <a:t> </a:t>
            </a:r>
            <a:r>
              <a:rPr lang="en-US" sz="1200" dirty="0" err="1">
                <a:solidFill>
                  <a:schemeClr val="tx2">
                    <a:lumMod val="50000"/>
                  </a:schemeClr>
                </a:solidFill>
              </a:rPr>
              <a:t>frente</a:t>
            </a:r>
            <a:r>
              <a:rPr lang="en-US" sz="1200" dirty="0">
                <a:solidFill>
                  <a:schemeClr val="tx2">
                    <a:lumMod val="50000"/>
                  </a:schemeClr>
                </a:solidFill>
              </a:rPr>
              <a:t> a </a:t>
            </a:r>
            <a:r>
              <a:rPr lang="en-US" sz="1200" dirty="0" err="1">
                <a:solidFill>
                  <a:schemeClr val="tx2">
                    <a:lumMod val="50000"/>
                  </a:schemeClr>
                </a:solidFill>
              </a:rPr>
              <a:t>intrusos</a:t>
            </a:r>
            <a:r>
              <a:rPr lang="en-US" sz="1200" dirty="0">
                <a:solidFill>
                  <a:schemeClr val="tx2">
                    <a:lumMod val="50000"/>
                  </a:schemeClr>
                </a:solidFill>
              </a:rPr>
              <a:t> </a:t>
            </a:r>
            <a:r>
              <a:rPr lang="en-US" sz="1200" dirty="0" err="1">
                <a:solidFill>
                  <a:schemeClr val="tx2">
                    <a:lumMod val="50000"/>
                  </a:schemeClr>
                </a:solidFill>
              </a:rPr>
              <a:t>dañinos</a:t>
            </a:r>
            <a:r>
              <a:rPr lang="en-US" sz="1200" dirty="0">
                <a:solidFill>
                  <a:schemeClr val="tx2">
                    <a:lumMod val="50000"/>
                  </a:schemeClr>
                </a:solidFill>
              </a:rPr>
              <a:t>. Los </a:t>
            </a:r>
            <a:r>
              <a:rPr lang="en-US" sz="1200" dirty="0" err="1">
                <a:solidFill>
                  <a:schemeClr val="tx2">
                    <a:lumMod val="50000"/>
                  </a:schemeClr>
                </a:solidFill>
              </a:rPr>
              <a:t>biólogos</a:t>
            </a:r>
            <a:r>
              <a:rPr lang="en-US" sz="1200" dirty="0">
                <a:solidFill>
                  <a:schemeClr val="tx2">
                    <a:lumMod val="50000"/>
                  </a:schemeClr>
                </a:solidFill>
              </a:rPr>
              <a:t> y </a:t>
            </a:r>
            <a:r>
              <a:rPr lang="en-US" sz="1200" dirty="0" err="1">
                <a:solidFill>
                  <a:schemeClr val="tx2">
                    <a:lumMod val="50000"/>
                  </a:schemeClr>
                </a:solidFill>
              </a:rPr>
              <a:t>médicos</a:t>
            </a:r>
            <a:r>
              <a:rPr lang="en-US" sz="1200" dirty="0">
                <a:solidFill>
                  <a:schemeClr val="tx2">
                    <a:lumMod val="50000"/>
                  </a:schemeClr>
                </a:solidFill>
              </a:rPr>
              <a:t> </a:t>
            </a:r>
            <a:r>
              <a:rPr lang="en-US" sz="1200" dirty="0" err="1">
                <a:solidFill>
                  <a:schemeClr val="tx2">
                    <a:lumMod val="50000"/>
                  </a:schemeClr>
                </a:solidFill>
              </a:rPr>
              <a:t>nos</a:t>
            </a:r>
            <a:r>
              <a:rPr lang="en-US" sz="1200" dirty="0">
                <a:solidFill>
                  <a:schemeClr val="tx2">
                    <a:lumMod val="50000"/>
                  </a:schemeClr>
                </a:solidFill>
              </a:rPr>
              <a:t> </a:t>
            </a:r>
            <a:r>
              <a:rPr lang="en-US" sz="1200" dirty="0" err="1">
                <a:solidFill>
                  <a:schemeClr val="tx2">
                    <a:lumMod val="50000"/>
                  </a:schemeClr>
                </a:solidFill>
              </a:rPr>
              <a:t>aconsejan</a:t>
            </a:r>
            <a:r>
              <a:rPr lang="en-US" sz="1200" dirty="0">
                <a:solidFill>
                  <a:schemeClr val="tx2">
                    <a:lumMod val="50000"/>
                  </a:schemeClr>
                </a:solidFill>
              </a:rPr>
              <a:t> el </a:t>
            </a:r>
            <a:r>
              <a:rPr lang="en-US" sz="1200" dirty="0" err="1">
                <a:solidFill>
                  <a:schemeClr val="tx2">
                    <a:lumMod val="50000"/>
                  </a:schemeClr>
                </a:solidFill>
              </a:rPr>
              <a:t>contacto</a:t>
            </a:r>
            <a:r>
              <a:rPr lang="en-US" sz="1200" dirty="0">
                <a:solidFill>
                  <a:schemeClr val="tx2">
                    <a:lumMod val="50000"/>
                  </a:schemeClr>
                </a:solidFill>
              </a:rPr>
              <a:t> </a:t>
            </a:r>
            <a:r>
              <a:rPr lang="en-US" sz="1200" dirty="0" err="1">
                <a:solidFill>
                  <a:schemeClr val="tx2">
                    <a:lumMod val="50000"/>
                  </a:schemeClr>
                </a:solidFill>
              </a:rPr>
              <a:t>físico</a:t>
            </a:r>
            <a:r>
              <a:rPr lang="en-US" sz="1200" dirty="0">
                <a:solidFill>
                  <a:schemeClr val="tx2">
                    <a:lumMod val="50000"/>
                  </a:schemeClr>
                </a:solidFill>
              </a:rPr>
              <a:t>, </a:t>
            </a:r>
            <a:r>
              <a:rPr lang="en-US" sz="1200" dirty="0" err="1">
                <a:solidFill>
                  <a:schemeClr val="tx2">
                    <a:lumMod val="50000"/>
                  </a:schemeClr>
                </a:solidFill>
              </a:rPr>
              <a:t>los</a:t>
            </a:r>
            <a:r>
              <a:rPr lang="en-US" sz="1200" dirty="0">
                <a:solidFill>
                  <a:schemeClr val="tx2">
                    <a:lumMod val="50000"/>
                  </a:schemeClr>
                </a:solidFill>
              </a:rPr>
              <a:t> </a:t>
            </a:r>
            <a:r>
              <a:rPr lang="en-US" sz="1200" dirty="0" err="1">
                <a:solidFill>
                  <a:schemeClr val="tx2">
                    <a:lumMod val="50000"/>
                  </a:schemeClr>
                </a:solidFill>
              </a:rPr>
              <a:t>abrazos</a:t>
            </a:r>
            <a:r>
              <a:rPr lang="en-US" sz="1200" dirty="0">
                <a:solidFill>
                  <a:schemeClr val="tx2">
                    <a:lumMod val="50000"/>
                  </a:schemeClr>
                </a:solidFill>
              </a:rPr>
              <a:t>, </a:t>
            </a:r>
            <a:r>
              <a:rPr lang="en-US" sz="1200" dirty="0" err="1">
                <a:solidFill>
                  <a:schemeClr val="tx2">
                    <a:lumMod val="50000"/>
                  </a:schemeClr>
                </a:solidFill>
              </a:rPr>
              <a:t>darnos</a:t>
            </a:r>
            <a:r>
              <a:rPr lang="en-US" sz="1200" dirty="0">
                <a:solidFill>
                  <a:schemeClr val="tx2">
                    <a:lumMod val="50000"/>
                  </a:schemeClr>
                </a:solidFill>
              </a:rPr>
              <a:t> las </a:t>
            </a:r>
            <a:r>
              <a:rPr lang="en-US" sz="1200" dirty="0" err="1">
                <a:solidFill>
                  <a:schemeClr val="tx2">
                    <a:lumMod val="50000"/>
                  </a:schemeClr>
                </a:solidFill>
              </a:rPr>
              <a:t>manos</a:t>
            </a:r>
            <a:r>
              <a:rPr lang="en-US" sz="1200" dirty="0">
                <a:solidFill>
                  <a:schemeClr val="tx2">
                    <a:lumMod val="50000"/>
                  </a:schemeClr>
                </a:solidFill>
              </a:rPr>
              <a:t> y </a:t>
            </a:r>
            <a:r>
              <a:rPr lang="en-US" sz="1200" dirty="0" err="1">
                <a:solidFill>
                  <a:schemeClr val="tx2">
                    <a:lumMod val="50000"/>
                  </a:schemeClr>
                </a:solidFill>
              </a:rPr>
              <a:t>también</a:t>
            </a:r>
            <a:r>
              <a:rPr lang="en-US" sz="1200" dirty="0">
                <a:solidFill>
                  <a:schemeClr val="tx2">
                    <a:lumMod val="50000"/>
                  </a:schemeClr>
                </a:solidFill>
              </a:rPr>
              <a:t> </a:t>
            </a:r>
            <a:r>
              <a:rPr lang="en-US" sz="1200" dirty="0" err="1">
                <a:solidFill>
                  <a:schemeClr val="tx2">
                    <a:lumMod val="50000"/>
                  </a:schemeClr>
                </a:solidFill>
              </a:rPr>
              <a:t>sentir</a:t>
            </a:r>
            <a:r>
              <a:rPr lang="en-US" sz="1200" dirty="0">
                <a:solidFill>
                  <a:schemeClr val="tx2">
                    <a:lumMod val="50000"/>
                  </a:schemeClr>
                </a:solidFill>
              </a:rPr>
              <a:t> la </a:t>
            </a:r>
            <a:r>
              <a:rPr lang="en-US" sz="1200" dirty="0" err="1">
                <a:solidFill>
                  <a:schemeClr val="tx2">
                    <a:lumMod val="50000"/>
                  </a:schemeClr>
                </a:solidFill>
              </a:rPr>
              <a:t>respiración</a:t>
            </a:r>
            <a:r>
              <a:rPr lang="en-US" sz="1200" dirty="0">
                <a:solidFill>
                  <a:schemeClr val="tx2">
                    <a:lumMod val="50000"/>
                  </a:schemeClr>
                </a:solidFill>
              </a:rPr>
              <a:t> de </a:t>
            </a:r>
            <a:r>
              <a:rPr lang="en-US" sz="1200" dirty="0" err="1">
                <a:solidFill>
                  <a:schemeClr val="tx2">
                    <a:lumMod val="50000"/>
                  </a:schemeClr>
                </a:solidFill>
              </a:rPr>
              <a:t>los</a:t>
            </a:r>
            <a:r>
              <a:rPr lang="en-US" sz="1200" dirty="0">
                <a:solidFill>
                  <a:schemeClr val="tx2">
                    <a:lumMod val="50000"/>
                  </a:schemeClr>
                </a:solidFill>
              </a:rPr>
              <a:t> </a:t>
            </a:r>
            <a:r>
              <a:rPr lang="en-US" sz="1200" dirty="0" err="1">
                <a:solidFill>
                  <a:schemeClr val="tx2">
                    <a:lumMod val="50000"/>
                  </a:schemeClr>
                </a:solidFill>
              </a:rPr>
              <a:t>demás</a:t>
            </a:r>
            <a:r>
              <a:rPr lang="en-US" sz="1200" dirty="0">
                <a:solidFill>
                  <a:schemeClr val="tx2">
                    <a:lumMod val="50000"/>
                  </a:schemeClr>
                </a:solidFill>
              </a:rPr>
              <a:t> para </a:t>
            </a:r>
            <a:r>
              <a:rPr lang="en-US" sz="1200" dirty="0" err="1">
                <a:solidFill>
                  <a:schemeClr val="tx2">
                    <a:lumMod val="50000"/>
                  </a:schemeClr>
                </a:solidFill>
              </a:rPr>
              <a:t>obtener</a:t>
            </a:r>
            <a:r>
              <a:rPr lang="en-US" sz="1200" dirty="0">
                <a:solidFill>
                  <a:schemeClr val="tx2">
                    <a:lumMod val="50000"/>
                  </a:schemeClr>
                </a:solidFill>
              </a:rPr>
              <a:t> un </a:t>
            </a:r>
            <a:r>
              <a:rPr lang="en-US" sz="1200" dirty="0" err="1">
                <a:solidFill>
                  <a:schemeClr val="tx2">
                    <a:lumMod val="50000"/>
                  </a:schemeClr>
                </a:solidFill>
              </a:rPr>
              <a:t>sistema</a:t>
            </a:r>
            <a:r>
              <a:rPr lang="en-US" sz="1200" dirty="0">
                <a:solidFill>
                  <a:schemeClr val="tx2">
                    <a:lumMod val="50000"/>
                  </a:schemeClr>
                </a:solidFill>
              </a:rPr>
              <a:t> </a:t>
            </a:r>
            <a:r>
              <a:rPr lang="en-US" sz="1200" dirty="0" err="1">
                <a:solidFill>
                  <a:schemeClr val="tx2">
                    <a:lumMod val="50000"/>
                  </a:schemeClr>
                </a:solidFill>
              </a:rPr>
              <a:t>inmune</a:t>
            </a:r>
            <a:r>
              <a:rPr lang="en-US" sz="1200" dirty="0">
                <a:solidFill>
                  <a:schemeClr val="tx2">
                    <a:lumMod val="50000"/>
                  </a:schemeClr>
                </a:solidFill>
              </a:rPr>
              <a:t> </a:t>
            </a:r>
            <a:r>
              <a:rPr lang="en-US" sz="1200" dirty="0" err="1">
                <a:solidFill>
                  <a:schemeClr val="tx2">
                    <a:lumMod val="50000"/>
                  </a:schemeClr>
                </a:solidFill>
              </a:rPr>
              <a:t>fuerte</a:t>
            </a:r>
            <a:r>
              <a:rPr lang="en-US" sz="1200" dirty="0">
                <a:solidFill>
                  <a:schemeClr val="tx2">
                    <a:lumMod val="50000"/>
                  </a:schemeClr>
                </a:solidFill>
              </a:rPr>
              <a:t>. Los virus </a:t>
            </a:r>
            <a:r>
              <a:rPr lang="en-US" sz="1200" dirty="0" err="1">
                <a:solidFill>
                  <a:schemeClr val="tx2">
                    <a:lumMod val="50000"/>
                  </a:schemeClr>
                </a:solidFill>
              </a:rPr>
              <a:t>mutan</a:t>
            </a:r>
            <a:r>
              <a:rPr lang="en-US" sz="1200" dirty="0">
                <a:solidFill>
                  <a:schemeClr val="tx2">
                    <a:lumMod val="50000"/>
                  </a:schemeClr>
                </a:solidFill>
              </a:rPr>
              <a:t> y se </a:t>
            </a:r>
            <a:r>
              <a:rPr lang="en-US" sz="1200" dirty="0" err="1">
                <a:solidFill>
                  <a:schemeClr val="tx2">
                    <a:lumMod val="50000"/>
                  </a:schemeClr>
                </a:solidFill>
              </a:rPr>
              <a:t>adaptan</a:t>
            </a:r>
            <a:r>
              <a:rPr lang="en-US" sz="1200" dirty="0">
                <a:solidFill>
                  <a:schemeClr val="tx2">
                    <a:lumMod val="50000"/>
                  </a:schemeClr>
                </a:solidFill>
              </a:rPr>
              <a:t> y </a:t>
            </a:r>
            <a:r>
              <a:rPr lang="en-US" sz="1200" dirty="0" err="1">
                <a:solidFill>
                  <a:schemeClr val="tx2">
                    <a:lumMod val="50000"/>
                  </a:schemeClr>
                </a:solidFill>
              </a:rPr>
              <a:t>nuestro</a:t>
            </a:r>
            <a:r>
              <a:rPr lang="en-US" sz="1200" dirty="0">
                <a:solidFill>
                  <a:schemeClr val="tx2">
                    <a:lumMod val="50000"/>
                  </a:schemeClr>
                </a:solidFill>
              </a:rPr>
              <a:t> </a:t>
            </a:r>
            <a:r>
              <a:rPr lang="en-US" sz="1200" dirty="0" err="1">
                <a:solidFill>
                  <a:schemeClr val="tx2">
                    <a:lumMod val="50000"/>
                  </a:schemeClr>
                </a:solidFill>
              </a:rPr>
              <a:t>microbioma</a:t>
            </a:r>
            <a:r>
              <a:rPr lang="en-US" sz="1200" dirty="0">
                <a:solidFill>
                  <a:schemeClr val="tx2">
                    <a:lumMod val="50000"/>
                  </a:schemeClr>
                </a:solidFill>
              </a:rPr>
              <a:t> </a:t>
            </a:r>
            <a:r>
              <a:rPr lang="en-US" sz="1200" dirty="0" err="1">
                <a:solidFill>
                  <a:schemeClr val="tx2">
                    <a:lumMod val="50000"/>
                  </a:schemeClr>
                </a:solidFill>
              </a:rPr>
              <a:t>está</a:t>
            </a:r>
            <a:r>
              <a:rPr lang="en-US" sz="1200" dirty="0">
                <a:solidFill>
                  <a:schemeClr val="tx2">
                    <a:lumMod val="50000"/>
                  </a:schemeClr>
                </a:solidFill>
              </a:rPr>
              <a:t> en un </a:t>
            </a:r>
            <a:r>
              <a:rPr lang="en-US" sz="1200" dirty="0" err="1">
                <a:solidFill>
                  <a:schemeClr val="tx2">
                    <a:lumMod val="50000"/>
                  </a:schemeClr>
                </a:solidFill>
              </a:rPr>
              <a:t>cambio</a:t>
            </a:r>
            <a:r>
              <a:rPr lang="en-US" sz="1200" dirty="0">
                <a:solidFill>
                  <a:schemeClr val="tx2">
                    <a:lumMod val="50000"/>
                  </a:schemeClr>
                </a:solidFill>
              </a:rPr>
              <a:t> </a:t>
            </a:r>
            <a:r>
              <a:rPr lang="en-US" sz="1200" dirty="0" err="1">
                <a:solidFill>
                  <a:schemeClr val="tx2">
                    <a:lumMod val="50000"/>
                  </a:schemeClr>
                </a:solidFill>
              </a:rPr>
              <a:t>constante</a:t>
            </a:r>
            <a:r>
              <a:rPr lang="en-US" sz="1200" dirty="0">
                <a:solidFill>
                  <a:schemeClr val="tx2">
                    <a:lumMod val="50000"/>
                  </a:schemeClr>
                </a:solidFill>
              </a:rPr>
              <a:t> para </a:t>
            </a:r>
            <a:r>
              <a:rPr lang="en-US" sz="1200" dirty="0" err="1">
                <a:solidFill>
                  <a:schemeClr val="tx2">
                    <a:lumMod val="50000"/>
                  </a:schemeClr>
                </a:solidFill>
              </a:rPr>
              <a:t>así</a:t>
            </a:r>
            <a:r>
              <a:rPr lang="en-US" sz="1200" dirty="0">
                <a:solidFill>
                  <a:schemeClr val="tx2">
                    <a:lumMod val="50000"/>
                  </a:schemeClr>
                </a:solidFill>
              </a:rPr>
              <a:t> </a:t>
            </a:r>
            <a:r>
              <a:rPr lang="en-US" sz="1200" dirty="0" err="1">
                <a:solidFill>
                  <a:schemeClr val="tx2">
                    <a:lumMod val="50000"/>
                  </a:schemeClr>
                </a:solidFill>
              </a:rPr>
              <a:t>mantener</a:t>
            </a:r>
            <a:r>
              <a:rPr lang="en-US" sz="1200" dirty="0">
                <a:solidFill>
                  <a:schemeClr val="tx2">
                    <a:lumMod val="50000"/>
                  </a:schemeClr>
                </a:solidFill>
              </a:rPr>
              <a:t> </a:t>
            </a:r>
            <a:r>
              <a:rPr lang="en-US" sz="1200" dirty="0" err="1">
                <a:solidFill>
                  <a:schemeClr val="tx2">
                    <a:lumMod val="50000"/>
                  </a:schemeClr>
                </a:solidFill>
              </a:rPr>
              <a:t>los</a:t>
            </a:r>
            <a:r>
              <a:rPr lang="en-US" sz="1200" dirty="0">
                <a:solidFill>
                  <a:schemeClr val="tx2">
                    <a:lumMod val="50000"/>
                  </a:schemeClr>
                </a:solidFill>
              </a:rPr>
              <a:t> </a:t>
            </a:r>
            <a:r>
              <a:rPr lang="en-US" sz="1200" dirty="0" err="1">
                <a:solidFill>
                  <a:schemeClr val="tx2">
                    <a:lumMod val="50000"/>
                  </a:schemeClr>
                </a:solidFill>
              </a:rPr>
              <a:t>organismos</a:t>
            </a:r>
            <a:r>
              <a:rPr lang="en-US" sz="1200" dirty="0">
                <a:solidFill>
                  <a:schemeClr val="tx2">
                    <a:lumMod val="50000"/>
                  </a:schemeClr>
                </a:solidFill>
              </a:rPr>
              <a:t> </a:t>
            </a:r>
            <a:r>
              <a:rPr lang="en-US" sz="1200" dirty="0" err="1">
                <a:solidFill>
                  <a:schemeClr val="tx2">
                    <a:lumMod val="50000"/>
                  </a:schemeClr>
                </a:solidFill>
              </a:rPr>
              <a:t>vivos</a:t>
            </a:r>
            <a:r>
              <a:rPr lang="en-US" sz="1200" dirty="0">
                <a:solidFill>
                  <a:schemeClr val="tx2">
                    <a:lumMod val="50000"/>
                  </a:schemeClr>
                </a:solidFill>
              </a:rPr>
              <a:t>. </a:t>
            </a:r>
            <a:r>
              <a:rPr lang="en-US" sz="1200" dirty="0" err="1">
                <a:solidFill>
                  <a:schemeClr val="tx2">
                    <a:lumMod val="50000"/>
                  </a:schemeClr>
                </a:solidFill>
              </a:rPr>
              <a:t>Esto</a:t>
            </a:r>
            <a:r>
              <a:rPr lang="en-US" sz="1200" dirty="0">
                <a:solidFill>
                  <a:schemeClr val="tx2">
                    <a:lumMod val="50000"/>
                  </a:schemeClr>
                </a:solidFill>
              </a:rPr>
              <a:t> solo </a:t>
            </a:r>
            <a:r>
              <a:rPr lang="en-US" sz="1200" dirty="0" err="1">
                <a:solidFill>
                  <a:schemeClr val="tx2">
                    <a:lumMod val="50000"/>
                  </a:schemeClr>
                </a:solidFill>
              </a:rPr>
              <a:t>funciona</a:t>
            </a:r>
            <a:r>
              <a:rPr lang="en-US" sz="1200" dirty="0">
                <a:solidFill>
                  <a:schemeClr val="tx2">
                    <a:lumMod val="50000"/>
                  </a:schemeClr>
                </a:solidFill>
              </a:rPr>
              <a:t> </a:t>
            </a:r>
            <a:r>
              <a:rPr lang="en-US" sz="1200" dirty="0" err="1">
                <a:solidFill>
                  <a:schemeClr val="tx2">
                    <a:lumMod val="50000"/>
                  </a:schemeClr>
                </a:solidFill>
              </a:rPr>
              <a:t>mediante</a:t>
            </a:r>
            <a:r>
              <a:rPr lang="en-US" sz="1200" dirty="0">
                <a:solidFill>
                  <a:schemeClr val="tx2">
                    <a:lumMod val="50000"/>
                  </a:schemeClr>
                </a:solidFill>
              </a:rPr>
              <a:t> la </a:t>
            </a:r>
            <a:r>
              <a:rPr lang="en-US" sz="1200" dirty="0" err="1">
                <a:solidFill>
                  <a:schemeClr val="tx2">
                    <a:lumMod val="50000"/>
                  </a:schemeClr>
                </a:solidFill>
              </a:rPr>
              <a:t>proximidad</a:t>
            </a:r>
            <a:r>
              <a:rPr lang="en-US" sz="1200" dirty="0">
                <a:solidFill>
                  <a:schemeClr val="tx2">
                    <a:lumMod val="50000"/>
                  </a:schemeClr>
                </a:solidFill>
              </a:rPr>
              <a:t> </a:t>
            </a:r>
            <a:r>
              <a:rPr lang="en-US" sz="1200" dirty="0" err="1">
                <a:solidFill>
                  <a:schemeClr val="tx2">
                    <a:lumMod val="50000"/>
                  </a:schemeClr>
                </a:solidFill>
              </a:rPr>
              <a:t>física</a:t>
            </a:r>
            <a:r>
              <a:rPr lang="en-US" sz="1200" dirty="0">
                <a:solidFill>
                  <a:schemeClr val="tx2">
                    <a:lumMod val="50000"/>
                  </a:schemeClr>
                </a:solidFill>
              </a:rPr>
              <a:t>, que </a:t>
            </a:r>
            <a:r>
              <a:rPr lang="en-US" sz="1200" dirty="0" err="1">
                <a:solidFill>
                  <a:schemeClr val="tx2">
                    <a:lumMod val="50000"/>
                  </a:schemeClr>
                </a:solidFill>
              </a:rPr>
              <a:t>además</a:t>
            </a:r>
            <a:r>
              <a:rPr lang="en-US" sz="1200" dirty="0">
                <a:solidFill>
                  <a:schemeClr val="tx2">
                    <a:lumMod val="50000"/>
                  </a:schemeClr>
                </a:solidFill>
              </a:rPr>
              <a:t> </a:t>
            </a:r>
            <a:r>
              <a:rPr lang="en-US" sz="1200" dirty="0" err="1">
                <a:solidFill>
                  <a:schemeClr val="tx2">
                    <a:lumMod val="50000"/>
                  </a:schemeClr>
                </a:solidFill>
              </a:rPr>
              <a:t>trae</a:t>
            </a:r>
            <a:r>
              <a:rPr lang="en-US" sz="1200" dirty="0">
                <a:solidFill>
                  <a:schemeClr val="tx2">
                    <a:lumMod val="50000"/>
                  </a:schemeClr>
                </a:solidFill>
              </a:rPr>
              <a:t> </a:t>
            </a:r>
            <a:r>
              <a:rPr lang="en-US" sz="1200" dirty="0" err="1">
                <a:solidFill>
                  <a:schemeClr val="tx2">
                    <a:lumMod val="50000"/>
                  </a:schemeClr>
                </a:solidFill>
              </a:rPr>
              <a:t>consigo</a:t>
            </a:r>
            <a:r>
              <a:rPr lang="en-US" sz="1200" dirty="0">
                <a:solidFill>
                  <a:schemeClr val="tx2">
                    <a:lumMod val="50000"/>
                  </a:schemeClr>
                </a:solidFill>
              </a:rPr>
              <a:t> </a:t>
            </a:r>
            <a:r>
              <a:rPr lang="en-US" sz="1200" dirty="0" err="1">
                <a:solidFill>
                  <a:schemeClr val="tx2">
                    <a:lumMod val="50000"/>
                  </a:schemeClr>
                </a:solidFill>
              </a:rPr>
              <a:t>buen</a:t>
            </a:r>
            <a:r>
              <a:rPr lang="en-US" sz="1200" dirty="0">
                <a:solidFill>
                  <a:schemeClr val="tx2">
                    <a:lumMod val="50000"/>
                  </a:schemeClr>
                </a:solidFill>
              </a:rPr>
              <a:t> humor y </a:t>
            </a:r>
            <a:r>
              <a:rPr lang="en-US" sz="1200" dirty="0" err="1">
                <a:solidFill>
                  <a:schemeClr val="tx2">
                    <a:lumMod val="50000"/>
                  </a:schemeClr>
                </a:solidFill>
              </a:rPr>
              <a:t>sentimiento</a:t>
            </a:r>
            <a:r>
              <a:rPr lang="en-US" sz="1200" dirty="0">
                <a:solidFill>
                  <a:schemeClr val="tx2">
                    <a:lumMod val="50000"/>
                  </a:schemeClr>
                </a:solidFill>
              </a:rPr>
              <a:t> de </a:t>
            </a:r>
            <a:r>
              <a:rPr lang="en-US" sz="1200" dirty="0" err="1">
                <a:solidFill>
                  <a:schemeClr val="tx2">
                    <a:lumMod val="50000"/>
                  </a:schemeClr>
                </a:solidFill>
              </a:rPr>
              <a:t>felicidad</a:t>
            </a:r>
            <a:r>
              <a:rPr lang="en-US" sz="1200" dirty="0">
                <a:solidFill>
                  <a:schemeClr val="tx2">
                    <a:lumMod val="50000"/>
                  </a:schemeClr>
                </a:solidFill>
              </a:rPr>
              <a:t> lo que </a:t>
            </a:r>
            <a:r>
              <a:rPr lang="en-US" sz="1200" dirty="0" err="1">
                <a:solidFill>
                  <a:schemeClr val="tx2">
                    <a:lumMod val="50000"/>
                  </a:schemeClr>
                </a:solidFill>
              </a:rPr>
              <a:t>equivale</a:t>
            </a:r>
            <a:r>
              <a:rPr lang="en-US" sz="1200" dirty="0">
                <a:solidFill>
                  <a:schemeClr val="tx2">
                    <a:lumMod val="50000"/>
                  </a:schemeClr>
                </a:solidFill>
              </a:rPr>
              <a:t> a </a:t>
            </a:r>
            <a:r>
              <a:rPr lang="en-US" sz="1200" dirty="0" err="1">
                <a:solidFill>
                  <a:schemeClr val="tx2">
                    <a:lumMod val="50000"/>
                  </a:schemeClr>
                </a:solidFill>
              </a:rPr>
              <a:t>una</a:t>
            </a:r>
            <a:r>
              <a:rPr lang="en-US" sz="1200" dirty="0">
                <a:solidFill>
                  <a:schemeClr val="tx2">
                    <a:lumMod val="50000"/>
                  </a:schemeClr>
                </a:solidFill>
              </a:rPr>
              <a:t> </a:t>
            </a:r>
            <a:r>
              <a:rPr lang="en-US" sz="1200" dirty="0" err="1">
                <a:solidFill>
                  <a:schemeClr val="tx2">
                    <a:lumMod val="50000"/>
                  </a:schemeClr>
                </a:solidFill>
              </a:rPr>
              <a:t>salud</a:t>
            </a:r>
            <a:r>
              <a:rPr lang="en-US" sz="1200" dirty="0">
                <a:solidFill>
                  <a:schemeClr val="tx2">
                    <a:lumMod val="50000"/>
                  </a:schemeClr>
                </a:solidFill>
              </a:rPr>
              <a:t> </a:t>
            </a:r>
            <a:r>
              <a:rPr lang="en-US" sz="1200" dirty="0" err="1">
                <a:solidFill>
                  <a:schemeClr val="tx2">
                    <a:lumMod val="50000"/>
                  </a:schemeClr>
                </a:solidFill>
              </a:rPr>
              <a:t>estable</a:t>
            </a:r>
            <a:r>
              <a:rPr lang="en-US" sz="1200" dirty="0">
                <a:solidFill>
                  <a:schemeClr val="tx2">
                    <a:lumMod val="50000"/>
                  </a:schemeClr>
                </a:solidFill>
              </a:rPr>
              <a:t>. La </a:t>
            </a:r>
            <a:r>
              <a:rPr lang="en-US" sz="1200" dirty="0" err="1">
                <a:solidFill>
                  <a:schemeClr val="tx2">
                    <a:lumMod val="50000"/>
                  </a:schemeClr>
                </a:solidFill>
              </a:rPr>
              <a:t>naturaleza</a:t>
            </a:r>
            <a:r>
              <a:rPr lang="en-US" sz="1200" dirty="0">
                <a:solidFill>
                  <a:schemeClr val="tx2">
                    <a:lumMod val="50000"/>
                  </a:schemeClr>
                </a:solidFill>
              </a:rPr>
              <a:t> </a:t>
            </a:r>
            <a:r>
              <a:rPr lang="en-US" sz="1200" dirty="0" err="1">
                <a:solidFill>
                  <a:schemeClr val="tx2">
                    <a:lumMod val="50000"/>
                  </a:schemeClr>
                </a:solidFill>
              </a:rPr>
              <a:t>nos</a:t>
            </a:r>
            <a:r>
              <a:rPr lang="en-US" sz="1200" dirty="0">
                <a:solidFill>
                  <a:schemeClr val="tx2">
                    <a:lumMod val="50000"/>
                  </a:schemeClr>
                </a:solidFill>
              </a:rPr>
              <a:t> da </a:t>
            </a:r>
            <a:r>
              <a:rPr lang="en-US" sz="1200" dirty="0" err="1">
                <a:solidFill>
                  <a:schemeClr val="tx2">
                    <a:lumMod val="50000"/>
                  </a:schemeClr>
                </a:solidFill>
              </a:rPr>
              <a:t>plantas</a:t>
            </a:r>
            <a:r>
              <a:rPr lang="en-US" sz="1200" dirty="0">
                <a:solidFill>
                  <a:schemeClr val="tx2">
                    <a:lumMod val="50000"/>
                  </a:schemeClr>
                </a:solidFill>
              </a:rPr>
              <a:t> </a:t>
            </a:r>
            <a:r>
              <a:rPr lang="en-US" sz="1200" dirty="0" err="1">
                <a:solidFill>
                  <a:schemeClr val="tx2">
                    <a:lumMod val="50000"/>
                  </a:schemeClr>
                </a:solidFill>
              </a:rPr>
              <a:t>medicinales</a:t>
            </a:r>
            <a:r>
              <a:rPr lang="en-US" sz="1200" dirty="0">
                <a:solidFill>
                  <a:schemeClr val="tx2">
                    <a:lumMod val="50000"/>
                  </a:schemeClr>
                </a:solidFill>
              </a:rPr>
              <a:t> y </a:t>
            </a:r>
            <a:r>
              <a:rPr lang="en-US" sz="1200" dirty="0" err="1">
                <a:solidFill>
                  <a:schemeClr val="tx2">
                    <a:lumMod val="50000"/>
                  </a:schemeClr>
                </a:solidFill>
              </a:rPr>
              <a:t>hierbas</a:t>
            </a:r>
            <a:r>
              <a:rPr lang="en-US" sz="1200" dirty="0">
                <a:solidFill>
                  <a:schemeClr val="tx2">
                    <a:lumMod val="50000"/>
                  </a:schemeClr>
                </a:solidFill>
              </a:rPr>
              <a:t> y </a:t>
            </a:r>
            <a:r>
              <a:rPr lang="en-US" sz="1200" dirty="0" err="1">
                <a:solidFill>
                  <a:schemeClr val="tx2">
                    <a:lumMod val="50000"/>
                  </a:schemeClr>
                </a:solidFill>
              </a:rPr>
              <a:t>setas</a:t>
            </a:r>
            <a:r>
              <a:rPr lang="en-US" sz="1200" dirty="0">
                <a:solidFill>
                  <a:schemeClr val="tx2">
                    <a:lumMod val="50000"/>
                  </a:schemeClr>
                </a:solidFill>
              </a:rPr>
              <a:t> con </a:t>
            </a:r>
            <a:r>
              <a:rPr lang="en-US" sz="1200" dirty="0" err="1">
                <a:solidFill>
                  <a:schemeClr val="tx2">
                    <a:lumMod val="50000"/>
                  </a:schemeClr>
                </a:solidFill>
              </a:rPr>
              <a:t>nutrientes</a:t>
            </a:r>
            <a:r>
              <a:rPr lang="en-US" sz="1200" dirty="0">
                <a:solidFill>
                  <a:schemeClr val="tx2">
                    <a:lumMod val="50000"/>
                  </a:schemeClr>
                </a:solidFill>
              </a:rPr>
              <a:t> para </a:t>
            </a:r>
            <a:r>
              <a:rPr lang="en-US" sz="1200" dirty="0" err="1">
                <a:solidFill>
                  <a:schemeClr val="tx2">
                    <a:lumMod val="50000"/>
                  </a:schemeClr>
                </a:solidFill>
              </a:rPr>
              <a:t>nuestras</a:t>
            </a:r>
            <a:r>
              <a:rPr lang="en-US" sz="1200" dirty="0">
                <a:solidFill>
                  <a:schemeClr val="tx2">
                    <a:lumMod val="50000"/>
                  </a:schemeClr>
                </a:solidFill>
              </a:rPr>
              <a:t> </a:t>
            </a:r>
            <a:r>
              <a:rPr lang="en-US" sz="1200" dirty="0" err="1">
                <a:solidFill>
                  <a:schemeClr val="tx2">
                    <a:lumMod val="50000"/>
                  </a:schemeClr>
                </a:solidFill>
              </a:rPr>
              <a:t>propiedades</a:t>
            </a:r>
            <a:r>
              <a:rPr lang="en-US" sz="1200" dirty="0">
                <a:solidFill>
                  <a:schemeClr val="tx2">
                    <a:lumMod val="50000"/>
                  </a:schemeClr>
                </a:solidFill>
              </a:rPr>
              <a:t> </a:t>
            </a:r>
            <a:r>
              <a:rPr lang="en-US" sz="1200" dirty="0" err="1">
                <a:solidFill>
                  <a:schemeClr val="tx2">
                    <a:lumMod val="50000"/>
                  </a:schemeClr>
                </a:solidFill>
              </a:rPr>
              <a:t>curadoras</a:t>
            </a:r>
            <a:r>
              <a:rPr lang="en-US" sz="1200" dirty="0">
                <a:solidFill>
                  <a:schemeClr val="tx2">
                    <a:lumMod val="50000"/>
                  </a:schemeClr>
                </a:solidFill>
              </a:rPr>
              <a:t>. </a:t>
            </a:r>
            <a:r>
              <a:rPr lang="en-US" sz="1200" dirty="0" err="1">
                <a:solidFill>
                  <a:schemeClr val="tx2">
                    <a:lumMod val="50000"/>
                  </a:schemeClr>
                </a:solidFill>
              </a:rPr>
              <a:t>Podemos</a:t>
            </a:r>
            <a:r>
              <a:rPr lang="en-US" sz="1200" dirty="0">
                <a:solidFill>
                  <a:schemeClr val="tx2">
                    <a:lumMod val="50000"/>
                  </a:schemeClr>
                </a:solidFill>
              </a:rPr>
              <a:t> </a:t>
            </a:r>
            <a:r>
              <a:rPr lang="en-US" sz="1200" dirty="0" err="1">
                <a:solidFill>
                  <a:schemeClr val="tx2">
                    <a:lumMod val="50000"/>
                  </a:schemeClr>
                </a:solidFill>
              </a:rPr>
              <a:t>añadir</a:t>
            </a:r>
            <a:r>
              <a:rPr lang="en-US" sz="1200" dirty="0">
                <a:solidFill>
                  <a:schemeClr val="tx2">
                    <a:lumMod val="50000"/>
                  </a:schemeClr>
                </a:solidFill>
              </a:rPr>
              <a:t> </a:t>
            </a:r>
            <a:r>
              <a:rPr lang="en-US" sz="1200" dirty="0" err="1">
                <a:solidFill>
                  <a:schemeClr val="tx2">
                    <a:lumMod val="50000"/>
                  </a:schemeClr>
                </a:solidFill>
              </a:rPr>
              <a:t>plantas</a:t>
            </a:r>
            <a:r>
              <a:rPr lang="en-US" sz="1200" dirty="0">
                <a:solidFill>
                  <a:schemeClr val="tx2">
                    <a:lumMod val="50000"/>
                  </a:schemeClr>
                </a:solidFill>
              </a:rPr>
              <a:t> </a:t>
            </a:r>
            <a:r>
              <a:rPr lang="en-US" sz="1200" dirty="0" err="1">
                <a:solidFill>
                  <a:schemeClr val="tx2">
                    <a:lumMod val="50000"/>
                  </a:schemeClr>
                </a:solidFill>
              </a:rPr>
              <a:t>medicinales</a:t>
            </a:r>
            <a:r>
              <a:rPr lang="en-US" sz="1200" dirty="0">
                <a:solidFill>
                  <a:schemeClr val="tx2">
                    <a:lumMod val="50000"/>
                  </a:schemeClr>
                </a:solidFill>
              </a:rPr>
              <a:t> a </a:t>
            </a:r>
            <a:r>
              <a:rPr lang="en-US" sz="1200" dirty="0" err="1">
                <a:solidFill>
                  <a:schemeClr val="tx2">
                    <a:lumMod val="50000"/>
                  </a:schemeClr>
                </a:solidFill>
              </a:rPr>
              <a:t>nuestras</a:t>
            </a:r>
            <a:r>
              <a:rPr lang="en-US" sz="1200" dirty="0">
                <a:solidFill>
                  <a:schemeClr val="tx2">
                    <a:lumMod val="50000"/>
                  </a:schemeClr>
                </a:solidFill>
              </a:rPr>
              <a:t> </a:t>
            </a:r>
            <a:r>
              <a:rPr lang="en-US" sz="1200" dirty="0" err="1">
                <a:solidFill>
                  <a:schemeClr val="tx2">
                    <a:lumMod val="50000"/>
                  </a:schemeClr>
                </a:solidFill>
              </a:rPr>
              <a:t>recetas</a:t>
            </a:r>
            <a:r>
              <a:rPr lang="en-US" sz="1200" dirty="0">
                <a:solidFill>
                  <a:schemeClr val="tx2">
                    <a:lumMod val="50000"/>
                  </a:schemeClr>
                </a:solidFill>
              </a:rPr>
              <a:t>, la </a:t>
            </a:r>
            <a:r>
              <a:rPr lang="en-US" sz="1200" dirty="0" err="1">
                <a:solidFill>
                  <a:schemeClr val="tx2">
                    <a:lumMod val="50000"/>
                  </a:schemeClr>
                </a:solidFill>
              </a:rPr>
              <a:t>gente</a:t>
            </a:r>
            <a:r>
              <a:rPr lang="en-US" sz="1200" dirty="0">
                <a:solidFill>
                  <a:schemeClr val="tx2">
                    <a:lumMod val="50000"/>
                  </a:schemeClr>
                </a:solidFill>
              </a:rPr>
              <a:t> come lo que </a:t>
            </a:r>
            <a:r>
              <a:rPr lang="en-US" sz="1200" dirty="0" err="1">
                <a:solidFill>
                  <a:schemeClr val="tx2">
                    <a:lumMod val="50000"/>
                  </a:schemeClr>
                </a:solidFill>
              </a:rPr>
              <a:t>sabe</a:t>
            </a:r>
            <a:r>
              <a:rPr lang="en-US" sz="1200" dirty="0">
                <a:solidFill>
                  <a:schemeClr val="tx2">
                    <a:lumMod val="50000"/>
                  </a:schemeClr>
                </a:solidFill>
              </a:rPr>
              <a:t> </a:t>
            </a:r>
            <a:r>
              <a:rPr lang="en-US" sz="1200" dirty="0" err="1">
                <a:solidFill>
                  <a:schemeClr val="tx2">
                    <a:lumMod val="50000"/>
                  </a:schemeClr>
                </a:solidFill>
              </a:rPr>
              <a:t>bien</a:t>
            </a:r>
            <a:r>
              <a:rPr lang="en-US" sz="1200" dirty="0">
                <a:solidFill>
                  <a:schemeClr val="tx2">
                    <a:lumMod val="50000"/>
                  </a:schemeClr>
                </a:solidFill>
              </a:rPr>
              <a:t> y </a:t>
            </a:r>
            <a:r>
              <a:rPr lang="en-US" sz="1200" dirty="0" err="1">
                <a:solidFill>
                  <a:schemeClr val="tx2">
                    <a:lumMod val="50000"/>
                  </a:schemeClr>
                </a:solidFill>
              </a:rPr>
              <a:t>esto</a:t>
            </a:r>
            <a:r>
              <a:rPr lang="en-US" sz="1200" dirty="0">
                <a:solidFill>
                  <a:schemeClr val="tx2">
                    <a:lumMod val="50000"/>
                  </a:schemeClr>
                </a:solidFill>
              </a:rPr>
              <a:t> </a:t>
            </a:r>
            <a:r>
              <a:rPr lang="en-US" sz="1200" dirty="0" err="1">
                <a:solidFill>
                  <a:schemeClr val="tx2">
                    <a:lumMod val="50000"/>
                  </a:schemeClr>
                </a:solidFill>
              </a:rPr>
              <a:t>contribuye</a:t>
            </a:r>
            <a:r>
              <a:rPr lang="en-US" sz="1200" dirty="0">
                <a:solidFill>
                  <a:schemeClr val="tx2">
                    <a:lumMod val="50000"/>
                  </a:schemeClr>
                </a:solidFill>
              </a:rPr>
              <a:t> </a:t>
            </a:r>
            <a:r>
              <a:rPr lang="en-US" sz="1200" dirty="0" err="1">
                <a:solidFill>
                  <a:schemeClr val="tx2">
                    <a:lumMod val="50000"/>
                  </a:schemeClr>
                </a:solidFill>
              </a:rPr>
              <a:t>enormemente</a:t>
            </a:r>
            <a:r>
              <a:rPr lang="en-US" sz="1200" dirty="0">
                <a:solidFill>
                  <a:schemeClr val="tx2">
                    <a:lumMod val="50000"/>
                  </a:schemeClr>
                </a:solidFill>
              </a:rPr>
              <a:t> a </a:t>
            </a:r>
            <a:r>
              <a:rPr lang="en-US" sz="1200" dirty="0" err="1">
                <a:solidFill>
                  <a:schemeClr val="tx2">
                    <a:lumMod val="50000"/>
                  </a:schemeClr>
                </a:solidFill>
              </a:rPr>
              <a:t>nuestra</a:t>
            </a:r>
            <a:r>
              <a:rPr lang="en-US" sz="1200" dirty="0">
                <a:solidFill>
                  <a:schemeClr val="tx2">
                    <a:lumMod val="50000"/>
                  </a:schemeClr>
                </a:solidFill>
              </a:rPr>
              <a:t> </a:t>
            </a:r>
            <a:r>
              <a:rPr lang="en-US" sz="1200" dirty="0" err="1">
                <a:solidFill>
                  <a:schemeClr val="tx2">
                    <a:lumMod val="50000"/>
                  </a:schemeClr>
                </a:solidFill>
              </a:rPr>
              <a:t>inmunidad</a:t>
            </a:r>
            <a:r>
              <a:rPr lang="en-US" sz="1200" dirty="0">
                <a:solidFill>
                  <a:schemeClr val="tx2">
                    <a:lumMod val="50000"/>
                  </a:schemeClr>
                </a:solidFill>
              </a:rPr>
              <a:t> - no solo a </a:t>
            </a:r>
            <a:r>
              <a:rPr lang="en-US" sz="1200" dirty="0" err="1">
                <a:solidFill>
                  <a:schemeClr val="tx2">
                    <a:lumMod val="50000"/>
                  </a:schemeClr>
                </a:solidFill>
              </a:rPr>
              <a:t>los</a:t>
            </a:r>
            <a:r>
              <a:rPr lang="en-US" sz="1200" dirty="0">
                <a:solidFill>
                  <a:schemeClr val="tx2">
                    <a:lumMod val="50000"/>
                  </a:schemeClr>
                </a:solidFill>
              </a:rPr>
              <a:t> </a:t>
            </a:r>
            <a:r>
              <a:rPr lang="en-US" sz="1200" dirty="0" err="1">
                <a:solidFill>
                  <a:schemeClr val="tx2">
                    <a:lumMod val="50000"/>
                  </a:schemeClr>
                </a:solidFill>
              </a:rPr>
              <a:t>ancianos</a:t>
            </a:r>
            <a:r>
              <a:rPr lang="en-US" sz="1200" dirty="0">
                <a:solidFill>
                  <a:schemeClr val="tx2">
                    <a:lumMod val="50000"/>
                  </a:schemeClr>
                </a:solidFill>
              </a:rPr>
              <a:t> que </a:t>
            </a:r>
            <a:r>
              <a:rPr lang="en-US" sz="1200" dirty="0" err="1">
                <a:solidFill>
                  <a:schemeClr val="tx2">
                    <a:lumMod val="50000"/>
                  </a:schemeClr>
                </a:solidFill>
              </a:rPr>
              <a:t>viven</a:t>
            </a:r>
            <a:r>
              <a:rPr lang="en-US" sz="1200" dirty="0">
                <a:solidFill>
                  <a:schemeClr val="tx2">
                    <a:lumMod val="50000"/>
                  </a:schemeClr>
                </a:solidFill>
              </a:rPr>
              <a:t> en </a:t>
            </a:r>
            <a:r>
              <a:rPr lang="en-US" sz="1200" dirty="0" err="1">
                <a:solidFill>
                  <a:schemeClr val="tx2">
                    <a:lumMod val="50000"/>
                  </a:schemeClr>
                </a:solidFill>
              </a:rPr>
              <a:t>residencias</a:t>
            </a:r>
            <a:r>
              <a:rPr lang="en-US" sz="1200" dirty="0">
                <a:solidFill>
                  <a:schemeClr val="tx2">
                    <a:lumMod val="50000"/>
                  </a:schemeClr>
                </a:solidFill>
              </a:rPr>
              <a:t>. </a:t>
            </a:r>
          </a:p>
          <a:p>
            <a:pPr algn="just"/>
            <a:r>
              <a:rPr lang="en-US" sz="1200" dirty="0">
                <a:solidFill>
                  <a:schemeClr val="tx2">
                    <a:lumMod val="50000"/>
                  </a:schemeClr>
                </a:solidFill>
              </a:rPr>
              <a:t>Marina </a:t>
            </a:r>
            <a:r>
              <a:rPr lang="en-US" sz="1200" dirty="0" err="1">
                <a:solidFill>
                  <a:schemeClr val="tx2">
                    <a:lumMod val="50000"/>
                  </a:schemeClr>
                </a:solidFill>
              </a:rPr>
              <a:t>Baaden</a:t>
            </a:r>
            <a:endParaRPr lang="en-US" sz="1200" dirty="0">
              <a:solidFill>
                <a:schemeClr val="tx2">
                  <a:lumMod val="50000"/>
                </a:schemeClr>
              </a:solidFill>
            </a:endParaRPr>
          </a:p>
          <a:p>
            <a:pPr algn="ctr"/>
            <a:endParaRPr lang="en-GB" sz="500" dirty="0">
              <a:solidFill>
                <a:schemeClr val="tx2">
                  <a:lumMod val="50000"/>
                </a:schemeClr>
              </a:solidFill>
            </a:endParaRPr>
          </a:p>
        </p:txBody>
      </p:sp>
      <p:sp>
        <p:nvSpPr>
          <p:cNvPr id="58" name="Textfeld 57">
            <a:extLst>
              <a:ext uri="{FF2B5EF4-FFF2-40B4-BE49-F238E27FC236}">
                <a16:creationId xmlns:a16="http://schemas.microsoft.com/office/drawing/2014/main" id="{CCDC8364-C9C7-4BE4-84E8-64041B7C1A3B}"/>
              </a:ext>
            </a:extLst>
          </p:cNvPr>
          <p:cNvSpPr txBox="1"/>
          <p:nvPr/>
        </p:nvSpPr>
        <p:spPr>
          <a:xfrm rot="10800000" flipV="1">
            <a:off x="1" y="-309502"/>
            <a:ext cx="6766131" cy="3354765"/>
          </a:xfrm>
          <a:prstGeom prst="rect">
            <a:avLst/>
          </a:prstGeom>
          <a:noFill/>
        </p:spPr>
        <p:txBody>
          <a:bodyPr wrap="square" rtlCol="0" anchor="t">
            <a:spAutoFit/>
          </a:bodyPr>
          <a:lstStyle/>
          <a:p>
            <a:pPr algn="ctr"/>
            <a:endParaRPr lang="en-US" sz="1200" b="1" dirty="0">
              <a:solidFill>
                <a:srgbClr val="0070C0"/>
              </a:solidFill>
            </a:endParaRPr>
          </a:p>
          <a:p>
            <a:pPr algn="ctr"/>
            <a:endParaRPr lang="en-US" sz="1200" b="1" dirty="0">
              <a:solidFill>
                <a:srgbClr val="0070C0"/>
              </a:solidFill>
            </a:endParaRPr>
          </a:p>
          <a:p>
            <a:pPr algn="ctr"/>
            <a:endParaRPr lang="en-US" sz="1200" b="1" dirty="0">
              <a:solidFill>
                <a:srgbClr val="0070C0"/>
              </a:solidFill>
            </a:endParaRPr>
          </a:p>
          <a:p>
            <a:pPr algn="ctr"/>
            <a:endParaRPr lang="en-US" sz="1200" b="1" dirty="0">
              <a:solidFill>
                <a:schemeClr val="tx2">
                  <a:lumMod val="50000"/>
                </a:schemeClr>
              </a:solidFill>
            </a:endParaRPr>
          </a:p>
          <a:p>
            <a:pPr algn="ctr"/>
            <a:endParaRPr lang="en-US" sz="700" b="1" dirty="0">
              <a:solidFill>
                <a:schemeClr val="tx2">
                  <a:lumMod val="50000"/>
                </a:schemeClr>
              </a:solidFill>
            </a:endParaRPr>
          </a:p>
          <a:p>
            <a:pPr algn="ctr"/>
            <a:endParaRPr lang="en-US" sz="500" b="1" dirty="0">
              <a:solidFill>
                <a:schemeClr val="tx2">
                  <a:lumMod val="50000"/>
                </a:schemeClr>
              </a:solidFill>
            </a:endParaRPr>
          </a:p>
          <a:p>
            <a:pPr algn="ctr"/>
            <a:r>
              <a:rPr lang="en-US" sz="1400" b="1" dirty="0">
                <a:solidFill>
                  <a:schemeClr val="tx2">
                    <a:lumMod val="50000"/>
                  </a:schemeClr>
                </a:solidFill>
              </a:rPr>
              <a:t>¿</a:t>
            </a:r>
            <a:r>
              <a:rPr lang="en-US" sz="1400" b="1" dirty="0" err="1">
                <a:solidFill>
                  <a:schemeClr val="tx2">
                    <a:lumMod val="50000"/>
                  </a:schemeClr>
                </a:solidFill>
              </a:rPr>
              <a:t>Qué</a:t>
            </a:r>
            <a:r>
              <a:rPr lang="en-US" sz="1400" b="1" dirty="0">
                <a:solidFill>
                  <a:schemeClr val="tx2">
                    <a:lumMod val="50000"/>
                  </a:schemeClr>
                </a:solidFill>
              </a:rPr>
              <a:t> </a:t>
            </a:r>
            <a:r>
              <a:rPr lang="en-US" sz="1400" b="1" dirty="0" err="1">
                <a:solidFill>
                  <a:schemeClr val="tx2">
                    <a:lumMod val="50000"/>
                  </a:schemeClr>
                </a:solidFill>
              </a:rPr>
              <a:t>intercambios</a:t>
            </a:r>
            <a:r>
              <a:rPr lang="en-US" sz="1400" b="1" dirty="0">
                <a:solidFill>
                  <a:schemeClr val="tx2">
                    <a:lumMod val="50000"/>
                  </a:schemeClr>
                </a:solidFill>
              </a:rPr>
              <a:t> </a:t>
            </a:r>
            <a:r>
              <a:rPr lang="en-US" sz="1400" b="1" dirty="0" err="1">
                <a:solidFill>
                  <a:schemeClr val="tx2">
                    <a:lumMod val="50000"/>
                  </a:schemeClr>
                </a:solidFill>
              </a:rPr>
              <a:t>podemos</a:t>
            </a:r>
            <a:r>
              <a:rPr lang="en-US" sz="1400" b="1" dirty="0">
                <a:solidFill>
                  <a:schemeClr val="tx2">
                    <a:lumMod val="50000"/>
                  </a:schemeClr>
                </a:solidFill>
              </a:rPr>
              <a:t> </a:t>
            </a:r>
            <a:r>
              <a:rPr lang="en-US" sz="1400" b="1" dirty="0" err="1">
                <a:solidFill>
                  <a:schemeClr val="tx2">
                    <a:lumMod val="50000"/>
                  </a:schemeClr>
                </a:solidFill>
              </a:rPr>
              <a:t>hacer</a:t>
            </a:r>
            <a:r>
              <a:rPr lang="en-US" sz="1400" b="1" dirty="0">
                <a:solidFill>
                  <a:schemeClr val="tx2">
                    <a:lumMod val="50000"/>
                  </a:schemeClr>
                </a:solidFill>
              </a:rPr>
              <a:t> para </a:t>
            </a:r>
            <a:r>
              <a:rPr lang="en-US" sz="1400" b="1" dirty="0" err="1">
                <a:solidFill>
                  <a:schemeClr val="tx2">
                    <a:lumMod val="50000"/>
                  </a:schemeClr>
                </a:solidFill>
              </a:rPr>
              <a:t>aprender</a:t>
            </a:r>
            <a:r>
              <a:rPr lang="en-US" sz="1400" b="1" dirty="0">
                <a:solidFill>
                  <a:schemeClr val="tx2">
                    <a:lumMod val="50000"/>
                  </a:schemeClr>
                </a:solidFill>
              </a:rPr>
              <a:t> de </a:t>
            </a:r>
            <a:r>
              <a:rPr lang="en-US" sz="1400" b="1" dirty="0" err="1">
                <a:solidFill>
                  <a:schemeClr val="tx2">
                    <a:lumMod val="50000"/>
                  </a:schemeClr>
                </a:solidFill>
              </a:rPr>
              <a:t>cada</a:t>
            </a:r>
            <a:r>
              <a:rPr lang="en-US" sz="1400" b="1" dirty="0">
                <a:solidFill>
                  <a:schemeClr val="tx2">
                    <a:lumMod val="50000"/>
                  </a:schemeClr>
                </a:solidFill>
              </a:rPr>
              <a:t> </a:t>
            </a:r>
            <a:r>
              <a:rPr lang="en-US" sz="1400" b="1" dirty="0" err="1">
                <a:solidFill>
                  <a:schemeClr val="tx2">
                    <a:lumMod val="50000"/>
                  </a:schemeClr>
                </a:solidFill>
              </a:rPr>
              <a:t>uno</a:t>
            </a:r>
            <a:r>
              <a:rPr lang="en-US" sz="1400" b="1" dirty="0">
                <a:solidFill>
                  <a:schemeClr val="tx2">
                    <a:lumMod val="50000"/>
                  </a:schemeClr>
                </a:solidFill>
              </a:rPr>
              <a:t>?</a:t>
            </a:r>
            <a:endParaRPr lang="en-US" sz="500" b="1" dirty="0">
              <a:solidFill>
                <a:schemeClr val="tx2">
                  <a:lumMod val="50000"/>
                </a:schemeClr>
              </a:solidFill>
            </a:endParaRPr>
          </a:p>
          <a:p>
            <a:pPr algn="just"/>
            <a:r>
              <a:rPr lang="de-DE" sz="1200" dirty="0">
                <a:solidFill>
                  <a:schemeClr val="tx2">
                    <a:lumMod val="50000"/>
                  </a:schemeClr>
                </a:solidFill>
              </a:rPr>
              <a:t>Mucha gente digiere y retiene información de formas distintas mientras buscamos captivar e inspirar audiencias globales.  WHISTalks ha sido diseñado para todo el mundo, tanto si se trata de tecnología  de salud innovadora como una receta culinaria para la familia.  Nuestros videos informan e inspiran y apoyan a aquellos interesados en el tema, pero pueden usarse también para educar a quines lo necesiten. Cada domingo hablamos de nuestras comunidades a través de un fórum interactivo para hablar de como la gente está apoyando a  su comunidad local implementando los objetivos SDG.</a:t>
            </a:r>
          </a:p>
          <a:p>
            <a:pPr algn="just"/>
            <a:r>
              <a:rPr lang="de-DE" sz="1200" dirty="0">
                <a:solidFill>
                  <a:schemeClr val="tx2">
                    <a:lumMod val="50000"/>
                  </a:schemeClr>
                </a:solidFill>
              </a:rPr>
              <a:t>Esta semana hablamos con Tomasz Kozlowski sobre su caridad JUMP FOR THE PLANET. Saltará de 45 km y contará con el apoyo de estrellas del mundo de la música, NASA, ONGs etc.</a:t>
            </a:r>
          </a:p>
          <a:p>
            <a:pPr algn="just"/>
            <a:r>
              <a:rPr lang="de-DE" sz="1200" dirty="0">
                <a:solidFill>
                  <a:schemeClr val="tx2">
                    <a:lumMod val="50000"/>
                  </a:schemeClr>
                </a:solidFill>
              </a:rPr>
              <a:t>Tomasz quiere ayudar y apoyar a la gente más vulnerable de nuestra sociedad.</a:t>
            </a:r>
          </a:p>
          <a:p>
            <a:r>
              <a:rPr lang="de-DE" dirty="0"/>
              <a:t> </a:t>
            </a:r>
            <a:r>
              <a:rPr lang="de-DE" sz="1100" u="sng" dirty="0">
                <a:hlinkClick r:id="rId2"/>
              </a:rPr>
              <a:t>https://www.facebook.com/WHISTalks/videos/730243671134421/</a:t>
            </a:r>
            <a:endParaRPr lang="de-DE" sz="1100" dirty="0"/>
          </a:p>
          <a:p>
            <a:pPr algn="just"/>
            <a:endParaRPr lang="en-US" sz="1200" b="1" dirty="0">
              <a:solidFill>
                <a:srgbClr val="0070C0"/>
              </a:solidFill>
            </a:endParaRPr>
          </a:p>
        </p:txBody>
      </p:sp>
    </p:spTree>
    <p:extLst>
      <p:ext uri="{BB962C8B-B14F-4D97-AF65-F5344CB8AC3E}">
        <p14:creationId xmlns:p14="http://schemas.microsoft.com/office/powerpoint/2010/main" val="1873134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813D8-5E8A-4A22-988C-C19E92FF5747}"/>
              </a:ext>
            </a:extLst>
          </p:cNvPr>
          <p:cNvSpPr>
            <a:spLocks noGrp="1"/>
          </p:cNvSpPr>
          <p:nvPr>
            <p:ph type="title"/>
          </p:nvPr>
        </p:nvSpPr>
        <p:spPr/>
        <p:txBody>
          <a:bodyPr/>
          <a:lstStyle/>
          <a:p>
            <a:r>
              <a:rPr lang="de-DE" dirty="0"/>
              <a:t>Newsletter fom </a:t>
            </a:r>
          </a:p>
        </p:txBody>
      </p:sp>
      <p:sp>
        <p:nvSpPr>
          <p:cNvPr id="3" name="Text Placeholder 2">
            <a:extLst>
              <a:ext uri="{FF2B5EF4-FFF2-40B4-BE49-F238E27FC236}">
                <a16:creationId xmlns:a16="http://schemas.microsoft.com/office/drawing/2014/main" id="{D476BD59-A43A-40EE-AE17-A65D064A56CA}"/>
              </a:ext>
            </a:extLst>
          </p:cNvPr>
          <p:cNvSpPr>
            <a:spLocks noGrp="1"/>
          </p:cNvSpPr>
          <p:nvPr>
            <p:ph type="body" idx="1"/>
          </p:nvPr>
        </p:nvSpPr>
        <p:spPr>
          <a:xfrm>
            <a:off x="468669" y="6019939"/>
            <a:ext cx="5915025" cy="1696701"/>
          </a:xfrm>
        </p:spPr>
        <p:txBody>
          <a:bodyPr>
            <a:normAutofit/>
          </a:bodyPr>
          <a:lstStyle/>
          <a:p>
            <a:r>
              <a:rPr lang="de-DE" sz="3000" dirty="0"/>
              <a:t>6th May 2020</a:t>
            </a:r>
          </a:p>
        </p:txBody>
      </p:sp>
    </p:spTree>
    <p:extLst>
      <p:ext uri="{BB962C8B-B14F-4D97-AF65-F5344CB8AC3E}">
        <p14:creationId xmlns:p14="http://schemas.microsoft.com/office/powerpoint/2010/main" val="1329911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494832" y="7776105"/>
            <a:ext cx="2433348" cy="1303807"/>
            <a:chOff x="-2898477" y="4953622"/>
            <a:chExt cx="2433348" cy="1303807"/>
          </a:xfrm>
        </p:grpSpPr>
        <p:pic>
          <p:nvPicPr>
            <p:cNvPr id="1028" name="Picture 4" descr="assorted medication tables and capsul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920" r="2126"/>
            <a:stretch/>
          </p:blipFill>
          <p:spPr bwMode="auto">
            <a:xfrm>
              <a:off x="-2898477" y="4953622"/>
              <a:ext cx="2433348" cy="1294158"/>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2898477" y="4963271"/>
              <a:ext cx="2433348" cy="1294158"/>
            </a:xfrm>
            <a:prstGeom prst="rect">
              <a:avLst/>
            </a:pr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 name="Gruppieren 11"/>
          <p:cNvGrpSpPr/>
          <p:nvPr/>
        </p:nvGrpSpPr>
        <p:grpSpPr>
          <a:xfrm>
            <a:off x="4076799" y="7774702"/>
            <a:ext cx="2355714" cy="1306133"/>
            <a:chOff x="7279841" y="6790679"/>
            <a:chExt cx="2355714" cy="1306133"/>
          </a:xfrm>
        </p:grpSpPr>
        <p:pic>
          <p:nvPicPr>
            <p:cNvPr id="20" name="Picture 4" descr="assorted medication tables and capsul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920" r="5249"/>
            <a:stretch/>
          </p:blipFill>
          <p:spPr bwMode="auto">
            <a:xfrm>
              <a:off x="7279842" y="6802654"/>
              <a:ext cx="2355713" cy="1294158"/>
            </a:xfrm>
            <a:prstGeom prst="rect">
              <a:avLst/>
            </a:prstGeom>
            <a:noFill/>
            <a:extLst>
              <a:ext uri="{909E8E84-426E-40DD-AFC4-6F175D3DCCD1}">
                <a14:hiddenFill xmlns:a14="http://schemas.microsoft.com/office/drawing/2010/main">
                  <a:solidFill>
                    <a:srgbClr val="FFFFFF"/>
                  </a:solidFill>
                </a14:hiddenFill>
              </a:ext>
            </a:extLst>
          </p:spPr>
        </p:pic>
        <p:sp>
          <p:nvSpPr>
            <p:cNvPr id="21" name="Rechteck 20"/>
            <p:cNvSpPr/>
            <p:nvPr/>
          </p:nvSpPr>
          <p:spPr>
            <a:xfrm>
              <a:off x="7279841" y="6790679"/>
              <a:ext cx="2355713" cy="1294158"/>
            </a:xfrm>
            <a:prstGeom prst="rect">
              <a:avLst/>
            </a:pr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aphicFrame>
        <p:nvGraphicFramePr>
          <p:cNvPr id="56" name="Diagramm 55"/>
          <p:cNvGraphicFramePr>
            <a:graphicFrameLocks/>
          </p:cNvGraphicFramePr>
          <p:nvPr/>
        </p:nvGraphicFramePr>
        <p:xfrm>
          <a:off x="3581437" y="7248050"/>
          <a:ext cx="3193490" cy="23714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4" name="Diagramm 53"/>
          <p:cNvGraphicFramePr>
            <a:graphicFrameLocks/>
          </p:cNvGraphicFramePr>
          <p:nvPr/>
        </p:nvGraphicFramePr>
        <p:xfrm>
          <a:off x="118983" y="7288042"/>
          <a:ext cx="3101975" cy="2440991"/>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Placeholder 2">
            <a:extLst>
              <a:ext uri="{FF2B5EF4-FFF2-40B4-BE49-F238E27FC236}">
                <a16:creationId xmlns:a16="http://schemas.microsoft.com/office/drawing/2014/main" id="{3BA068C0-A897-46D2-94F9-8A751C3DE57A}"/>
              </a:ext>
            </a:extLst>
          </p:cNvPr>
          <p:cNvSpPr>
            <a:spLocks noGrp="1"/>
          </p:cNvSpPr>
          <p:nvPr>
            <p:ph type="body" idx="1"/>
          </p:nvPr>
        </p:nvSpPr>
        <p:spPr>
          <a:xfrm>
            <a:off x="471487" y="167245"/>
            <a:ext cx="5915025" cy="340755"/>
          </a:xfrm>
        </p:spPr>
        <p:txBody>
          <a:bodyPr>
            <a:normAutofit lnSpcReduction="10000"/>
          </a:bodyPr>
          <a:lstStyle/>
          <a:p>
            <a:r>
              <a:rPr lang="de-DE" sz="1650" b="1" dirty="0">
                <a:solidFill>
                  <a:schemeClr val="tx2">
                    <a:lumMod val="50000"/>
                  </a:schemeClr>
                </a:solidFill>
              </a:rPr>
              <a:t>¿Qué (no) vemos?</a:t>
            </a:r>
          </a:p>
          <a:p>
            <a:endParaRPr lang="de-DE" dirty="0"/>
          </a:p>
          <a:p>
            <a:endParaRPr lang="de-DE" dirty="0"/>
          </a:p>
        </p:txBody>
      </p:sp>
      <p:sp>
        <p:nvSpPr>
          <p:cNvPr id="22" name="Textfeld 21">
            <a:extLst>
              <a:ext uri="{FF2B5EF4-FFF2-40B4-BE49-F238E27FC236}">
                <a16:creationId xmlns:a16="http://schemas.microsoft.com/office/drawing/2014/main" id="{427D0909-E2B2-4FE7-B954-E8297236A3DF}"/>
              </a:ext>
            </a:extLst>
          </p:cNvPr>
          <p:cNvSpPr txBox="1"/>
          <p:nvPr/>
        </p:nvSpPr>
        <p:spPr>
          <a:xfrm>
            <a:off x="243216" y="5599649"/>
            <a:ext cx="6371565" cy="2154436"/>
          </a:xfrm>
          <a:prstGeom prst="rect">
            <a:avLst/>
          </a:prstGeom>
          <a:noFill/>
        </p:spPr>
        <p:txBody>
          <a:bodyPr wrap="square" rtlCol="0" anchor="t">
            <a:spAutoFit/>
          </a:bodyPr>
          <a:lstStyle/>
          <a:p>
            <a:pPr algn="ctr"/>
            <a:r>
              <a:rPr lang="en-US" sz="1400" b="1" dirty="0">
                <a:solidFill>
                  <a:schemeClr val="tx2">
                    <a:lumMod val="50000"/>
                  </a:schemeClr>
                </a:solidFill>
                <a:cs typeface="Times New Roman"/>
              </a:rPr>
              <a:t>La </a:t>
            </a:r>
            <a:r>
              <a:rPr lang="en-US" sz="1400" b="1" dirty="0" err="1">
                <a:solidFill>
                  <a:schemeClr val="tx2">
                    <a:lumMod val="50000"/>
                  </a:schemeClr>
                </a:solidFill>
                <a:cs typeface="Times New Roman"/>
              </a:rPr>
              <a:t>industria</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farmacéutica</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presentada</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menos</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negativamente</a:t>
            </a:r>
            <a:endParaRPr lang="en-US" sz="1400" b="1" dirty="0">
              <a:solidFill>
                <a:schemeClr val="tx2">
                  <a:lumMod val="50000"/>
                </a:schemeClr>
              </a:solidFill>
              <a:cs typeface="Times New Roman"/>
            </a:endParaRPr>
          </a:p>
          <a:p>
            <a:pPr algn="just"/>
            <a:r>
              <a:rPr lang="en-GB" sz="1200" dirty="0">
                <a:solidFill>
                  <a:schemeClr val="tx2">
                    <a:lumMod val="50000"/>
                  </a:schemeClr>
                </a:solidFill>
                <a:cs typeface="Times New Roman"/>
              </a:rPr>
              <a:t>Antes del COVID-19, la </a:t>
            </a:r>
            <a:r>
              <a:rPr lang="en-GB" sz="1200" dirty="0" err="1">
                <a:solidFill>
                  <a:schemeClr val="tx2">
                    <a:lumMod val="50000"/>
                  </a:schemeClr>
                </a:solidFill>
                <a:cs typeface="Times New Roman"/>
              </a:rPr>
              <a:t>industria</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farmacéutica</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recibía</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críticas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por</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su</a:t>
            </a:r>
            <a:r>
              <a:rPr lang="en-GB" sz="1200" dirty="0">
                <a:solidFill>
                  <a:schemeClr val="tx2">
                    <a:lumMod val="50000"/>
                  </a:schemeClr>
                </a:solidFill>
                <a:cs typeface="Times New Roman"/>
              </a:rPr>
              <a:t> habitual </a:t>
            </a:r>
            <a:r>
              <a:rPr lang="en-GB" sz="1200" dirty="0" err="1">
                <a:solidFill>
                  <a:schemeClr val="tx2">
                    <a:lumMod val="50000"/>
                  </a:schemeClr>
                </a:solidFill>
                <a:cs typeface="Times New Roman"/>
              </a:rPr>
              <a:t>problemática</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fusiones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fallidas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escándalos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Glyphosat</a:t>
            </a:r>
            <a:r>
              <a:rPr lang="en-GB" sz="1200" dirty="0">
                <a:solidFill>
                  <a:schemeClr val="tx2">
                    <a:lumMod val="50000"/>
                  </a:schemeClr>
                </a:solidFill>
                <a:cs typeface="Times New Roman"/>
              </a:rPr>
              <a:t>, etc.  </a:t>
            </a:r>
            <a:r>
              <a:rPr lang="en-GB" sz="1200" dirty="0" err="1">
                <a:solidFill>
                  <a:schemeClr val="tx2">
                    <a:lumMod val="50000"/>
                  </a:schemeClr>
                </a:solidFill>
                <a:cs typeface="Times New Roman"/>
              </a:rPr>
              <a:t>Apenas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aparecían</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noticias</a:t>
            </a:r>
            <a:r>
              <a:rPr lang="en-GB" sz="1200" dirty="0">
                <a:solidFill>
                  <a:schemeClr val="tx2">
                    <a:lumMod val="50000"/>
                  </a:schemeClr>
                </a:solidFill>
                <a:cs typeface="Times New Roman"/>
              </a:rPr>
              <a:t> en la </a:t>
            </a:r>
            <a:r>
              <a:rPr lang="en-GB" sz="1200" dirty="0" err="1">
                <a:solidFill>
                  <a:schemeClr val="tx2">
                    <a:lumMod val="50000"/>
                  </a:schemeClr>
                </a:solidFill>
                <a:cs typeface="Times New Roman"/>
              </a:rPr>
              <a:t>capacidad</a:t>
            </a:r>
            <a:r>
              <a:rPr lang="en-GB" sz="1200" dirty="0">
                <a:solidFill>
                  <a:schemeClr val="tx2">
                    <a:lumMod val="50000"/>
                  </a:schemeClr>
                </a:solidFill>
                <a:cs typeface="Times New Roman"/>
              </a:rPr>
              <a:t> del sector de </a:t>
            </a:r>
            <a:r>
              <a:rPr lang="en-GB" sz="1200" dirty="0" err="1">
                <a:solidFill>
                  <a:schemeClr val="tx2">
                    <a:lumMod val="50000"/>
                  </a:schemeClr>
                </a:solidFill>
                <a:cs typeface="Times New Roman"/>
              </a:rPr>
              <a:t>proporcionar</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vacunas</a:t>
            </a:r>
            <a:r>
              <a:rPr lang="en-GB" sz="1200" dirty="0">
                <a:solidFill>
                  <a:schemeClr val="tx2">
                    <a:lumMod val="50000"/>
                  </a:schemeClr>
                </a:solidFill>
                <a:cs typeface="Times New Roman"/>
              </a:rPr>
              <a:t> de </a:t>
            </a:r>
            <a:r>
              <a:rPr lang="en-GB" sz="1200" dirty="0" err="1">
                <a:solidFill>
                  <a:schemeClr val="tx2">
                    <a:lumMod val="50000"/>
                  </a:schemeClr>
                </a:solidFill>
                <a:cs typeface="Times New Roman"/>
              </a:rPr>
              <a:t>manera</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oportuna</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Mientrastanto</a:t>
            </a:r>
            <a:r>
              <a:rPr lang="en-GB" sz="1200" dirty="0">
                <a:solidFill>
                  <a:schemeClr val="tx2">
                    <a:lumMod val="50000"/>
                  </a:schemeClr>
                </a:solidFill>
                <a:cs typeface="Times New Roman"/>
              </a:rPr>
              <a:t>, las </a:t>
            </a:r>
            <a:r>
              <a:rPr lang="en-GB" sz="1200" dirty="0" err="1">
                <a:solidFill>
                  <a:schemeClr val="tx2">
                    <a:lumMod val="50000"/>
                  </a:schemeClr>
                </a:solidFill>
                <a:cs typeface="Times New Roman"/>
              </a:rPr>
              <a:t>expectativas</a:t>
            </a:r>
            <a:r>
              <a:rPr lang="en-GB" sz="1200" dirty="0">
                <a:solidFill>
                  <a:schemeClr val="tx2">
                    <a:lumMod val="50000"/>
                  </a:schemeClr>
                </a:solidFill>
                <a:cs typeface="Times New Roman"/>
              </a:rPr>
              <a:t> de </a:t>
            </a:r>
            <a:r>
              <a:rPr lang="en-GB" sz="1200" dirty="0" err="1">
                <a:solidFill>
                  <a:schemeClr val="tx2">
                    <a:lumMod val="50000"/>
                  </a:schemeClr>
                </a:solidFill>
                <a:cs typeface="Times New Roman"/>
              </a:rPr>
              <a:t>los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ciudadanos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por</a:t>
            </a:r>
            <a:r>
              <a:rPr lang="en-GB" sz="1200" dirty="0">
                <a:solidFill>
                  <a:schemeClr val="tx2">
                    <a:lumMod val="50000"/>
                  </a:schemeClr>
                </a:solidFill>
                <a:cs typeface="Times New Roman"/>
              </a:rPr>
              <a:t> un </a:t>
            </a:r>
            <a:r>
              <a:rPr lang="en-GB" sz="1200" dirty="0" err="1">
                <a:solidFill>
                  <a:schemeClr val="tx2">
                    <a:lumMod val="50000"/>
                  </a:schemeClr>
                </a:solidFill>
                <a:cs typeface="Times New Roman"/>
              </a:rPr>
              <a:t>medicamento</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ayudaron</a:t>
            </a:r>
            <a:r>
              <a:rPr lang="en-GB" sz="1200" dirty="0">
                <a:solidFill>
                  <a:schemeClr val="tx2">
                    <a:lumMod val="50000"/>
                  </a:schemeClr>
                </a:solidFill>
                <a:cs typeface="Times New Roman"/>
              </a:rPr>
              <a:t> a </a:t>
            </a:r>
            <a:r>
              <a:rPr lang="en-GB" sz="1200" dirty="0" err="1">
                <a:solidFill>
                  <a:schemeClr val="tx2">
                    <a:lumMod val="50000"/>
                  </a:schemeClr>
                </a:solidFill>
                <a:cs typeface="Times New Roman"/>
              </a:rPr>
              <a:t>cambiar</a:t>
            </a:r>
            <a:r>
              <a:rPr lang="en-GB" sz="1200" dirty="0">
                <a:solidFill>
                  <a:schemeClr val="tx2">
                    <a:lumMod val="50000"/>
                  </a:schemeClr>
                </a:solidFill>
                <a:cs typeface="Times New Roman"/>
              </a:rPr>
              <a:t> la </a:t>
            </a:r>
            <a:r>
              <a:rPr lang="en-GB" sz="1200" dirty="0" err="1">
                <a:solidFill>
                  <a:schemeClr val="tx2">
                    <a:lumMod val="50000"/>
                  </a:schemeClr>
                </a:solidFill>
                <a:cs typeface="Times New Roman"/>
              </a:rPr>
              <a:t>narrativa</a:t>
            </a:r>
            <a:r>
              <a:rPr lang="en-GB" sz="1200" dirty="0">
                <a:solidFill>
                  <a:schemeClr val="tx2">
                    <a:lumMod val="50000"/>
                  </a:schemeClr>
                </a:solidFill>
                <a:cs typeface="Times New Roman"/>
              </a:rPr>
              <a:t> de </a:t>
            </a:r>
            <a:r>
              <a:rPr lang="en-GB" sz="1200" dirty="0" err="1">
                <a:solidFill>
                  <a:schemeClr val="tx2">
                    <a:lumMod val="50000"/>
                  </a:schemeClr>
                </a:solidFill>
                <a:cs typeface="Times New Roman"/>
              </a:rPr>
              <a:t>los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periodistas</a:t>
            </a:r>
            <a:r>
              <a:rPr lang="en-GB" sz="1200" dirty="0">
                <a:solidFill>
                  <a:schemeClr val="tx2">
                    <a:lumMod val="50000"/>
                  </a:schemeClr>
                </a:solidFill>
                <a:cs typeface="Times New Roman"/>
              </a:rPr>
              <a:t>  en la </a:t>
            </a:r>
            <a:r>
              <a:rPr lang="en-GB" sz="1200" dirty="0" err="1">
                <a:solidFill>
                  <a:schemeClr val="tx2">
                    <a:lumMod val="50000"/>
                  </a:schemeClr>
                </a:solidFill>
                <a:cs typeface="Times New Roman"/>
              </a:rPr>
              <a:t>presentación</a:t>
            </a:r>
            <a:r>
              <a:rPr lang="en-GB" sz="1200" dirty="0">
                <a:solidFill>
                  <a:schemeClr val="tx2">
                    <a:lumMod val="50000"/>
                  </a:schemeClr>
                </a:solidFill>
                <a:cs typeface="Times New Roman"/>
              </a:rPr>
              <a:t> de  </a:t>
            </a:r>
            <a:r>
              <a:rPr lang="en-GB" sz="1200" dirty="0" err="1">
                <a:solidFill>
                  <a:schemeClr val="tx2">
                    <a:lumMod val="50000"/>
                  </a:schemeClr>
                </a:solidFill>
                <a:cs typeface="Times New Roman"/>
              </a:rPr>
              <a:t>compañías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como</a:t>
            </a:r>
            <a:r>
              <a:rPr lang="en-GB" sz="1200" dirty="0">
                <a:solidFill>
                  <a:schemeClr val="tx2">
                    <a:lumMod val="50000"/>
                  </a:schemeClr>
                </a:solidFill>
                <a:cs typeface="Times New Roman"/>
              </a:rPr>
              <a:t> Roche, Novartis o GSK, de forma que  el </a:t>
            </a:r>
            <a:r>
              <a:rPr lang="en-GB" sz="1200" dirty="0" err="1">
                <a:solidFill>
                  <a:schemeClr val="tx2">
                    <a:lumMod val="50000"/>
                  </a:schemeClr>
                </a:solidFill>
                <a:cs typeface="Times New Roman"/>
              </a:rPr>
              <a:t>volumen</a:t>
            </a:r>
            <a:r>
              <a:rPr lang="en-GB" sz="1200" dirty="0">
                <a:solidFill>
                  <a:schemeClr val="tx2">
                    <a:lumMod val="50000"/>
                  </a:schemeClr>
                </a:solidFill>
                <a:cs typeface="Times New Roman"/>
              </a:rPr>
              <a:t> de </a:t>
            </a:r>
            <a:r>
              <a:rPr lang="en-GB" sz="1200" dirty="0" err="1">
                <a:solidFill>
                  <a:schemeClr val="tx2">
                    <a:lumMod val="50000"/>
                  </a:schemeClr>
                </a:solidFill>
                <a:cs typeface="Times New Roman"/>
              </a:rPr>
              <a:t>informes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sobre</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su</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capacidad</a:t>
            </a:r>
            <a:r>
              <a:rPr lang="en-GB" sz="1200" dirty="0">
                <a:solidFill>
                  <a:schemeClr val="tx2">
                    <a:lumMod val="50000"/>
                  </a:schemeClr>
                </a:solidFill>
                <a:cs typeface="Times New Roman"/>
              </a:rPr>
              <a:t> de </a:t>
            </a:r>
            <a:r>
              <a:rPr lang="en-GB" sz="1200" dirty="0" err="1">
                <a:solidFill>
                  <a:schemeClr val="tx2">
                    <a:lumMod val="50000"/>
                  </a:schemeClr>
                </a:solidFill>
                <a:cs typeface="Times New Roman"/>
              </a:rPr>
              <a:t>investigación</a:t>
            </a:r>
            <a:r>
              <a:rPr lang="en-GB" sz="1200" dirty="0">
                <a:solidFill>
                  <a:schemeClr val="tx2">
                    <a:lumMod val="50000"/>
                  </a:schemeClr>
                </a:solidFill>
                <a:cs typeface="Times New Roman"/>
              </a:rPr>
              <a:t> y </a:t>
            </a:r>
            <a:r>
              <a:rPr lang="en-GB" sz="1200" dirty="0" err="1">
                <a:solidFill>
                  <a:schemeClr val="tx2">
                    <a:lumMod val="50000"/>
                  </a:schemeClr>
                </a:solidFill>
                <a:cs typeface="Times New Roman"/>
              </a:rPr>
              <a:t>desarrollo</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aumentó</a:t>
            </a:r>
            <a:r>
              <a:rPr lang="en-GB" sz="1200" dirty="0">
                <a:solidFill>
                  <a:schemeClr val="tx2">
                    <a:lumMod val="50000"/>
                  </a:schemeClr>
                </a:solidFill>
                <a:cs typeface="Times New Roman"/>
              </a:rPr>
              <a:t> y </a:t>
            </a:r>
            <a:r>
              <a:rPr lang="en-GB" sz="1200" dirty="0" err="1">
                <a:solidFill>
                  <a:schemeClr val="tx2">
                    <a:lumMod val="50000"/>
                  </a:schemeClr>
                </a:solidFill>
                <a:cs typeface="Times New Roman"/>
              </a:rPr>
              <a:t>su</a:t>
            </a:r>
            <a:r>
              <a:rPr lang="en-GB" sz="1200" dirty="0">
                <a:solidFill>
                  <a:schemeClr val="tx2">
                    <a:lumMod val="50000"/>
                  </a:schemeClr>
                </a:solidFill>
                <a:cs typeface="Times New Roman"/>
              </a:rPr>
              <a:t> imagen </a:t>
            </a:r>
            <a:r>
              <a:rPr lang="en-GB" sz="1200" dirty="0" err="1">
                <a:solidFill>
                  <a:schemeClr val="tx2">
                    <a:lumMod val="50000"/>
                  </a:schemeClr>
                </a:solidFill>
                <a:cs typeface="Times New Roman"/>
              </a:rPr>
              <a:t>mejoró</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Según</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los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medios</a:t>
            </a:r>
            <a:r>
              <a:rPr lang="en-GB" sz="1200" dirty="0">
                <a:solidFill>
                  <a:schemeClr val="tx2">
                    <a:lumMod val="50000"/>
                  </a:schemeClr>
                </a:solidFill>
                <a:cs typeface="Times New Roman"/>
              </a:rPr>
              <a:t> de </a:t>
            </a:r>
            <a:r>
              <a:rPr lang="en-GB" sz="1200" dirty="0" err="1">
                <a:solidFill>
                  <a:schemeClr val="tx2">
                    <a:lumMod val="50000"/>
                  </a:schemeClr>
                </a:solidFill>
                <a:cs typeface="Times New Roman"/>
              </a:rPr>
              <a:t>comunicación</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internacionales</a:t>
            </a:r>
            <a:r>
              <a:rPr lang="en-GB" sz="1200" dirty="0">
                <a:solidFill>
                  <a:schemeClr val="tx2">
                    <a:lumMod val="50000"/>
                  </a:schemeClr>
                </a:solidFill>
                <a:cs typeface="Times New Roman"/>
              </a:rPr>
              <a:t>, la </a:t>
            </a:r>
            <a:r>
              <a:rPr lang="en-GB" sz="1200" dirty="0" err="1">
                <a:solidFill>
                  <a:schemeClr val="tx2">
                    <a:lumMod val="50000"/>
                  </a:schemeClr>
                </a:solidFill>
                <a:cs typeface="Times New Roman"/>
              </a:rPr>
              <a:t>negatividad</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procede</a:t>
            </a:r>
            <a:r>
              <a:rPr lang="en-GB" sz="1200" dirty="0">
                <a:solidFill>
                  <a:schemeClr val="tx2">
                    <a:lumMod val="50000"/>
                  </a:schemeClr>
                </a:solidFill>
                <a:cs typeface="Times New Roman"/>
              </a:rPr>
              <a:t> de la </a:t>
            </a:r>
            <a:r>
              <a:rPr lang="en-GB" sz="1200" dirty="0" err="1">
                <a:solidFill>
                  <a:schemeClr val="tx2">
                    <a:lumMod val="50000"/>
                  </a:schemeClr>
                </a:solidFill>
                <a:cs typeface="Times New Roman"/>
              </a:rPr>
              <a:t>necesidad</a:t>
            </a:r>
            <a:r>
              <a:rPr lang="en-GB" sz="1200" dirty="0">
                <a:solidFill>
                  <a:schemeClr val="tx2">
                    <a:lumMod val="50000"/>
                  </a:schemeClr>
                </a:solidFill>
                <a:cs typeface="Times New Roman"/>
              </a:rPr>
              <a:t> de </a:t>
            </a:r>
            <a:r>
              <a:rPr lang="en-GB" sz="1200" dirty="0" err="1">
                <a:solidFill>
                  <a:schemeClr val="tx2">
                    <a:lumMod val="50000"/>
                  </a:schemeClr>
                </a:solidFill>
                <a:cs typeface="Times New Roman"/>
              </a:rPr>
              <a:t>nuevas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políticas</a:t>
            </a:r>
            <a:r>
              <a:rPr lang="en-GB" sz="1200" dirty="0">
                <a:solidFill>
                  <a:schemeClr val="tx2">
                    <a:lumMod val="50000"/>
                  </a:schemeClr>
                </a:solidFill>
                <a:cs typeface="Times New Roman"/>
              </a:rPr>
              <a:t> de </a:t>
            </a:r>
            <a:r>
              <a:rPr lang="en-GB" sz="1200" dirty="0" err="1">
                <a:solidFill>
                  <a:schemeClr val="tx2">
                    <a:lumMod val="50000"/>
                  </a:schemeClr>
                </a:solidFill>
                <a:cs typeface="Times New Roman"/>
              </a:rPr>
              <a:t>precios</a:t>
            </a:r>
            <a:r>
              <a:rPr lang="en-GB" sz="1200" dirty="0">
                <a:solidFill>
                  <a:schemeClr val="tx2">
                    <a:lumMod val="50000"/>
                  </a:schemeClr>
                </a:solidFill>
                <a:cs typeface="Times New Roman"/>
              </a:rPr>
              <a:t>.   </a:t>
            </a:r>
            <a:r>
              <a:rPr lang="de-DE" sz="1200" b="1" dirty="0">
                <a:solidFill>
                  <a:schemeClr val="tx2">
                    <a:lumMod val="50000"/>
                  </a:schemeClr>
                </a:solidFill>
                <a:cs typeface="Times New Roman"/>
              </a:rPr>
              <a:t>La próxima semana: </a:t>
            </a:r>
            <a:r>
              <a:rPr lang="en-GB" sz="1200" b="1" dirty="0">
                <a:solidFill>
                  <a:schemeClr val="tx2">
                    <a:lumMod val="50000"/>
                  </a:schemeClr>
                </a:solidFill>
                <a:cs typeface="Times New Roman"/>
              </a:rPr>
              <a:t>Los </a:t>
            </a:r>
            <a:r>
              <a:rPr lang="en-GB" sz="1200" b="1" dirty="0" err="1">
                <a:solidFill>
                  <a:schemeClr val="tx2">
                    <a:lumMod val="50000"/>
                  </a:schemeClr>
                </a:solidFill>
                <a:cs typeface="Times New Roman"/>
              </a:rPr>
              <a:t>informes</a:t>
            </a:r>
            <a:r>
              <a:rPr lang="en-GB" sz="1200" b="1" dirty="0">
                <a:solidFill>
                  <a:schemeClr val="tx2">
                    <a:lumMod val="50000"/>
                  </a:schemeClr>
                </a:solidFill>
                <a:cs typeface="Times New Roman"/>
              </a:rPr>
              <a:t> </a:t>
            </a:r>
            <a:r>
              <a:rPr lang="en-GB" sz="1200" b="1" dirty="0" err="1">
                <a:solidFill>
                  <a:schemeClr val="tx2">
                    <a:lumMod val="50000"/>
                  </a:schemeClr>
                </a:solidFill>
                <a:cs typeface="Times New Roman"/>
              </a:rPr>
              <a:t>mediáticos</a:t>
            </a:r>
            <a:r>
              <a:rPr lang="en-GB" sz="1200" b="1" dirty="0">
                <a:solidFill>
                  <a:schemeClr val="tx2">
                    <a:lumMod val="50000"/>
                  </a:schemeClr>
                </a:solidFill>
                <a:cs typeface="Times New Roman"/>
              </a:rPr>
              <a:t> de </a:t>
            </a:r>
            <a:r>
              <a:rPr lang="en-GB" sz="1200" b="1" dirty="0" err="1">
                <a:solidFill>
                  <a:schemeClr val="tx2">
                    <a:lumMod val="50000"/>
                  </a:schemeClr>
                </a:solidFill>
                <a:cs typeface="Times New Roman"/>
              </a:rPr>
              <a:t>Suecia</a:t>
            </a:r>
            <a:endParaRPr lang="en-US" sz="600" b="1" dirty="0">
              <a:solidFill>
                <a:schemeClr val="tx2">
                  <a:lumMod val="50000"/>
                </a:schemeClr>
              </a:solidFill>
              <a:cs typeface="Times New Roman" panose="02020603050405020304" pitchFamily="18" charset="0"/>
            </a:endParaRPr>
          </a:p>
          <a:p>
            <a:pPr algn="just"/>
            <a:endParaRPr lang="de-DE" sz="1200" b="1" dirty="0">
              <a:solidFill>
                <a:schemeClr val="tx2">
                  <a:lumMod val="50000"/>
                </a:schemeClr>
              </a:solidFill>
              <a:cs typeface="Times New Roman"/>
            </a:endParaRPr>
          </a:p>
          <a:p>
            <a:endParaRPr lang="de-DE" sz="1200" b="1" dirty="0">
              <a:solidFill>
                <a:schemeClr val="tx2">
                  <a:lumMod val="50000"/>
                </a:schemeClr>
              </a:solidFill>
              <a:cs typeface="Times New Roman"/>
            </a:endParaRPr>
          </a:p>
        </p:txBody>
      </p:sp>
      <p:sp>
        <p:nvSpPr>
          <p:cNvPr id="8" name="Textfeld 7">
            <a:extLst>
              <a:ext uri="{FF2B5EF4-FFF2-40B4-BE49-F238E27FC236}">
                <a16:creationId xmlns:a16="http://schemas.microsoft.com/office/drawing/2014/main" id="{4C1CDCAF-4F74-4128-8FD2-9E9BB79158FB}"/>
              </a:ext>
            </a:extLst>
          </p:cNvPr>
          <p:cNvSpPr txBox="1"/>
          <p:nvPr/>
        </p:nvSpPr>
        <p:spPr>
          <a:xfrm>
            <a:off x="160882" y="2950178"/>
            <a:ext cx="4804418" cy="307777"/>
          </a:xfrm>
          <a:prstGeom prst="rect">
            <a:avLst/>
          </a:prstGeom>
          <a:noFill/>
        </p:spPr>
        <p:txBody>
          <a:bodyPr wrap="square" rtlCol="0" anchor="t">
            <a:spAutoFit/>
          </a:bodyPr>
          <a:lstStyle/>
          <a:p>
            <a:pPr algn="ctr"/>
            <a:r>
              <a:rPr lang="de-DE" sz="1400" dirty="0">
                <a:solidFill>
                  <a:schemeClr val="bg1"/>
                </a:solidFill>
              </a:rPr>
              <a:t>Seguridad de los pacientes no-Covid 19</a:t>
            </a:r>
          </a:p>
        </p:txBody>
      </p:sp>
      <p:sp>
        <p:nvSpPr>
          <p:cNvPr id="9" name="Textfeld 8">
            <a:extLst>
              <a:ext uri="{FF2B5EF4-FFF2-40B4-BE49-F238E27FC236}">
                <a16:creationId xmlns:a16="http://schemas.microsoft.com/office/drawing/2014/main" id="{F5502F27-C811-47B9-833C-AF79C6ACF063}"/>
              </a:ext>
            </a:extLst>
          </p:cNvPr>
          <p:cNvSpPr txBox="1"/>
          <p:nvPr/>
        </p:nvSpPr>
        <p:spPr>
          <a:xfrm>
            <a:off x="3834678" y="613836"/>
            <a:ext cx="2780104" cy="1954381"/>
          </a:xfrm>
          <a:prstGeom prst="rect">
            <a:avLst/>
          </a:prstGeom>
          <a:noFill/>
        </p:spPr>
        <p:txBody>
          <a:bodyPr wrap="square" rtlCol="0" anchor="t">
            <a:spAutoFit/>
          </a:bodyPr>
          <a:lstStyle/>
          <a:p>
            <a:pPr algn="just"/>
            <a:r>
              <a:rPr lang="en-US" sz="1100" dirty="0" err="1">
                <a:solidFill>
                  <a:schemeClr val="tx2">
                    <a:lumMod val="50000"/>
                  </a:schemeClr>
                </a:solidFill>
              </a:rPr>
              <a:t>Según</a:t>
            </a:r>
            <a:r>
              <a:rPr lang="en-US" sz="1100" dirty="0">
                <a:solidFill>
                  <a:schemeClr val="tx2">
                    <a:lumMod val="50000"/>
                  </a:schemeClr>
                </a:solidFill>
              </a:rPr>
              <a:t> el dominical </a:t>
            </a:r>
            <a:r>
              <a:rPr lang="en-US" sz="1100" dirty="0" err="1">
                <a:solidFill>
                  <a:schemeClr val="tx2">
                    <a:lumMod val="50000"/>
                  </a:schemeClr>
                </a:solidFill>
              </a:rPr>
              <a:t>suizo</a:t>
            </a:r>
            <a:r>
              <a:rPr lang="en-US" sz="1100" dirty="0">
                <a:solidFill>
                  <a:schemeClr val="tx2">
                    <a:lumMod val="50000"/>
                  </a:schemeClr>
                </a:solidFill>
              </a:rPr>
              <a:t> </a:t>
            </a:r>
            <a:r>
              <a:rPr lang="en-US" sz="1100" dirty="0" err="1">
                <a:solidFill>
                  <a:srgbClr val="099BDD">
                    <a:lumMod val="50000"/>
                  </a:srgbClr>
                </a:solidFill>
              </a:rPr>
              <a:t>Sonntagszeitung</a:t>
            </a:r>
            <a:r>
              <a:rPr lang="en-US" sz="1100" dirty="0">
                <a:solidFill>
                  <a:srgbClr val="099BDD">
                    <a:lumMod val="50000"/>
                  </a:srgbClr>
                </a:solidFill>
              </a:rPr>
              <a:t> y </a:t>
            </a:r>
            <a:r>
              <a:rPr lang="en-US" sz="1100" dirty="0">
                <a:solidFill>
                  <a:schemeClr val="tx2">
                    <a:lumMod val="50000"/>
                  </a:schemeClr>
                </a:solidFill>
              </a:rPr>
              <a:t>un </a:t>
            </a:r>
            <a:r>
              <a:rPr lang="en-US" sz="1100" dirty="0" err="1">
                <a:solidFill>
                  <a:schemeClr val="tx2">
                    <a:lumMod val="50000"/>
                  </a:schemeClr>
                </a:solidFill>
              </a:rPr>
              <a:t>estudio</a:t>
            </a:r>
            <a:r>
              <a:rPr lang="en-US" sz="1100" dirty="0">
                <a:solidFill>
                  <a:schemeClr val="tx2">
                    <a:lumMod val="50000"/>
                  </a:schemeClr>
                </a:solidFill>
              </a:rPr>
              <a:t> no </a:t>
            </a:r>
            <a:r>
              <a:rPr lang="en-US" sz="1100" dirty="0" err="1">
                <a:solidFill>
                  <a:schemeClr val="tx2">
                    <a:lumMod val="50000"/>
                  </a:schemeClr>
                </a:solidFill>
              </a:rPr>
              <a:t>publicado</a:t>
            </a:r>
            <a:r>
              <a:rPr lang="en-US" sz="1100" dirty="0">
                <a:solidFill>
                  <a:schemeClr val="tx2">
                    <a:lumMod val="50000"/>
                  </a:schemeClr>
                </a:solidFill>
              </a:rPr>
              <a:t> entre </a:t>
            </a:r>
            <a:r>
              <a:rPr lang="en-US" sz="1100" dirty="0" err="1">
                <a:solidFill>
                  <a:schemeClr val="tx2">
                    <a:lumMod val="50000"/>
                  </a:schemeClr>
                </a:solidFill>
              </a:rPr>
              <a:t>profesionales</a:t>
            </a:r>
            <a:r>
              <a:rPr lang="en-US" sz="1100" dirty="0">
                <a:solidFill>
                  <a:schemeClr val="tx2">
                    <a:lumMod val="50000"/>
                  </a:schemeClr>
                </a:solidFill>
              </a:rPr>
              <a:t> de </a:t>
            </a:r>
            <a:r>
              <a:rPr lang="en-US" sz="1100" dirty="0" err="1">
                <a:solidFill>
                  <a:schemeClr val="tx2">
                    <a:lumMod val="50000"/>
                  </a:schemeClr>
                </a:solidFill>
              </a:rPr>
              <a:t>residencias</a:t>
            </a:r>
            <a:r>
              <a:rPr lang="en-US" sz="1100" dirty="0">
                <a:solidFill>
                  <a:schemeClr val="tx2">
                    <a:lumMod val="50000"/>
                  </a:schemeClr>
                </a:solidFill>
              </a:rPr>
              <a:t> </a:t>
            </a:r>
            <a:r>
              <a:rPr lang="en-US" sz="1100" dirty="0" err="1">
                <a:solidFill>
                  <a:schemeClr val="tx2">
                    <a:lumMod val="50000"/>
                  </a:schemeClr>
                </a:solidFill>
              </a:rPr>
              <a:t>suizas</a:t>
            </a:r>
            <a:r>
              <a:rPr lang="en-US" sz="1100" dirty="0">
                <a:solidFill>
                  <a:schemeClr val="tx2">
                    <a:lumMod val="50000"/>
                  </a:schemeClr>
                </a:solidFill>
              </a:rPr>
              <a:t>, la </a:t>
            </a:r>
            <a:r>
              <a:rPr lang="en-US" sz="1100" dirty="0" err="1">
                <a:solidFill>
                  <a:schemeClr val="tx2">
                    <a:lumMod val="50000"/>
                  </a:schemeClr>
                </a:solidFill>
              </a:rPr>
              <a:t>mitad</a:t>
            </a:r>
            <a:r>
              <a:rPr lang="en-US" sz="1100" dirty="0">
                <a:solidFill>
                  <a:schemeClr val="tx2">
                    <a:lumMod val="50000"/>
                  </a:schemeClr>
                </a:solidFill>
              </a:rPr>
              <a:t> de </a:t>
            </a:r>
            <a:r>
              <a:rPr lang="en-US" sz="1100" dirty="0" err="1">
                <a:solidFill>
                  <a:schemeClr val="tx2">
                    <a:lumMod val="50000"/>
                  </a:schemeClr>
                </a:solidFill>
              </a:rPr>
              <a:t>los</a:t>
            </a:r>
            <a:r>
              <a:rPr lang="en-US" sz="1100" dirty="0">
                <a:solidFill>
                  <a:schemeClr val="tx2">
                    <a:lumMod val="50000"/>
                  </a:schemeClr>
                </a:solidFill>
              </a:rPr>
              <a:t> </a:t>
            </a:r>
            <a:r>
              <a:rPr lang="en-US" sz="1100" dirty="0" err="1">
                <a:solidFill>
                  <a:schemeClr val="tx2">
                    <a:lumMod val="50000"/>
                  </a:schemeClr>
                </a:solidFill>
              </a:rPr>
              <a:t>empleados</a:t>
            </a:r>
            <a:r>
              <a:rPr lang="en-US" sz="1100" dirty="0">
                <a:solidFill>
                  <a:schemeClr val="tx2">
                    <a:lumMod val="50000"/>
                  </a:schemeClr>
                </a:solidFill>
              </a:rPr>
              <a:t> de </a:t>
            </a:r>
            <a:r>
              <a:rPr lang="en-US" sz="1100" dirty="0" err="1">
                <a:solidFill>
                  <a:schemeClr val="tx2">
                    <a:lumMod val="50000"/>
                  </a:schemeClr>
                </a:solidFill>
              </a:rPr>
              <a:t>éstas</a:t>
            </a:r>
            <a:r>
              <a:rPr lang="en-US" sz="1100" dirty="0">
                <a:solidFill>
                  <a:schemeClr val="tx2">
                    <a:lumMod val="50000"/>
                  </a:schemeClr>
                </a:solidFill>
              </a:rPr>
              <a:t> </a:t>
            </a:r>
            <a:r>
              <a:rPr lang="en-US" sz="1100" dirty="0" err="1">
                <a:solidFill>
                  <a:schemeClr val="tx2">
                    <a:lumMod val="50000"/>
                  </a:schemeClr>
                </a:solidFill>
              </a:rPr>
              <a:t>quiere</a:t>
            </a:r>
            <a:r>
              <a:rPr lang="en-US" sz="1100" dirty="0">
                <a:solidFill>
                  <a:schemeClr val="tx2">
                    <a:lumMod val="50000"/>
                  </a:schemeClr>
                </a:solidFill>
              </a:rPr>
              <a:t> </a:t>
            </a:r>
            <a:r>
              <a:rPr lang="en-US" sz="1100" dirty="0" err="1">
                <a:solidFill>
                  <a:schemeClr val="tx2">
                    <a:lumMod val="50000"/>
                  </a:schemeClr>
                </a:solidFill>
              </a:rPr>
              <a:t>dejar</a:t>
            </a:r>
            <a:r>
              <a:rPr lang="en-US" sz="1100" dirty="0">
                <a:solidFill>
                  <a:schemeClr val="tx2">
                    <a:lumMod val="50000"/>
                  </a:schemeClr>
                </a:solidFill>
              </a:rPr>
              <a:t> </a:t>
            </a:r>
            <a:r>
              <a:rPr lang="en-US" sz="1100" dirty="0" err="1">
                <a:solidFill>
                  <a:schemeClr val="tx2">
                    <a:lumMod val="50000"/>
                  </a:schemeClr>
                </a:solidFill>
              </a:rPr>
              <a:t>su</a:t>
            </a:r>
            <a:r>
              <a:rPr lang="en-US" sz="1100" dirty="0">
                <a:solidFill>
                  <a:schemeClr val="tx2">
                    <a:lumMod val="50000"/>
                  </a:schemeClr>
                </a:solidFill>
              </a:rPr>
              <a:t> </a:t>
            </a:r>
            <a:r>
              <a:rPr lang="en-US" sz="1100" dirty="0" err="1">
                <a:solidFill>
                  <a:schemeClr val="tx2">
                    <a:lumMod val="50000"/>
                  </a:schemeClr>
                </a:solidFill>
              </a:rPr>
              <a:t>trabajo</a:t>
            </a:r>
            <a:r>
              <a:rPr lang="en-US" sz="1100" dirty="0">
                <a:solidFill>
                  <a:schemeClr val="tx2">
                    <a:lumMod val="50000"/>
                  </a:schemeClr>
                </a:solidFill>
              </a:rPr>
              <a:t> y el 90% no </a:t>
            </a:r>
            <a:r>
              <a:rPr lang="en-US" sz="1100" dirty="0" err="1">
                <a:solidFill>
                  <a:schemeClr val="tx2">
                    <a:lumMod val="50000"/>
                  </a:schemeClr>
                </a:solidFill>
              </a:rPr>
              <a:t>recomendarian</a:t>
            </a:r>
            <a:r>
              <a:rPr lang="en-US" sz="1100" dirty="0">
                <a:solidFill>
                  <a:schemeClr val="tx2">
                    <a:lumMod val="50000"/>
                  </a:schemeClr>
                </a:solidFill>
              </a:rPr>
              <a:t> </a:t>
            </a:r>
            <a:r>
              <a:rPr lang="en-US" sz="1100" dirty="0" err="1">
                <a:solidFill>
                  <a:schemeClr val="tx2">
                    <a:lumMod val="50000"/>
                  </a:schemeClr>
                </a:solidFill>
              </a:rPr>
              <a:t>una</a:t>
            </a:r>
            <a:r>
              <a:rPr lang="en-US" sz="1100" dirty="0">
                <a:solidFill>
                  <a:schemeClr val="tx2">
                    <a:lumMod val="50000"/>
                  </a:schemeClr>
                </a:solidFill>
              </a:rPr>
              <a:t> </a:t>
            </a:r>
            <a:r>
              <a:rPr lang="en-US" sz="1100" dirty="0" err="1">
                <a:solidFill>
                  <a:schemeClr val="tx2">
                    <a:lumMod val="50000"/>
                  </a:schemeClr>
                </a:solidFill>
              </a:rPr>
              <a:t>residencia</a:t>
            </a:r>
            <a:r>
              <a:rPr lang="en-US" sz="1100" dirty="0">
                <a:solidFill>
                  <a:schemeClr val="tx2">
                    <a:lumMod val="50000"/>
                  </a:schemeClr>
                </a:solidFill>
              </a:rPr>
              <a:t> a </a:t>
            </a:r>
            <a:r>
              <a:rPr lang="en-US" sz="1100" dirty="0" err="1">
                <a:solidFill>
                  <a:schemeClr val="tx2">
                    <a:lumMod val="50000"/>
                  </a:schemeClr>
                </a:solidFill>
              </a:rPr>
              <a:t>familiares</a:t>
            </a:r>
            <a:r>
              <a:rPr lang="en-US" sz="1100" dirty="0">
                <a:solidFill>
                  <a:schemeClr val="tx2">
                    <a:lumMod val="50000"/>
                  </a:schemeClr>
                </a:solidFill>
              </a:rPr>
              <a:t>; </a:t>
            </a:r>
            <a:r>
              <a:rPr lang="en-US" sz="1100" dirty="0" err="1">
                <a:solidFill>
                  <a:schemeClr val="tx2">
                    <a:lumMod val="50000"/>
                  </a:schemeClr>
                </a:solidFill>
              </a:rPr>
              <a:t>una</a:t>
            </a:r>
            <a:r>
              <a:rPr lang="en-US" sz="1100" dirty="0">
                <a:solidFill>
                  <a:schemeClr val="tx2">
                    <a:lumMod val="50000"/>
                  </a:schemeClr>
                </a:solidFill>
              </a:rPr>
              <a:t> </a:t>
            </a:r>
            <a:r>
              <a:rPr lang="en-US" sz="1100" dirty="0" err="1">
                <a:solidFill>
                  <a:schemeClr val="tx2">
                    <a:lumMod val="50000"/>
                  </a:schemeClr>
                </a:solidFill>
              </a:rPr>
              <a:t>enfermera</a:t>
            </a:r>
            <a:r>
              <a:rPr lang="en-US" sz="1100" dirty="0">
                <a:solidFill>
                  <a:schemeClr val="tx2">
                    <a:lumMod val="50000"/>
                  </a:schemeClr>
                </a:solidFill>
              </a:rPr>
              <a:t> </a:t>
            </a:r>
            <a:r>
              <a:rPr lang="en-US" sz="1100" dirty="0" err="1">
                <a:solidFill>
                  <a:schemeClr val="tx2">
                    <a:lumMod val="50000"/>
                  </a:schemeClr>
                </a:solidFill>
              </a:rPr>
              <a:t>afirma</a:t>
            </a:r>
            <a:r>
              <a:rPr lang="en-US" sz="1100" dirty="0">
                <a:solidFill>
                  <a:schemeClr val="tx2">
                    <a:lumMod val="50000"/>
                  </a:schemeClr>
                </a:solidFill>
              </a:rPr>
              <a:t> que “de la </a:t>
            </a:r>
            <a:r>
              <a:rPr lang="en-US" sz="1100" dirty="0" err="1">
                <a:solidFill>
                  <a:schemeClr val="tx2">
                    <a:lumMod val="50000"/>
                  </a:schemeClr>
                </a:solidFill>
              </a:rPr>
              <a:t>manera</a:t>
            </a:r>
            <a:r>
              <a:rPr lang="en-US" sz="1100" dirty="0">
                <a:solidFill>
                  <a:schemeClr val="tx2">
                    <a:lumMod val="50000"/>
                  </a:schemeClr>
                </a:solidFill>
              </a:rPr>
              <a:t>  en que </a:t>
            </a:r>
            <a:r>
              <a:rPr lang="en-US" sz="1100" dirty="0" err="1">
                <a:solidFill>
                  <a:schemeClr val="tx2">
                    <a:lumMod val="50000"/>
                  </a:schemeClr>
                </a:solidFill>
              </a:rPr>
              <a:t>trabajamos</a:t>
            </a:r>
            <a:r>
              <a:rPr lang="en-US" sz="1100" dirty="0">
                <a:solidFill>
                  <a:schemeClr val="tx2">
                    <a:lumMod val="50000"/>
                  </a:schemeClr>
                </a:solidFill>
              </a:rPr>
              <a:t>, </a:t>
            </a:r>
            <a:r>
              <a:rPr lang="en-US" sz="1100" dirty="0" err="1">
                <a:solidFill>
                  <a:schemeClr val="tx2">
                    <a:lumMod val="50000"/>
                  </a:schemeClr>
                </a:solidFill>
              </a:rPr>
              <a:t>nunca</a:t>
            </a:r>
            <a:r>
              <a:rPr lang="en-US" sz="1100" dirty="0">
                <a:solidFill>
                  <a:schemeClr val="tx2">
                    <a:lumMod val="50000"/>
                  </a:schemeClr>
                </a:solidFill>
              </a:rPr>
              <a:t>  </a:t>
            </a:r>
            <a:r>
              <a:rPr lang="en-US" sz="1100" dirty="0" err="1">
                <a:solidFill>
                  <a:schemeClr val="tx2">
                    <a:lumMod val="50000"/>
                  </a:schemeClr>
                </a:solidFill>
              </a:rPr>
              <a:t>dejaría</a:t>
            </a:r>
            <a:r>
              <a:rPr lang="en-US" sz="1100" dirty="0">
                <a:solidFill>
                  <a:schemeClr val="tx2">
                    <a:lumMod val="50000"/>
                  </a:schemeClr>
                </a:solidFill>
              </a:rPr>
              <a:t> a </a:t>
            </a:r>
            <a:r>
              <a:rPr lang="en-US" sz="1100" dirty="0" err="1">
                <a:solidFill>
                  <a:schemeClr val="tx2">
                    <a:lumMod val="50000"/>
                  </a:schemeClr>
                </a:solidFill>
              </a:rPr>
              <a:t>mis</a:t>
            </a:r>
            <a:r>
              <a:rPr lang="en-US" sz="1100" dirty="0">
                <a:solidFill>
                  <a:schemeClr val="tx2">
                    <a:lumMod val="50000"/>
                  </a:schemeClr>
                </a:solidFill>
              </a:rPr>
              <a:t> padres en </a:t>
            </a:r>
            <a:r>
              <a:rPr lang="en-US" sz="1100" dirty="0" err="1">
                <a:solidFill>
                  <a:schemeClr val="tx2">
                    <a:lumMod val="50000"/>
                  </a:schemeClr>
                </a:solidFill>
              </a:rPr>
              <a:t>una</a:t>
            </a:r>
            <a:r>
              <a:rPr lang="en-US" sz="1100" dirty="0">
                <a:solidFill>
                  <a:schemeClr val="tx2">
                    <a:lumMod val="50000"/>
                  </a:schemeClr>
                </a:solidFill>
              </a:rPr>
              <a:t> </a:t>
            </a:r>
            <a:r>
              <a:rPr lang="en-US" sz="1100" dirty="0" err="1">
                <a:solidFill>
                  <a:schemeClr val="tx2">
                    <a:lumMod val="50000"/>
                  </a:schemeClr>
                </a:solidFill>
              </a:rPr>
              <a:t>residencia</a:t>
            </a:r>
            <a:r>
              <a:rPr lang="en-US" sz="1100" dirty="0">
                <a:solidFill>
                  <a:schemeClr val="tx2">
                    <a:lumMod val="50000"/>
                  </a:schemeClr>
                </a:solidFill>
              </a:rPr>
              <a:t>”. En Austria, </a:t>
            </a:r>
            <a:r>
              <a:rPr lang="en-US" sz="1100" dirty="0" err="1">
                <a:solidFill>
                  <a:schemeClr val="tx2">
                    <a:lumMod val="50000"/>
                  </a:schemeClr>
                </a:solidFill>
              </a:rPr>
              <a:t>trabajadores</a:t>
            </a:r>
            <a:r>
              <a:rPr lang="en-US" sz="1100" dirty="0">
                <a:solidFill>
                  <a:schemeClr val="tx2">
                    <a:lumMod val="50000"/>
                  </a:schemeClr>
                </a:solidFill>
              </a:rPr>
              <a:t> </a:t>
            </a:r>
            <a:r>
              <a:rPr lang="en-US" sz="1100" dirty="0" err="1">
                <a:solidFill>
                  <a:schemeClr val="tx2">
                    <a:lumMod val="50000"/>
                  </a:schemeClr>
                </a:solidFill>
              </a:rPr>
              <a:t>rumanos</a:t>
            </a:r>
            <a:r>
              <a:rPr lang="en-US" sz="1100" dirty="0">
                <a:solidFill>
                  <a:schemeClr val="tx2">
                    <a:lumMod val="50000"/>
                  </a:schemeClr>
                </a:solidFill>
              </a:rPr>
              <a:t> </a:t>
            </a:r>
            <a:r>
              <a:rPr lang="en-US" sz="1100" dirty="0" err="1">
                <a:solidFill>
                  <a:schemeClr val="tx2">
                    <a:lumMod val="50000"/>
                  </a:schemeClr>
                </a:solidFill>
              </a:rPr>
              <a:t>pueden</a:t>
            </a:r>
            <a:r>
              <a:rPr lang="en-US" sz="1100" dirty="0">
                <a:solidFill>
                  <a:schemeClr val="tx2">
                    <a:lumMod val="50000"/>
                  </a:schemeClr>
                </a:solidFill>
              </a:rPr>
              <a:t> </a:t>
            </a:r>
            <a:r>
              <a:rPr lang="en-US" sz="1100" dirty="0" err="1">
                <a:solidFill>
                  <a:schemeClr val="tx2">
                    <a:lumMod val="50000"/>
                  </a:schemeClr>
                </a:solidFill>
              </a:rPr>
              <a:t>seguir</a:t>
            </a:r>
            <a:r>
              <a:rPr lang="en-US" sz="1100" dirty="0">
                <a:solidFill>
                  <a:schemeClr val="tx2">
                    <a:lumMod val="50000"/>
                  </a:schemeClr>
                </a:solidFill>
              </a:rPr>
              <a:t> </a:t>
            </a:r>
            <a:r>
              <a:rPr lang="en-US" sz="1100" dirty="0" err="1">
                <a:solidFill>
                  <a:schemeClr val="tx2">
                    <a:lumMod val="50000"/>
                  </a:schemeClr>
                </a:solidFill>
              </a:rPr>
              <a:t>ayudando</a:t>
            </a:r>
            <a:r>
              <a:rPr lang="en-US" sz="1100" dirty="0">
                <a:solidFill>
                  <a:schemeClr val="tx2">
                    <a:lumMod val="50000"/>
                  </a:schemeClr>
                </a:solidFill>
              </a:rPr>
              <a:t> a </a:t>
            </a:r>
            <a:r>
              <a:rPr lang="en-US" sz="1100" dirty="0" err="1">
                <a:solidFill>
                  <a:schemeClr val="tx2">
                    <a:lumMod val="50000"/>
                  </a:schemeClr>
                </a:solidFill>
              </a:rPr>
              <a:t>los</a:t>
            </a:r>
            <a:r>
              <a:rPr lang="en-US" sz="1100" dirty="0">
                <a:solidFill>
                  <a:schemeClr val="tx2">
                    <a:lumMod val="50000"/>
                  </a:schemeClr>
                </a:solidFill>
              </a:rPr>
              <a:t> </a:t>
            </a:r>
            <a:r>
              <a:rPr lang="en-US" sz="1100" dirty="0" err="1">
                <a:solidFill>
                  <a:schemeClr val="tx2">
                    <a:lumMod val="50000"/>
                  </a:schemeClr>
                </a:solidFill>
              </a:rPr>
              <a:t>austríacos</a:t>
            </a:r>
            <a:r>
              <a:rPr lang="en-US" sz="1100" dirty="0">
                <a:solidFill>
                  <a:schemeClr val="tx2">
                    <a:lumMod val="50000"/>
                  </a:schemeClr>
                </a:solidFill>
              </a:rPr>
              <a:t> </a:t>
            </a:r>
            <a:r>
              <a:rPr lang="en-US" sz="1100" dirty="0" err="1">
                <a:solidFill>
                  <a:schemeClr val="tx2">
                    <a:lumMod val="50000"/>
                  </a:schemeClr>
                </a:solidFill>
              </a:rPr>
              <a:t>tras</a:t>
            </a:r>
            <a:r>
              <a:rPr lang="en-US" sz="1100" dirty="0">
                <a:solidFill>
                  <a:schemeClr val="tx2">
                    <a:lumMod val="50000"/>
                  </a:schemeClr>
                </a:solidFill>
              </a:rPr>
              <a:t> dos </a:t>
            </a:r>
            <a:r>
              <a:rPr lang="en-US" sz="1100" dirty="0" err="1">
                <a:solidFill>
                  <a:schemeClr val="tx2">
                    <a:lumMod val="50000"/>
                  </a:schemeClr>
                </a:solidFill>
              </a:rPr>
              <a:t>semanas</a:t>
            </a:r>
            <a:r>
              <a:rPr lang="en-US" sz="1100" dirty="0">
                <a:solidFill>
                  <a:schemeClr val="tx2">
                    <a:lumMod val="50000"/>
                  </a:schemeClr>
                </a:solidFill>
              </a:rPr>
              <a:t> de </a:t>
            </a:r>
            <a:r>
              <a:rPr lang="en-US" sz="1100" dirty="0" err="1">
                <a:solidFill>
                  <a:schemeClr val="tx2">
                    <a:lumMod val="50000"/>
                  </a:schemeClr>
                </a:solidFill>
              </a:rPr>
              <a:t>negociaciones</a:t>
            </a:r>
            <a:r>
              <a:rPr lang="en-US" sz="1100">
                <a:solidFill>
                  <a:schemeClr val="tx2">
                    <a:lumMod val="50000"/>
                  </a:schemeClr>
                </a:solidFill>
              </a:rPr>
              <a:t>  al  </a:t>
            </a:r>
            <a:r>
              <a:rPr lang="en-US" sz="1100" dirty="0" err="1">
                <a:solidFill>
                  <a:schemeClr val="tx2">
                    <a:lumMod val="50000"/>
                  </a:schemeClr>
                </a:solidFill>
              </a:rPr>
              <a:t>más</a:t>
            </a:r>
            <a:r>
              <a:rPr lang="en-US" sz="1100" dirty="0">
                <a:solidFill>
                  <a:schemeClr val="tx2">
                    <a:lumMod val="50000"/>
                  </a:schemeClr>
                </a:solidFill>
              </a:rPr>
              <a:t> alto </a:t>
            </a:r>
            <a:r>
              <a:rPr lang="en-US" sz="1100" dirty="0" err="1">
                <a:solidFill>
                  <a:schemeClr val="tx2">
                    <a:lumMod val="50000"/>
                  </a:schemeClr>
                </a:solidFill>
              </a:rPr>
              <a:t>nivel</a:t>
            </a:r>
            <a:r>
              <a:rPr lang="en-US" sz="1100" dirty="0">
                <a:solidFill>
                  <a:schemeClr val="tx2">
                    <a:lumMod val="50000"/>
                  </a:schemeClr>
                </a:solidFill>
              </a:rPr>
              <a:t>.</a:t>
            </a:r>
          </a:p>
        </p:txBody>
      </p:sp>
      <p:sp>
        <p:nvSpPr>
          <p:cNvPr id="67" name="Textfeld 66">
            <a:extLst>
              <a:ext uri="{FF2B5EF4-FFF2-40B4-BE49-F238E27FC236}">
                <a16:creationId xmlns:a16="http://schemas.microsoft.com/office/drawing/2014/main" id="{8520F0A0-7852-4AE2-800A-FFF4CB101B32}"/>
              </a:ext>
            </a:extLst>
          </p:cNvPr>
          <p:cNvSpPr txBox="1"/>
          <p:nvPr/>
        </p:nvSpPr>
        <p:spPr>
          <a:xfrm>
            <a:off x="1393513" y="876300"/>
            <a:ext cx="711512" cy="230832"/>
          </a:xfrm>
          <a:prstGeom prst="rect">
            <a:avLst/>
          </a:prstGeom>
          <a:noFill/>
        </p:spPr>
        <p:txBody>
          <a:bodyPr wrap="square" rtlCol="0">
            <a:spAutoFit/>
          </a:bodyPr>
          <a:lstStyle/>
          <a:p>
            <a:r>
              <a:rPr lang="de-DE" sz="900" b="1" dirty="0">
                <a:solidFill>
                  <a:schemeClr val="bg1"/>
                </a:solidFill>
                <a:latin typeface="Trebuchet MS" panose="020B0603020202020204" pitchFamily="34" charset="0"/>
              </a:rPr>
              <a:t>626</a:t>
            </a:r>
          </a:p>
        </p:txBody>
      </p:sp>
      <p:graphicFrame>
        <p:nvGraphicFramePr>
          <p:cNvPr id="69" name="Diagramm 68">
            <a:extLst>
              <a:ext uri="{FF2B5EF4-FFF2-40B4-BE49-F238E27FC236}">
                <a16:creationId xmlns:a16="http://schemas.microsoft.com/office/drawing/2014/main" id="{3C2803FF-157D-478A-9290-59846D965BA8}"/>
              </a:ext>
            </a:extLst>
          </p:cNvPr>
          <p:cNvGraphicFramePr>
            <a:graphicFrameLocks/>
          </p:cNvGraphicFramePr>
          <p:nvPr/>
        </p:nvGraphicFramePr>
        <p:xfrm>
          <a:off x="7360209" y="14820519"/>
          <a:ext cx="2914179" cy="2608738"/>
        </p:xfrm>
        <a:graphic>
          <a:graphicData uri="http://schemas.openxmlformats.org/drawingml/2006/chart">
            <c:chart xmlns:c="http://schemas.openxmlformats.org/drawingml/2006/chart" xmlns:r="http://schemas.openxmlformats.org/officeDocument/2006/relationships" r:id="rId5"/>
          </a:graphicData>
        </a:graphic>
      </p:graphicFrame>
      <p:sp>
        <p:nvSpPr>
          <p:cNvPr id="68" name="TextBox 18">
            <a:extLst>
              <a:ext uri="{FF2B5EF4-FFF2-40B4-BE49-F238E27FC236}">
                <a16:creationId xmlns:a16="http://schemas.microsoft.com/office/drawing/2014/main" id="{57D61E41-6766-4F84-8297-DBC6618BFCAA}"/>
              </a:ext>
            </a:extLst>
          </p:cNvPr>
          <p:cNvSpPr txBox="1"/>
          <p:nvPr/>
        </p:nvSpPr>
        <p:spPr>
          <a:xfrm>
            <a:off x="107994" y="9558409"/>
            <a:ext cx="6630723" cy="215444"/>
          </a:xfrm>
          <a:prstGeom prst="rect">
            <a:avLst/>
          </a:prstGeom>
          <a:noFill/>
        </p:spPr>
        <p:txBody>
          <a:bodyPr wrap="square" rtlCol="0">
            <a:spAutoFit/>
          </a:bodyPr>
          <a:lstStyle/>
          <a:p>
            <a:r>
              <a:rPr lang="de-DE" sz="800" dirty="0"/>
              <a:t>Fuente: </a:t>
            </a:r>
            <a:r>
              <a:rPr lang="de-DE" sz="800" dirty="0">
                <a:hlinkClick r:id="rId6"/>
              </a:rPr>
              <a:t>www.mediatenor.com</a:t>
            </a:r>
            <a:r>
              <a:rPr lang="de-DE" sz="800" dirty="0"/>
              <a:t>; Base: 10,278 informes sobre farmacéuticas, gerentes y el sector en  medios líderes internacionales. </a:t>
            </a:r>
          </a:p>
        </p:txBody>
      </p:sp>
      <p:sp>
        <p:nvSpPr>
          <p:cNvPr id="10" name="Rechteck 9">
            <a:extLst>
              <a:ext uri="{FF2B5EF4-FFF2-40B4-BE49-F238E27FC236}">
                <a16:creationId xmlns:a16="http://schemas.microsoft.com/office/drawing/2014/main" id="{11B9F5A4-2B24-4B8B-B6D5-DEDF516B6371}"/>
              </a:ext>
            </a:extLst>
          </p:cNvPr>
          <p:cNvSpPr/>
          <p:nvPr/>
        </p:nvSpPr>
        <p:spPr>
          <a:xfrm>
            <a:off x="119282" y="3292377"/>
            <a:ext cx="4739877" cy="2123658"/>
          </a:xfrm>
          <a:prstGeom prst="rect">
            <a:avLst/>
          </a:prstGeom>
        </p:spPr>
        <p:txBody>
          <a:bodyPr wrap="square">
            <a:spAutoFit/>
          </a:bodyPr>
          <a:lstStyle/>
          <a:p>
            <a:pPr algn="just">
              <a:spcAft>
                <a:spcPts val="0"/>
              </a:spcAft>
            </a:pPr>
            <a:r>
              <a:rPr lang="de-DE" sz="1200" dirty="0">
                <a:solidFill>
                  <a:schemeClr val="bg1"/>
                </a:solidFill>
                <a:latin typeface="Arial" panose="020B0604020202020204" pitchFamily="34" charset="0"/>
                <a:ea typeface="Times New Roman" panose="02020603050405020304" pitchFamily="18" charset="0"/>
              </a:rPr>
              <a:t>Con el aumento de la violencia doméstica, el apoyo a personas vulnerables va desapareciendo.  En los próximos meses, se predice una subida de la violencia de género, matrimonio infantil, embarazos no deseados y mutilación genital femenina debido a la pandemia COVID-19.  Estimaciones de la Universidad John Hopkins y socios  auguran que si el confinamiento continúa durante 6 meses o más, millones de mujeres con ingresos bajos o medios no podrán utilizar preservativos y acabarán con embarazos no planeados.  También apuntan que podríamos ver millones de casos de violencia de género.  La pandemia también retrasará programas para terminar con la mutilación genital y el matrimoni infantil.</a:t>
            </a:r>
            <a:endParaRPr lang="de-DE" sz="1200" dirty="0">
              <a:solidFill>
                <a:schemeClr val="bg1"/>
              </a:solidFill>
              <a:effectLst/>
              <a:latin typeface="Calibri" panose="020F0502020204030204" pitchFamily="34" charset="0"/>
              <a:ea typeface="Calibri" panose="020F0502020204030204" pitchFamily="34" charset="0"/>
            </a:endParaRPr>
          </a:p>
        </p:txBody>
      </p:sp>
      <p:pic>
        <p:nvPicPr>
          <p:cNvPr id="5" name="Grafik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8370" y="8341696"/>
            <a:ext cx="360000" cy="360000"/>
          </a:xfrm>
          <a:prstGeom prst="rect">
            <a:avLst/>
          </a:prstGeom>
        </p:spPr>
      </p:pic>
      <p:pic>
        <p:nvPicPr>
          <p:cNvPr id="6" name="Grafik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23994" y="8772666"/>
            <a:ext cx="360000" cy="360000"/>
          </a:xfrm>
          <a:prstGeom prst="rect">
            <a:avLst/>
          </a:prstGeom>
        </p:spPr>
      </p:pic>
      <p:pic>
        <p:nvPicPr>
          <p:cNvPr id="11" name="Grafi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21437" y="7870240"/>
            <a:ext cx="360000" cy="360000"/>
          </a:xfrm>
          <a:prstGeom prst="rect">
            <a:avLst/>
          </a:prstGeom>
        </p:spPr>
      </p:pic>
      <p:graphicFrame>
        <p:nvGraphicFramePr>
          <p:cNvPr id="24" name="Chart 23">
            <a:extLst>
              <a:ext uri="{FF2B5EF4-FFF2-40B4-BE49-F238E27FC236}">
                <a16:creationId xmlns:a16="http://schemas.microsoft.com/office/drawing/2014/main" id="{40B929C2-8AF0-49BC-BB03-D13ECF7FA33B}"/>
              </a:ext>
            </a:extLst>
          </p:cNvPr>
          <p:cNvGraphicFramePr>
            <a:graphicFrameLocks/>
          </p:cNvGraphicFramePr>
          <p:nvPr/>
        </p:nvGraphicFramePr>
        <p:xfrm>
          <a:off x="277091" y="457316"/>
          <a:ext cx="3557586" cy="2413663"/>
        </p:xfrm>
        <a:graphic>
          <a:graphicData uri="http://schemas.openxmlformats.org/drawingml/2006/chart">
            <c:chart xmlns:c="http://schemas.openxmlformats.org/drawingml/2006/chart" xmlns:r="http://schemas.openxmlformats.org/officeDocument/2006/relationships" r:id="rId10"/>
          </a:graphicData>
        </a:graphic>
      </p:graphicFrame>
      <p:sp>
        <p:nvSpPr>
          <p:cNvPr id="23" name="Textfeld 10">
            <a:extLst>
              <a:ext uri="{FF2B5EF4-FFF2-40B4-BE49-F238E27FC236}">
                <a16:creationId xmlns:a16="http://schemas.microsoft.com/office/drawing/2014/main" id="{0F7C3206-5982-469E-A624-6833F8948CCE}"/>
              </a:ext>
            </a:extLst>
          </p:cNvPr>
          <p:cNvSpPr txBox="1"/>
          <p:nvPr/>
        </p:nvSpPr>
        <p:spPr>
          <a:xfrm>
            <a:off x="4924604" y="5295189"/>
            <a:ext cx="2128276" cy="507831"/>
          </a:xfrm>
          <a:prstGeom prst="rect">
            <a:avLst/>
          </a:prstGeom>
          <a:noFill/>
        </p:spPr>
        <p:txBody>
          <a:bodyPr wrap="square" rtlCol="0">
            <a:spAutoFit/>
          </a:bodyPr>
          <a:lstStyle/>
          <a:p>
            <a:r>
              <a:rPr lang="de-DE" sz="900" dirty="0">
                <a:solidFill>
                  <a:schemeClr val="bg1"/>
                </a:solidFill>
              </a:rPr>
              <a:t>Fuente:Guardian, Pixabay, </a:t>
            </a:r>
          </a:p>
          <a:p>
            <a:endParaRPr lang="de-DE" sz="900" dirty="0">
              <a:solidFill>
                <a:schemeClr val="bg1"/>
              </a:solidFill>
            </a:endParaRPr>
          </a:p>
          <a:p>
            <a:endParaRPr lang="de-DE" sz="900" dirty="0">
              <a:solidFill>
                <a:schemeClr val="bg1"/>
              </a:solidFill>
            </a:endParaRPr>
          </a:p>
        </p:txBody>
      </p:sp>
      <p:pic>
        <p:nvPicPr>
          <p:cNvPr id="25" name="Picture 14">
            <a:extLst>
              <a:ext uri="{FF2B5EF4-FFF2-40B4-BE49-F238E27FC236}">
                <a16:creationId xmlns:a16="http://schemas.microsoft.com/office/drawing/2014/main" id="{725458C3-EC97-46D7-8BEF-D679F59588C4}"/>
              </a:ext>
            </a:extLst>
          </p:cNvPr>
          <p:cNvPicPr>
            <a:picLocks noChangeAspect="1"/>
          </p:cNvPicPr>
          <p:nvPr/>
        </p:nvPicPr>
        <p:blipFill>
          <a:blip r:embed="rId11"/>
          <a:stretch>
            <a:fillRect/>
          </a:stretch>
        </p:blipFill>
        <p:spPr>
          <a:xfrm>
            <a:off x="4924604" y="4018671"/>
            <a:ext cx="1438401" cy="1235343"/>
          </a:xfrm>
          <a:prstGeom prst="rect">
            <a:avLst/>
          </a:prstGeom>
        </p:spPr>
      </p:pic>
      <p:sp>
        <p:nvSpPr>
          <p:cNvPr id="26" name="Textfeld 6">
            <a:extLst>
              <a:ext uri="{FF2B5EF4-FFF2-40B4-BE49-F238E27FC236}">
                <a16:creationId xmlns:a16="http://schemas.microsoft.com/office/drawing/2014/main" id="{3F4AAFAF-3EB2-415C-BE90-06BB95321AE6}"/>
              </a:ext>
            </a:extLst>
          </p:cNvPr>
          <p:cNvSpPr txBox="1"/>
          <p:nvPr/>
        </p:nvSpPr>
        <p:spPr>
          <a:xfrm>
            <a:off x="4858887" y="2902472"/>
            <a:ext cx="1979435" cy="1446550"/>
          </a:xfrm>
          <a:prstGeom prst="rect">
            <a:avLst/>
          </a:prstGeom>
          <a:noFill/>
        </p:spPr>
        <p:txBody>
          <a:bodyPr wrap="square" rtlCol="0">
            <a:spAutoFit/>
          </a:bodyPr>
          <a:lstStyle/>
          <a:p>
            <a:pPr algn="ctr"/>
            <a:r>
              <a:rPr lang="de-DE" sz="1400" dirty="0">
                <a:solidFill>
                  <a:schemeClr val="bg1"/>
                </a:solidFill>
              </a:rPr>
              <a:t>Referencias de urgencia para pruebas de cáncer han disminuido un 76% en la sanidad pública británica desde febrero.</a:t>
            </a:r>
          </a:p>
          <a:p>
            <a:r>
              <a:rPr lang="de-DE" dirty="0"/>
              <a:t> </a:t>
            </a:r>
          </a:p>
        </p:txBody>
      </p:sp>
      <p:sp>
        <p:nvSpPr>
          <p:cNvPr id="27" name="Arrow: Right 15">
            <a:extLst>
              <a:ext uri="{FF2B5EF4-FFF2-40B4-BE49-F238E27FC236}">
                <a16:creationId xmlns:a16="http://schemas.microsoft.com/office/drawing/2014/main" id="{5C366153-9DC1-4E13-9979-1D0B266E025E}"/>
              </a:ext>
            </a:extLst>
          </p:cNvPr>
          <p:cNvSpPr/>
          <p:nvPr/>
        </p:nvSpPr>
        <p:spPr>
          <a:xfrm rot="5400000">
            <a:off x="5776041" y="4294424"/>
            <a:ext cx="1258469" cy="66688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Box 16">
            <a:extLst>
              <a:ext uri="{FF2B5EF4-FFF2-40B4-BE49-F238E27FC236}">
                <a16:creationId xmlns:a16="http://schemas.microsoft.com/office/drawing/2014/main" id="{656F1865-A75C-44DF-8FDD-81078E6B807A}"/>
              </a:ext>
            </a:extLst>
          </p:cNvPr>
          <p:cNvSpPr txBox="1"/>
          <p:nvPr/>
        </p:nvSpPr>
        <p:spPr>
          <a:xfrm>
            <a:off x="5279396" y="4037650"/>
            <a:ext cx="862482" cy="553998"/>
          </a:xfrm>
          <a:prstGeom prst="rect">
            <a:avLst/>
          </a:prstGeom>
          <a:noFill/>
        </p:spPr>
        <p:txBody>
          <a:bodyPr wrap="square" rtlCol="0">
            <a:spAutoFit/>
          </a:bodyPr>
          <a:lstStyle/>
          <a:p>
            <a:r>
              <a:rPr lang="de-DE" sz="3000" b="1" dirty="0">
                <a:solidFill>
                  <a:schemeClr val="accent1">
                    <a:lumMod val="60000"/>
                    <a:lumOff val="40000"/>
                  </a:schemeClr>
                </a:solidFill>
                <a:latin typeface="Calibri" panose="020F0502020204030204" pitchFamily="34" charset="0"/>
                <a:ea typeface="Batang" panose="02030600000101010101" pitchFamily="18" charset="-127"/>
                <a:cs typeface="Aharoni" panose="02010803020104030203" pitchFamily="2" charset="-79"/>
              </a:rPr>
              <a:t>76%</a:t>
            </a:r>
          </a:p>
        </p:txBody>
      </p:sp>
      <p:sp>
        <p:nvSpPr>
          <p:cNvPr id="7" name="Textfeld 6">
            <a:extLst>
              <a:ext uri="{FF2B5EF4-FFF2-40B4-BE49-F238E27FC236}">
                <a16:creationId xmlns:a16="http://schemas.microsoft.com/office/drawing/2014/main" id="{ED8231D0-1F90-4347-B2EE-96022C6697BC}"/>
              </a:ext>
            </a:extLst>
          </p:cNvPr>
          <p:cNvSpPr txBox="1"/>
          <p:nvPr/>
        </p:nvSpPr>
        <p:spPr>
          <a:xfrm>
            <a:off x="1155032" y="1832091"/>
            <a:ext cx="711512" cy="369332"/>
          </a:xfrm>
          <a:prstGeom prst="rect">
            <a:avLst/>
          </a:prstGeom>
          <a:noFill/>
        </p:spPr>
        <p:txBody>
          <a:bodyPr wrap="square" rtlCol="0">
            <a:spAutoFit/>
          </a:bodyPr>
          <a:lstStyle/>
          <a:p>
            <a:r>
              <a:rPr lang="de-DE" dirty="0"/>
              <a:t>50%</a:t>
            </a:r>
          </a:p>
        </p:txBody>
      </p:sp>
      <p:sp>
        <p:nvSpPr>
          <p:cNvPr id="29" name="Textfeld 28">
            <a:extLst>
              <a:ext uri="{FF2B5EF4-FFF2-40B4-BE49-F238E27FC236}">
                <a16:creationId xmlns:a16="http://schemas.microsoft.com/office/drawing/2014/main" id="{3344CB78-D79F-495F-BA6B-DC9C1F8006D7}"/>
              </a:ext>
            </a:extLst>
          </p:cNvPr>
          <p:cNvSpPr txBox="1"/>
          <p:nvPr/>
        </p:nvSpPr>
        <p:spPr>
          <a:xfrm>
            <a:off x="2642935" y="1322752"/>
            <a:ext cx="711512" cy="369332"/>
          </a:xfrm>
          <a:prstGeom prst="rect">
            <a:avLst/>
          </a:prstGeom>
          <a:noFill/>
        </p:spPr>
        <p:txBody>
          <a:bodyPr wrap="square" rtlCol="0">
            <a:spAutoFit/>
          </a:bodyPr>
          <a:lstStyle/>
          <a:p>
            <a:r>
              <a:rPr lang="de-DE" dirty="0"/>
              <a:t>9</a:t>
            </a:r>
            <a:r>
              <a:rPr lang="de-DE"/>
              <a:t>0</a:t>
            </a:r>
            <a:r>
              <a:rPr lang="de-DE" dirty="0"/>
              <a:t>%</a:t>
            </a:r>
          </a:p>
        </p:txBody>
      </p:sp>
    </p:spTree>
    <p:extLst>
      <p:ext uri="{BB962C8B-B14F-4D97-AF65-F5344CB8AC3E}">
        <p14:creationId xmlns:p14="http://schemas.microsoft.com/office/powerpoint/2010/main" val="2094935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400EBD-CCD2-4498-853D-F49AB88FCDEB}"/>
              </a:ext>
            </a:extLst>
          </p:cNvPr>
          <p:cNvSpPr>
            <a:spLocks noGrp="1"/>
          </p:cNvSpPr>
          <p:nvPr>
            <p:ph sz="half" idx="2"/>
          </p:nvPr>
        </p:nvSpPr>
        <p:spPr>
          <a:xfrm>
            <a:off x="3712128" y="2645372"/>
            <a:ext cx="3035967" cy="6075680"/>
          </a:xfrm>
        </p:spPr>
        <p:txBody>
          <a:bodyPr vert="horz" lIns="91440" tIns="45720" rIns="91440" bIns="45720" rtlCol="0" anchor="t">
            <a:noAutofit/>
          </a:bodyPr>
          <a:lstStyle/>
          <a:p>
            <a:pPr marL="0" indent="0" algn="ctr">
              <a:buNone/>
            </a:pPr>
            <a:r>
              <a:rPr lang="en-US" sz="1400" dirty="0" err="1">
                <a:ea typeface="+mn-lt"/>
                <a:cs typeface="+mn-lt"/>
              </a:rPr>
              <a:t>Judgando</a:t>
            </a:r>
            <a:r>
              <a:rPr lang="en-US" sz="1400" dirty="0">
                <a:ea typeface="+mn-lt"/>
                <a:cs typeface="+mn-lt"/>
              </a:rPr>
              <a:t> </a:t>
            </a:r>
            <a:r>
              <a:rPr lang="en-US" sz="1400" dirty="0" err="1">
                <a:ea typeface="+mn-lt"/>
                <a:cs typeface="+mn-lt"/>
              </a:rPr>
              <a:t>hacia</a:t>
            </a:r>
            <a:r>
              <a:rPr lang="en-US" sz="1400" dirty="0">
                <a:ea typeface="+mn-lt"/>
                <a:cs typeface="+mn-lt"/>
              </a:rPr>
              <a:t> el </a:t>
            </a:r>
            <a:r>
              <a:rPr lang="en-US" sz="1400" dirty="0" err="1">
                <a:ea typeface="+mn-lt"/>
                <a:cs typeface="+mn-lt"/>
              </a:rPr>
              <a:t>futuro</a:t>
            </a:r>
            <a:endParaRPr lang="en-US" sz="1400" dirty="0">
              <a:ea typeface="+mn-lt"/>
              <a:cs typeface="+mn-lt"/>
            </a:endParaRPr>
          </a:p>
          <a:p>
            <a:pPr marL="0" indent="0" algn="just">
              <a:buNone/>
            </a:pPr>
            <a:r>
              <a:rPr lang="en-US" sz="1200" dirty="0" err="1"/>
              <a:t>Mientras</a:t>
            </a:r>
            <a:r>
              <a:rPr lang="en-US" sz="1200" dirty="0"/>
              <a:t> el coronavirus </a:t>
            </a:r>
            <a:r>
              <a:rPr lang="en-US" sz="1200" dirty="0" err="1"/>
              <a:t>continúa</a:t>
            </a:r>
            <a:r>
              <a:rPr lang="en-US" sz="1200" dirty="0"/>
              <a:t> </a:t>
            </a:r>
            <a:r>
              <a:rPr lang="en-US" sz="1200" dirty="0" err="1"/>
              <a:t>asolando</a:t>
            </a:r>
            <a:r>
              <a:rPr lang="en-US" sz="1200" dirty="0"/>
              <a:t> </a:t>
            </a:r>
            <a:r>
              <a:rPr lang="en-US" sz="1200" dirty="0" err="1"/>
              <a:t>los</a:t>
            </a:r>
            <a:r>
              <a:rPr lang="en-US" sz="1200" dirty="0"/>
              <a:t> </a:t>
            </a:r>
            <a:r>
              <a:rPr lang="en-US" sz="1200" dirty="0" err="1"/>
              <a:t>Esatdos</a:t>
            </a:r>
            <a:r>
              <a:rPr lang="en-US" sz="1200" dirty="0"/>
              <a:t> </a:t>
            </a:r>
            <a:r>
              <a:rPr lang="en-US" sz="1200" dirty="0" err="1"/>
              <a:t>Unidos</a:t>
            </a:r>
            <a:r>
              <a:rPr lang="en-US" sz="1200" dirty="0"/>
              <a:t>, con </a:t>
            </a:r>
            <a:r>
              <a:rPr lang="en-US" sz="1200" dirty="0" err="1"/>
              <a:t>casos</a:t>
            </a:r>
            <a:r>
              <a:rPr lang="en-US" sz="1200" dirty="0"/>
              <a:t> </a:t>
            </a:r>
            <a:r>
              <a:rPr lang="en-US" sz="1200" dirty="0" err="1"/>
              <a:t>confirmados</a:t>
            </a:r>
            <a:r>
              <a:rPr lang="en-US" sz="1200" dirty="0"/>
              <a:t> que </a:t>
            </a:r>
            <a:r>
              <a:rPr lang="en-US" sz="1200" dirty="0" err="1"/>
              <a:t>exceeden</a:t>
            </a:r>
            <a:r>
              <a:rPr lang="en-US" sz="1200" dirty="0"/>
              <a:t> 1 </a:t>
            </a:r>
            <a:r>
              <a:rPr lang="en-US" sz="1200" dirty="0" err="1"/>
              <a:t>millón</a:t>
            </a:r>
            <a:r>
              <a:rPr lang="en-US" sz="1200" dirty="0"/>
              <a:t> y </a:t>
            </a:r>
            <a:r>
              <a:rPr lang="en-US" sz="1200" dirty="0" err="1"/>
              <a:t>sumando</a:t>
            </a:r>
            <a:r>
              <a:rPr lang="en-US" sz="1200" dirty="0"/>
              <a:t> </a:t>
            </a:r>
            <a:r>
              <a:rPr lang="en-US" sz="1200" dirty="0" err="1"/>
              <a:t>muertes</a:t>
            </a:r>
            <a:r>
              <a:rPr lang="en-US" sz="1200" dirty="0"/>
              <a:t> </a:t>
            </a:r>
            <a:r>
              <a:rPr lang="en-US" sz="1200" dirty="0" err="1"/>
              <a:t>cada</a:t>
            </a:r>
            <a:r>
              <a:rPr lang="en-US" sz="1200" dirty="0"/>
              <a:t> </a:t>
            </a:r>
            <a:r>
              <a:rPr lang="en-US" sz="1200" dirty="0" err="1"/>
              <a:t>día</a:t>
            </a:r>
            <a:r>
              <a:rPr lang="en-US" sz="1200" dirty="0"/>
              <a:t>, </a:t>
            </a:r>
            <a:r>
              <a:rPr lang="en-US" sz="1200" dirty="0" err="1"/>
              <a:t>algunos</a:t>
            </a:r>
            <a:r>
              <a:rPr lang="en-US" sz="1200" dirty="0"/>
              <a:t> </a:t>
            </a:r>
            <a:r>
              <a:rPr lang="en-US" sz="1200" dirty="0" err="1"/>
              <a:t>estados</a:t>
            </a:r>
            <a:r>
              <a:rPr lang="en-US" sz="1200" dirty="0"/>
              <a:t> </a:t>
            </a:r>
            <a:r>
              <a:rPr lang="en-US" sz="1200" dirty="0" err="1"/>
              <a:t>estan</a:t>
            </a:r>
            <a:r>
              <a:rPr lang="en-US" sz="1200" dirty="0"/>
              <a:t> </a:t>
            </a:r>
            <a:r>
              <a:rPr lang="en-US" sz="1200" dirty="0" err="1"/>
              <a:t>desconfinando</a:t>
            </a:r>
            <a:r>
              <a:rPr lang="en-US" sz="1200" dirty="0"/>
              <a:t> con la </a:t>
            </a:r>
            <a:r>
              <a:rPr lang="en-US" sz="1200" dirty="0" err="1"/>
              <a:t>esperanza</a:t>
            </a:r>
            <a:r>
              <a:rPr lang="en-US" sz="1200" dirty="0"/>
              <a:t> de </a:t>
            </a:r>
            <a:r>
              <a:rPr lang="en-US" sz="1200" dirty="0" err="1"/>
              <a:t>salvar</a:t>
            </a:r>
            <a:r>
              <a:rPr lang="en-US" sz="1200" dirty="0"/>
              <a:t> la </a:t>
            </a:r>
            <a:r>
              <a:rPr lang="en-US" sz="1200" dirty="0" err="1"/>
              <a:t>economía</a:t>
            </a:r>
            <a:r>
              <a:rPr lang="en-US" sz="1200" dirty="0"/>
              <a:t>.  Con </a:t>
            </a:r>
            <a:r>
              <a:rPr lang="en-US" sz="1200" dirty="0" err="1"/>
              <a:t>tantas</a:t>
            </a:r>
            <a:r>
              <a:rPr lang="en-US" sz="1200" dirty="0"/>
              <a:t> </a:t>
            </a:r>
            <a:r>
              <a:rPr lang="en-US" sz="1200" dirty="0" err="1"/>
              <a:t>vidas</a:t>
            </a:r>
            <a:r>
              <a:rPr lang="en-US" sz="1200" dirty="0"/>
              <a:t> en </a:t>
            </a:r>
            <a:r>
              <a:rPr lang="en-US" sz="1200" dirty="0" err="1"/>
              <a:t>juego</a:t>
            </a:r>
            <a:r>
              <a:rPr lang="en-US" sz="1200" dirty="0"/>
              <a:t>, </a:t>
            </a:r>
            <a:r>
              <a:rPr lang="en-US" sz="1200" dirty="0" err="1"/>
              <a:t>ya</a:t>
            </a:r>
            <a:r>
              <a:rPr lang="en-US" sz="1200" dirty="0"/>
              <a:t> </a:t>
            </a:r>
            <a:r>
              <a:rPr lang="en-US" sz="1200" dirty="0" err="1"/>
              <a:t>es</a:t>
            </a:r>
            <a:r>
              <a:rPr lang="en-US" sz="1200" dirty="0"/>
              <a:t> hora de que el </a:t>
            </a:r>
            <a:r>
              <a:rPr lang="en-US" sz="1200" dirty="0" err="1"/>
              <a:t>país</a:t>
            </a:r>
            <a:r>
              <a:rPr lang="en-US" sz="1200" dirty="0"/>
              <a:t> </a:t>
            </a:r>
            <a:r>
              <a:rPr lang="en-US" sz="1200" dirty="0" err="1"/>
              <a:t>mirara</a:t>
            </a:r>
            <a:r>
              <a:rPr lang="en-US" sz="1200" dirty="0"/>
              <a:t> a </a:t>
            </a:r>
            <a:r>
              <a:rPr lang="en-US" sz="1200" dirty="0" err="1"/>
              <a:t>los</a:t>
            </a:r>
            <a:r>
              <a:rPr lang="en-US" sz="1200" dirty="0"/>
              <a:t> </a:t>
            </a:r>
            <a:r>
              <a:rPr lang="en-US" sz="1200" dirty="0" err="1"/>
              <a:t>países</a:t>
            </a:r>
            <a:r>
              <a:rPr lang="en-US" sz="1200" dirty="0"/>
              <a:t> de la </a:t>
            </a:r>
            <a:r>
              <a:rPr lang="en-US" sz="1200" dirty="0" err="1"/>
              <a:t>región</a:t>
            </a:r>
            <a:r>
              <a:rPr lang="en-US" sz="1200" dirty="0"/>
              <a:t> Asia </a:t>
            </a:r>
            <a:r>
              <a:rPr lang="en-US" sz="1200" dirty="0" err="1"/>
              <a:t>Pacífico</a:t>
            </a:r>
            <a:r>
              <a:rPr lang="en-US" sz="1200" dirty="0"/>
              <a:t> que </a:t>
            </a:r>
            <a:r>
              <a:rPr lang="en-US" sz="1200" dirty="0" err="1"/>
              <a:t>han</a:t>
            </a:r>
            <a:r>
              <a:rPr lang="en-US" sz="1200" dirty="0"/>
              <a:t> </a:t>
            </a:r>
            <a:r>
              <a:rPr lang="en-US" sz="1200" dirty="0" err="1"/>
              <a:t>sabido</a:t>
            </a:r>
            <a:r>
              <a:rPr lang="en-US" sz="1200" dirty="0"/>
              <a:t> </a:t>
            </a:r>
            <a:r>
              <a:rPr lang="en-US" sz="1200" dirty="0" err="1"/>
              <a:t>controlar</a:t>
            </a:r>
            <a:r>
              <a:rPr lang="en-US" sz="1200" dirty="0"/>
              <a:t> la </a:t>
            </a:r>
            <a:r>
              <a:rPr lang="en-US" sz="1200" dirty="0" err="1"/>
              <a:t>pandemia</a:t>
            </a:r>
            <a:r>
              <a:rPr lang="en-US" sz="1200" dirty="0"/>
              <a:t> para </a:t>
            </a:r>
            <a:r>
              <a:rPr lang="en-US" sz="1200" dirty="0" err="1"/>
              <a:t>así</a:t>
            </a:r>
            <a:r>
              <a:rPr lang="en-US" sz="1200" dirty="0"/>
              <a:t> </a:t>
            </a:r>
            <a:r>
              <a:rPr lang="en-US" sz="1200" dirty="0" err="1"/>
              <a:t>averiguar</a:t>
            </a:r>
            <a:r>
              <a:rPr lang="en-US" sz="1200" dirty="0"/>
              <a:t> de </a:t>
            </a:r>
            <a:r>
              <a:rPr lang="en-US" sz="1200" dirty="0" err="1"/>
              <a:t>como</a:t>
            </a:r>
            <a:r>
              <a:rPr lang="en-US" sz="1200" dirty="0"/>
              <a:t> </a:t>
            </a:r>
            <a:r>
              <a:rPr lang="en-US" sz="1200" dirty="0" err="1"/>
              <a:t>salvarse</a:t>
            </a:r>
            <a:r>
              <a:rPr lang="en-US" sz="1200" dirty="0"/>
              <a:t> </a:t>
            </a:r>
            <a:r>
              <a:rPr lang="en-US" sz="1200" dirty="0" err="1"/>
              <a:t>ellos</a:t>
            </a:r>
            <a:r>
              <a:rPr lang="en-US" sz="1200" dirty="0"/>
              <a:t> y la </a:t>
            </a:r>
            <a:r>
              <a:rPr lang="en-US" sz="1200" dirty="0" err="1"/>
              <a:t>economía</a:t>
            </a:r>
            <a:r>
              <a:rPr lang="en-US" sz="1200" dirty="0"/>
              <a:t>. </a:t>
            </a:r>
            <a:r>
              <a:rPr lang="en-US" sz="1050" dirty="0"/>
              <a:t>Jeff Sachs, CNN, 2 de mayo, 2020.</a:t>
            </a:r>
          </a:p>
          <a:p>
            <a:pPr marL="0" indent="0" algn="just">
              <a:buNone/>
            </a:pPr>
            <a:r>
              <a:rPr lang="en-US" sz="1200" dirty="0" err="1"/>
              <a:t>Distintos</a:t>
            </a:r>
            <a:r>
              <a:rPr lang="en-US" sz="1200" dirty="0"/>
              <a:t> </a:t>
            </a:r>
            <a:r>
              <a:rPr lang="en-US" sz="1200" dirty="0" err="1"/>
              <a:t>países</a:t>
            </a:r>
            <a:r>
              <a:rPr lang="en-US" sz="1200" dirty="0"/>
              <a:t> y </a:t>
            </a:r>
            <a:r>
              <a:rPr lang="en-US" sz="1200" dirty="0" err="1"/>
              <a:t>estados</a:t>
            </a:r>
            <a:r>
              <a:rPr lang="en-US" sz="1200" dirty="0"/>
              <a:t> </a:t>
            </a:r>
            <a:r>
              <a:rPr lang="en-US" sz="1200" dirty="0" err="1"/>
              <a:t>están</a:t>
            </a:r>
            <a:r>
              <a:rPr lang="en-US" sz="1200" dirty="0"/>
              <a:t> </a:t>
            </a:r>
            <a:r>
              <a:rPr lang="en-US" sz="1200" dirty="0" err="1"/>
              <a:t>empezando</a:t>
            </a:r>
            <a:r>
              <a:rPr lang="en-US" sz="1200" dirty="0"/>
              <a:t> a </a:t>
            </a:r>
            <a:r>
              <a:rPr lang="en-US" sz="1200" dirty="0" err="1"/>
              <a:t>reabrir</a:t>
            </a:r>
            <a:r>
              <a:rPr lang="en-US" sz="1200" dirty="0"/>
              <a:t> </a:t>
            </a:r>
            <a:r>
              <a:rPr lang="en-US" sz="1200" dirty="0" err="1"/>
              <a:t>sus</a:t>
            </a:r>
            <a:r>
              <a:rPr lang="en-US" sz="1200" dirty="0"/>
              <a:t> </a:t>
            </a:r>
            <a:r>
              <a:rPr lang="en-US" sz="1200" dirty="0" err="1"/>
              <a:t>economías</a:t>
            </a:r>
            <a:r>
              <a:rPr lang="en-US" sz="1200" dirty="0"/>
              <a:t> sin , al </a:t>
            </a:r>
            <a:r>
              <a:rPr lang="en-US" sz="1200" dirty="0" err="1"/>
              <a:t>parecer</a:t>
            </a:r>
            <a:r>
              <a:rPr lang="en-US" sz="1200" dirty="0"/>
              <a:t>, un </a:t>
            </a:r>
            <a:r>
              <a:rPr lang="en-US" sz="1200" dirty="0" err="1"/>
              <a:t>buen</a:t>
            </a:r>
            <a:r>
              <a:rPr lang="en-US" sz="1200" dirty="0"/>
              <a:t> plan, </a:t>
            </a:r>
            <a:r>
              <a:rPr lang="en-US" sz="1200" dirty="0" err="1"/>
              <a:t>ni</a:t>
            </a:r>
            <a:r>
              <a:rPr lang="en-US" sz="1200" dirty="0"/>
              <a:t> sin </a:t>
            </a:r>
            <a:r>
              <a:rPr lang="en-US" sz="1200" dirty="0" err="1"/>
              <a:t>una</a:t>
            </a:r>
            <a:r>
              <a:rPr lang="en-US" sz="1200" dirty="0"/>
              <a:t> </a:t>
            </a:r>
            <a:r>
              <a:rPr lang="en-US" sz="1200" dirty="0" err="1"/>
              <a:t>manera</a:t>
            </a:r>
            <a:r>
              <a:rPr lang="en-US" sz="1200" dirty="0"/>
              <a:t> </a:t>
            </a:r>
            <a:r>
              <a:rPr lang="en-US" sz="1200" dirty="0" err="1"/>
              <a:t>clara</a:t>
            </a:r>
            <a:r>
              <a:rPr lang="en-US" sz="1200" dirty="0"/>
              <a:t> de </a:t>
            </a:r>
            <a:r>
              <a:rPr lang="en-US" sz="1200" dirty="0" err="1"/>
              <a:t>descifrar</a:t>
            </a:r>
            <a:r>
              <a:rPr lang="en-US" sz="1200" dirty="0"/>
              <a:t> </a:t>
            </a:r>
            <a:r>
              <a:rPr lang="en-US" sz="1200" dirty="0" err="1"/>
              <a:t>cuál</a:t>
            </a:r>
            <a:r>
              <a:rPr lang="en-US" sz="1200" dirty="0"/>
              <a:t> de lass </a:t>
            </a:r>
            <a:r>
              <a:rPr lang="en-US" sz="1200" dirty="0" err="1"/>
              <a:t>medidas</a:t>
            </a:r>
            <a:r>
              <a:rPr lang="en-US" sz="1200" dirty="0"/>
              <a:t> de </a:t>
            </a:r>
            <a:r>
              <a:rPr lang="en-US" sz="1200" dirty="0" err="1"/>
              <a:t>confinamiento</a:t>
            </a:r>
            <a:r>
              <a:rPr lang="en-US" sz="1200" dirty="0"/>
              <a:t> </a:t>
            </a:r>
            <a:r>
              <a:rPr lang="en-US" sz="1200" dirty="0" err="1"/>
              <a:t>funcionó</a:t>
            </a:r>
            <a:r>
              <a:rPr lang="en-US" sz="1200" dirty="0"/>
              <a:t> para </a:t>
            </a:r>
            <a:r>
              <a:rPr lang="en-US" sz="1200" dirty="0" err="1"/>
              <a:t>ralentizar</a:t>
            </a:r>
            <a:r>
              <a:rPr lang="en-US" sz="1200" dirty="0"/>
              <a:t> la </a:t>
            </a:r>
            <a:r>
              <a:rPr lang="en-US" sz="1200" dirty="0" err="1"/>
              <a:t>propagación</a:t>
            </a:r>
            <a:r>
              <a:rPr lang="en-US" sz="1200" dirty="0"/>
              <a:t> del Covid-19.  </a:t>
            </a:r>
            <a:r>
              <a:rPr lang="en-US" sz="1200" dirty="0" err="1"/>
              <a:t>Fue</a:t>
            </a:r>
            <a:r>
              <a:rPr lang="en-US" sz="1200" dirty="0"/>
              <a:t> </a:t>
            </a:r>
            <a:r>
              <a:rPr lang="en-US" sz="1200" dirty="0" err="1"/>
              <a:t>necesario</a:t>
            </a:r>
            <a:r>
              <a:rPr lang="en-US" sz="1200" dirty="0"/>
              <a:t> </a:t>
            </a:r>
            <a:r>
              <a:rPr lang="en-US" sz="1200" dirty="0" err="1"/>
              <a:t>cerrar</a:t>
            </a:r>
            <a:r>
              <a:rPr lang="en-US" sz="1200" dirty="0"/>
              <a:t> </a:t>
            </a:r>
            <a:r>
              <a:rPr lang="en-US" sz="1200" dirty="0" err="1"/>
              <a:t>escuelas</a:t>
            </a:r>
            <a:r>
              <a:rPr lang="en-US" sz="1200" dirty="0"/>
              <a:t>? </a:t>
            </a:r>
            <a:r>
              <a:rPr lang="en-US" sz="1200" dirty="0" err="1"/>
              <a:t>Importó</a:t>
            </a:r>
            <a:r>
              <a:rPr lang="en-US" sz="1200" dirty="0"/>
              <a:t> </a:t>
            </a:r>
            <a:r>
              <a:rPr lang="en-US" sz="1200" dirty="0" err="1"/>
              <a:t>si</a:t>
            </a:r>
            <a:r>
              <a:rPr lang="en-US" sz="1200" dirty="0"/>
              <a:t> </a:t>
            </a:r>
            <a:r>
              <a:rPr lang="en-US" sz="1200" dirty="0" err="1"/>
              <a:t>los</a:t>
            </a:r>
            <a:r>
              <a:rPr lang="en-US" sz="1200" dirty="0"/>
              <a:t> </a:t>
            </a:r>
            <a:r>
              <a:rPr lang="en-US" sz="1200" dirty="0" err="1"/>
              <a:t>parques</a:t>
            </a:r>
            <a:r>
              <a:rPr lang="en-US" sz="1200" dirty="0"/>
              <a:t> y zonas de </a:t>
            </a:r>
            <a:r>
              <a:rPr lang="en-US" sz="1200" dirty="0" err="1"/>
              <a:t>recreo</a:t>
            </a:r>
            <a:r>
              <a:rPr lang="en-US" sz="1200" dirty="0"/>
              <a:t> de Nueva Jersey </a:t>
            </a:r>
            <a:r>
              <a:rPr lang="en-US" sz="1200" dirty="0" err="1"/>
              <a:t>estuvieran</a:t>
            </a:r>
            <a:r>
              <a:rPr lang="en-US" sz="1200" dirty="0"/>
              <a:t> </a:t>
            </a:r>
            <a:r>
              <a:rPr lang="en-US" sz="1200" dirty="0" err="1"/>
              <a:t>cerrados</a:t>
            </a:r>
            <a:r>
              <a:rPr lang="en-US" sz="1200" dirty="0"/>
              <a:t>? El toque de </a:t>
            </a:r>
            <a:r>
              <a:rPr lang="en-US" sz="1200" dirty="0" err="1"/>
              <a:t>queda</a:t>
            </a:r>
            <a:r>
              <a:rPr lang="en-US" sz="1200" dirty="0"/>
              <a:t> de 20 h  a 5 h </a:t>
            </a:r>
            <a:r>
              <a:rPr lang="en-US" sz="1200" dirty="0" err="1"/>
              <a:t>marcó</a:t>
            </a:r>
            <a:r>
              <a:rPr lang="en-US" sz="1200" dirty="0"/>
              <a:t> la </a:t>
            </a:r>
            <a:r>
              <a:rPr lang="en-US" sz="1200" dirty="0" err="1"/>
              <a:t>diferencia</a:t>
            </a:r>
            <a:r>
              <a:rPr lang="en-US" sz="1200" dirty="0"/>
              <a:t>? </a:t>
            </a:r>
            <a:r>
              <a:rPr lang="en-US" sz="1200" dirty="0" err="1"/>
              <a:t>Cuándo</a:t>
            </a:r>
            <a:r>
              <a:rPr lang="en-US" sz="1200" dirty="0"/>
              <a:t> </a:t>
            </a:r>
            <a:r>
              <a:rPr lang="en-US" sz="1200" dirty="0" err="1"/>
              <a:t>podemos</a:t>
            </a:r>
            <a:r>
              <a:rPr lang="en-US" sz="1200" dirty="0"/>
              <a:t> </a:t>
            </a:r>
            <a:r>
              <a:rPr lang="en-US" sz="1200" dirty="0" err="1"/>
              <a:t>volver</a:t>
            </a:r>
            <a:r>
              <a:rPr lang="en-US" sz="1200" dirty="0"/>
              <a:t> a la </a:t>
            </a:r>
            <a:r>
              <a:rPr lang="en-US" sz="1200" dirty="0" err="1"/>
              <a:t>normalidad</a:t>
            </a:r>
            <a:r>
              <a:rPr lang="en-US" sz="1200" dirty="0"/>
              <a:t>?</a:t>
            </a:r>
          </a:p>
          <a:p>
            <a:pPr marL="0" indent="0" algn="just">
              <a:buNone/>
            </a:pPr>
            <a:r>
              <a:rPr lang="en-US" sz="1200" dirty="0"/>
              <a:t>Con </a:t>
            </a:r>
            <a:r>
              <a:rPr lang="en-US" sz="1200" dirty="0" err="1"/>
              <a:t>tantas</a:t>
            </a:r>
            <a:r>
              <a:rPr lang="en-US" sz="1200" dirty="0"/>
              <a:t> </a:t>
            </a:r>
            <a:r>
              <a:rPr lang="en-US" sz="1200" dirty="0" err="1"/>
              <a:t>restricciones</a:t>
            </a:r>
            <a:r>
              <a:rPr lang="en-US" sz="1200" dirty="0"/>
              <a:t> en </a:t>
            </a:r>
            <a:r>
              <a:rPr lang="en-US" sz="1200" dirty="0" err="1"/>
              <a:t>regiones</a:t>
            </a:r>
            <a:r>
              <a:rPr lang="en-US" sz="1200" dirty="0"/>
              <a:t> y </a:t>
            </a:r>
            <a:r>
              <a:rPr lang="en-US" sz="1200" dirty="0" err="1"/>
              <a:t>países</a:t>
            </a:r>
            <a:r>
              <a:rPr lang="en-US" sz="1200" dirty="0"/>
              <a:t> y </a:t>
            </a:r>
            <a:r>
              <a:rPr lang="en-US" sz="1200" dirty="0" err="1"/>
              <a:t>tantas</a:t>
            </a:r>
            <a:r>
              <a:rPr lang="en-US" sz="1200" dirty="0"/>
              <a:t> </a:t>
            </a:r>
            <a:r>
              <a:rPr lang="en-US" sz="1200" dirty="0" err="1"/>
              <a:t>maneras</a:t>
            </a:r>
            <a:r>
              <a:rPr lang="en-US" sz="1200" dirty="0"/>
              <a:t> </a:t>
            </a:r>
            <a:r>
              <a:rPr lang="en-US" sz="1200" dirty="0" err="1"/>
              <a:t>posibles</a:t>
            </a:r>
            <a:r>
              <a:rPr lang="en-US" sz="1200" dirty="0"/>
              <a:t> de </a:t>
            </a:r>
            <a:r>
              <a:rPr lang="en-US" sz="1200" dirty="0" err="1"/>
              <a:t>levantarlas</a:t>
            </a:r>
            <a:r>
              <a:rPr lang="en-US" sz="1200" dirty="0"/>
              <a:t> , </a:t>
            </a:r>
            <a:r>
              <a:rPr lang="en-US" sz="1200" dirty="0" err="1"/>
              <a:t>puede</a:t>
            </a:r>
            <a:r>
              <a:rPr lang="en-US" sz="1200" dirty="0"/>
              <a:t> </a:t>
            </a:r>
            <a:r>
              <a:rPr lang="en-US" sz="1200" dirty="0" err="1"/>
              <a:t>parecer</a:t>
            </a:r>
            <a:r>
              <a:rPr lang="en-US" sz="1200" dirty="0"/>
              <a:t> </a:t>
            </a:r>
            <a:r>
              <a:rPr lang="en-US" sz="1200" dirty="0" err="1"/>
              <a:t>imposible</a:t>
            </a:r>
            <a:r>
              <a:rPr lang="en-US" sz="1200" dirty="0"/>
              <a:t> </a:t>
            </a:r>
            <a:r>
              <a:rPr lang="en-US" sz="1200" dirty="0" err="1"/>
              <a:t>sacar</a:t>
            </a:r>
            <a:r>
              <a:rPr lang="en-US" sz="1200" dirty="0"/>
              <a:t> </a:t>
            </a:r>
            <a:r>
              <a:rPr lang="en-US" sz="1200" dirty="0" err="1"/>
              <a:t>conclusiones</a:t>
            </a:r>
            <a:r>
              <a:rPr lang="en-US" sz="1200" dirty="0"/>
              <a:t>. </a:t>
            </a:r>
            <a:r>
              <a:rPr lang="en-US" sz="1200" dirty="0" err="1"/>
              <a:t>Ahora</a:t>
            </a:r>
            <a:r>
              <a:rPr lang="en-US" sz="1200" dirty="0"/>
              <a:t>, dos </a:t>
            </a:r>
            <a:r>
              <a:rPr lang="en-US" sz="1200" dirty="0" err="1"/>
              <a:t>investigadores</a:t>
            </a:r>
            <a:r>
              <a:rPr lang="en-US" sz="1200" dirty="0"/>
              <a:t> </a:t>
            </a:r>
            <a:r>
              <a:rPr lang="en-US" sz="1200" dirty="0" err="1"/>
              <a:t>médicos</a:t>
            </a:r>
            <a:r>
              <a:rPr lang="en-US" sz="1200" dirty="0"/>
              <a:t> </a:t>
            </a:r>
            <a:r>
              <a:rPr lang="en-US" sz="1200" dirty="0" err="1"/>
              <a:t>noruegos</a:t>
            </a:r>
            <a:r>
              <a:rPr lang="en-US" sz="1200" dirty="0"/>
              <a:t> con </a:t>
            </a:r>
            <a:r>
              <a:rPr lang="en-US" sz="1200" dirty="0" err="1"/>
              <a:t>experiencia</a:t>
            </a:r>
            <a:r>
              <a:rPr lang="en-US" sz="1200" dirty="0"/>
              <a:t> </a:t>
            </a:r>
            <a:r>
              <a:rPr lang="en-US" sz="1200" dirty="0" err="1"/>
              <a:t>evaluando</a:t>
            </a:r>
            <a:r>
              <a:rPr lang="en-US" sz="1200" dirty="0"/>
              <a:t> </a:t>
            </a:r>
            <a:r>
              <a:rPr lang="en-US" sz="1200" dirty="0" err="1"/>
              <a:t>datos</a:t>
            </a:r>
            <a:r>
              <a:rPr lang="en-US" sz="1200" dirty="0"/>
              <a:t> de </a:t>
            </a:r>
            <a:r>
              <a:rPr lang="en-US" sz="1200" dirty="0" err="1"/>
              <a:t>cáncer</a:t>
            </a:r>
            <a:r>
              <a:rPr lang="en-US" sz="1200" dirty="0"/>
              <a:t>, </a:t>
            </a:r>
            <a:r>
              <a:rPr lang="en-US" sz="1200" dirty="0" err="1"/>
              <a:t>sugieren</a:t>
            </a:r>
            <a:r>
              <a:rPr lang="en-US" sz="1200" dirty="0"/>
              <a:t> un </a:t>
            </a:r>
            <a:r>
              <a:rPr lang="en-US" sz="1200" dirty="0" err="1"/>
              <a:t>modo</a:t>
            </a:r>
            <a:r>
              <a:rPr lang="en-US" sz="1200" dirty="0"/>
              <a:t> para </a:t>
            </a:r>
            <a:r>
              <a:rPr lang="en-US" sz="1200" dirty="0" err="1"/>
              <a:t>obtener</a:t>
            </a:r>
            <a:r>
              <a:rPr lang="en-US" sz="1200" dirty="0"/>
              <a:t> </a:t>
            </a:r>
            <a:r>
              <a:rPr lang="en-US" sz="1200" dirty="0" err="1"/>
              <a:t>información</a:t>
            </a:r>
            <a:r>
              <a:rPr lang="en-US" sz="1200" dirty="0"/>
              <a:t> </a:t>
            </a:r>
            <a:r>
              <a:rPr lang="en-US" sz="1200" dirty="0" err="1"/>
              <a:t>veraz</a:t>
            </a:r>
            <a:r>
              <a:rPr lang="en-US" sz="1200" dirty="0"/>
              <a:t>; la </a:t>
            </a:r>
            <a:r>
              <a:rPr lang="en-US" sz="1200" dirty="0" err="1"/>
              <a:t>solución</a:t>
            </a:r>
            <a:r>
              <a:rPr lang="en-US" sz="1200" dirty="0"/>
              <a:t> </a:t>
            </a:r>
            <a:r>
              <a:rPr lang="en-US" sz="1200" dirty="0" err="1"/>
              <a:t>consiste</a:t>
            </a:r>
            <a:r>
              <a:rPr lang="en-US" sz="1200" dirty="0"/>
              <a:t> en </a:t>
            </a:r>
            <a:r>
              <a:rPr lang="en-US" sz="1200" dirty="0" err="1"/>
              <a:t>pruebas</a:t>
            </a:r>
            <a:r>
              <a:rPr lang="en-US" sz="1200" dirty="0"/>
              <a:t> </a:t>
            </a:r>
            <a:r>
              <a:rPr lang="en-US" sz="1200" dirty="0" err="1"/>
              <a:t>clínicas</a:t>
            </a:r>
            <a:r>
              <a:rPr lang="en-US" sz="1200" dirty="0"/>
              <a:t> al azar para el </a:t>
            </a:r>
            <a:r>
              <a:rPr lang="en-US" sz="1200" dirty="0" err="1"/>
              <a:t>desconfinamiento</a:t>
            </a:r>
            <a:r>
              <a:rPr lang="en-US" sz="1200" dirty="0"/>
              <a:t>.  Los </a:t>
            </a:r>
            <a:r>
              <a:rPr lang="en-US" sz="1200" dirty="0" err="1"/>
              <a:t>investigadores</a:t>
            </a:r>
            <a:r>
              <a:rPr lang="en-US" sz="1200" dirty="0"/>
              <a:t>, </a:t>
            </a:r>
            <a:r>
              <a:rPr lang="en-US" sz="1200" dirty="0" err="1"/>
              <a:t>los</a:t>
            </a:r>
            <a:r>
              <a:rPr lang="en-US" sz="1200" dirty="0"/>
              <a:t> </a:t>
            </a:r>
            <a:r>
              <a:rPr lang="en-US" sz="1200" dirty="0" err="1"/>
              <a:t>doctores</a:t>
            </a:r>
            <a:r>
              <a:rPr lang="en-US" sz="1200" dirty="0"/>
              <a:t> Michael </a:t>
            </a:r>
            <a:r>
              <a:rPr lang="en-US" sz="1200" dirty="0" err="1"/>
              <a:t>Bretthauer</a:t>
            </a:r>
            <a:r>
              <a:rPr lang="en-US" sz="1200" dirty="0"/>
              <a:t> y Mette </a:t>
            </a:r>
            <a:r>
              <a:rPr lang="en-US" sz="1200" dirty="0" err="1"/>
              <a:t>Kalager</a:t>
            </a:r>
            <a:r>
              <a:rPr lang="en-US" sz="1200" dirty="0"/>
              <a:t> , </a:t>
            </a:r>
            <a:r>
              <a:rPr lang="en-US" sz="1200" dirty="0" err="1"/>
              <a:t>marido</a:t>
            </a:r>
            <a:r>
              <a:rPr lang="en-US" sz="1200" dirty="0"/>
              <a:t> y </a:t>
            </a:r>
            <a:r>
              <a:rPr lang="en-US" sz="1200" dirty="0" err="1"/>
              <a:t>mujer</a:t>
            </a:r>
            <a:r>
              <a:rPr lang="en-US" sz="1200" dirty="0"/>
              <a:t> del </a:t>
            </a:r>
            <a:r>
              <a:rPr lang="en-US" sz="1200" dirty="0" err="1"/>
              <a:t>equipo</a:t>
            </a:r>
            <a:r>
              <a:rPr lang="en-US" sz="1200" dirty="0"/>
              <a:t> de la Universidad de Oslo, no </a:t>
            </a:r>
            <a:r>
              <a:rPr lang="en-US" sz="1200" dirty="0" err="1"/>
              <a:t>sugieren</a:t>
            </a:r>
            <a:r>
              <a:rPr lang="en-US" sz="1200" dirty="0"/>
              <a:t> </a:t>
            </a:r>
            <a:r>
              <a:rPr lang="en-US" sz="1200" dirty="0" err="1"/>
              <a:t>elegir</a:t>
            </a:r>
            <a:r>
              <a:rPr lang="en-US" sz="1200" dirty="0"/>
              <a:t> </a:t>
            </a:r>
            <a:r>
              <a:rPr lang="en-US" sz="1200" dirty="0" err="1"/>
              <a:t>aleatoriamente</a:t>
            </a:r>
            <a:r>
              <a:rPr lang="en-US" sz="1200" dirty="0"/>
              <a:t> </a:t>
            </a:r>
            <a:r>
              <a:rPr lang="en-US" sz="1200" dirty="0" err="1"/>
              <a:t>individuos</a:t>
            </a:r>
            <a:r>
              <a:rPr lang="en-US" sz="1200" dirty="0"/>
              <a:t>, </a:t>
            </a:r>
            <a:r>
              <a:rPr lang="en-US" sz="1200" dirty="0" err="1"/>
              <a:t>como</a:t>
            </a:r>
            <a:r>
              <a:rPr lang="en-US" sz="1200" dirty="0"/>
              <a:t> en </a:t>
            </a:r>
            <a:r>
              <a:rPr lang="en-US" sz="1200" dirty="0" err="1"/>
              <a:t>los</a:t>
            </a:r>
            <a:r>
              <a:rPr lang="en-US" sz="1200" dirty="0"/>
              <a:t> </a:t>
            </a:r>
            <a:r>
              <a:rPr lang="en-US" sz="1200" dirty="0" err="1"/>
              <a:t>estudios</a:t>
            </a:r>
            <a:r>
              <a:rPr lang="en-US" sz="1200" dirty="0"/>
              <a:t> de </a:t>
            </a:r>
            <a:r>
              <a:rPr lang="en-US" sz="1200" dirty="0" err="1"/>
              <a:t>drogas</a:t>
            </a:r>
            <a:r>
              <a:rPr lang="en-US" sz="1200" dirty="0"/>
              <a:t> </a:t>
            </a:r>
            <a:r>
              <a:rPr lang="en-US" sz="1200" dirty="0" err="1"/>
              <a:t>experimentales</a:t>
            </a:r>
            <a:r>
              <a:rPr lang="en-US" sz="1200" dirty="0"/>
              <a:t>, </a:t>
            </a:r>
            <a:r>
              <a:rPr lang="en-US" sz="1200" dirty="0" err="1"/>
              <a:t>pero</a:t>
            </a:r>
            <a:r>
              <a:rPr lang="en-US" sz="1200" dirty="0"/>
              <a:t> </a:t>
            </a:r>
            <a:r>
              <a:rPr lang="en-US" sz="1200" dirty="0" err="1"/>
              <a:t>sí</a:t>
            </a:r>
            <a:r>
              <a:rPr lang="en-US" sz="1200" dirty="0"/>
              <a:t> en </a:t>
            </a:r>
            <a:r>
              <a:rPr lang="en-US" sz="1200" dirty="0" err="1"/>
              <a:t>regiones</a:t>
            </a:r>
            <a:r>
              <a:rPr lang="en-US" sz="1200" dirty="0"/>
              <a:t> </a:t>
            </a:r>
            <a:r>
              <a:rPr lang="en-US" sz="1200" dirty="0" err="1"/>
              <a:t>como</a:t>
            </a:r>
            <a:r>
              <a:rPr lang="en-US" sz="1200" dirty="0"/>
              <a:t> </a:t>
            </a:r>
            <a:r>
              <a:rPr lang="en-US" sz="1200" dirty="0" err="1"/>
              <a:t>distritos</a:t>
            </a:r>
            <a:r>
              <a:rPr lang="en-US" sz="1200" dirty="0"/>
              <a:t> </a:t>
            </a:r>
            <a:r>
              <a:rPr lang="en-US" sz="1200" dirty="0" err="1"/>
              <a:t>escolares</a:t>
            </a:r>
            <a:r>
              <a:rPr lang="en-US" sz="1200" dirty="0"/>
              <a:t> en </a:t>
            </a:r>
            <a:r>
              <a:rPr lang="en-US" sz="1200" dirty="0" err="1"/>
              <a:t>ciudades</a:t>
            </a:r>
            <a:r>
              <a:rPr lang="en-US" sz="1200" dirty="0"/>
              <a:t> </a:t>
            </a:r>
            <a:r>
              <a:rPr lang="en-US" sz="1200" dirty="0" err="1"/>
              <a:t>adyacentes</a:t>
            </a:r>
            <a:r>
              <a:rPr lang="en-US" sz="1200" dirty="0"/>
              <a:t>. Gina </a:t>
            </a:r>
            <a:r>
              <a:rPr lang="en-US" sz="1200" dirty="0" err="1"/>
              <a:t>Kolata</a:t>
            </a:r>
            <a:r>
              <a:rPr lang="en-US" sz="1200" dirty="0"/>
              <a:t>, NYT 2 mayo,2020. </a:t>
            </a:r>
            <a:r>
              <a:rPr lang="en-US" sz="1000" dirty="0"/>
              <a:t>https://www.nytimes.com/2020/05/02/sunday-review/coronavirus-school-closings.html</a:t>
            </a:r>
          </a:p>
          <a:p>
            <a:pPr marL="0" indent="0" algn="just">
              <a:buNone/>
            </a:pPr>
            <a:endParaRPr lang="en-US" sz="1000" dirty="0"/>
          </a:p>
          <a:p>
            <a:pPr marL="0" indent="0" algn="just">
              <a:buNone/>
            </a:pPr>
            <a:endParaRPr lang="en-US" sz="1000" dirty="0"/>
          </a:p>
        </p:txBody>
      </p:sp>
      <p:sp>
        <p:nvSpPr>
          <p:cNvPr id="5" name="Text Placeholder 2">
            <a:extLst>
              <a:ext uri="{FF2B5EF4-FFF2-40B4-BE49-F238E27FC236}">
                <a16:creationId xmlns:a16="http://schemas.microsoft.com/office/drawing/2014/main" id="{C94C4418-832A-4A8F-9E93-23E804EA131C}"/>
              </a:ext>
            </a:extLst>
          </p:cNvPr>
          <p:cNvSpPr txBox="1">
            <a:spLocks/>
          </p:cNvSpPr>
          <p:nvPr/>
        </p:nvSpPr>
        <p:spPr>
          <a:xfrm>
            <a:off x="471487" y="227934"/>
            <a:ext cx="5915025" cy="340755"/>
          </a:xfrm>
          <a:prstGeom prst="rect">
            <a:avLst/>
          </a:prstGeom>
        </p:spPr>
        <p:txBody>
          <a:bodyPr vert="horz" lIns="91440" tIns="45720" rIns="91440" bIns="45720" rtlCol="0">
            <a:normAutofit lnSpcReduction="10000"/>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de-DE" b="1" dirty="0">
                <a:solidFill>
                  <a:schemeClr val="bg2">
                    <a:lumMod val="50000"/>
                  </a:schemeClr>
                </a:solidFill>
              </a:rPr>
              <a:t>¿Cómo juzgar?</a:t>
            </a:r>
          </a:p>
          <a:p>
            <a:endParaRPr lang="de-DE" dirty="0"/>
          </a:p>
          <a:p>
            <a:endParaRPr lang="de-DE" dirty="0"/>
          </a:p>
        </p:txBody>
      </p:sp>
      <p:sp>
        <p:nvSpPr>
          <p:cNvPr id="2" name="Textfeld 1">
            <a:extLst>
              <a:ext uri="{FF2B5EF4-FFF2-40B4-BE49-F238E27FC236}">
                <a16:creationId xmlns:a16="http://schemas.microsoft.com/office/drawing/2014/main" id="{00E9A3AE-07D1-4D8A-A5B0-44813885939C}"/>
              </a:ext>
            </a:extLst>
          </p:cNvPr>
          <p:cNvSpPr txBox="1"/>
          <p:nvPr/>
        </p:nvSpPr>
        <p:spPr>
          <a:xfrm>
            <a:off x="207439" y="405618"/>
            <a:ext cx="3974035" cy="2292935"/>
          </a:xfrm>
          <a:prstGeom prst="rect">
            <a:avLst/>
          </a:prstGeom>
          <a:noFill/>
        </p:spPr>
        <p:txBody>
          <a:bodyPr wrap="square" rtlCol="0" anchor="t">
            <a:spAutoFit/>
          </a:bodyPr>
          <a:lstStyle/>
          <a:p>
            <a:pPr algn="just"/>
            <a:r>
              <a:rPr lang="en-US" sz="1100" dirty="0" err="1">
                <a:solidFill>
                  <a:schemeClr val="bg2">
                    <a:lumMod val="50000"/>
                  </a:schemeClr>
                </a:solidFill>
              </a:rPr>
              <a:t>Publicamos</a:t>
            </a:r>
            <a:r>
              <a:rPr lang="en-US" sz="1100" dirty="0">
                <a:solidFill>
                  <a:schemeClr val="bg2">
                    <a:lumMod val="50000"/>
                  </a:schemeClr>
                </a:solidFill>
              </a:rPr>
              <a:t> la </a:t>
            </a:r>
            <a:r>
              <a:rPr lang="en-US" sz="1100" dirty="0" err="1">
                <a:solidFill>
                  <a:schemeClr val="bg2">
                    <a:lumMod val="50000"/>
                  </a:schemeClr>
                </a:solidFill>
              </a:rPr>
              <a:t>primera</a:t>
            </a:r>
            <a:r>
              <a:rPr lang="en-US" sz="1100" dirty="0">
                <a:solidFill>
                  <a:schemeClr val="bg2">
                    <a:lumMod val="50000"/>
                  </a:schemeClr>
                </a:solidFill>
              </a:rPr>
              <a:t> </a:t>
            </a:r>
            <a:r>
              <a:rPr lang="en-US" sz="1100" dirty="0" err="1">
                <a:solidFill>
                  <a:schemeClr val="bg2">
                    <a:lumMod val="50000"/>
                  </a:schemeClr>
                </a:solidFill>
              </a:rPr>
              <a:t>edició</a:t>
            </a:r>
            <a:r>
              <a:rPr lang="en-US" sz="1100" dirty="0">
                <a:solidFill>
                  <a:schemeClr val="bg2">
                    <a:lumMod val="50000"/>
                  </a:schemeClr>
                </a:solidFill>
              </a:rPr>
              <a:t> de </a:t>
            </a:r>
            <a:r>
              <a:rPr lang="en-US" sz="1100" dirty="0" err="1">
                <a:solidFill>
                  <a:schemeClr val="bg2">
                    <a:lumMod val="50000"/>
                  </a:schemeClr>
                </a:solidFill>
              </a:rPr>
              <a:t>nuestro</a:t>
            </a:r>
            <a:r>
              <a:rPr lang="en-US" sz="1100" dirty="0">
                <a:solidFill>
                  <a:schemeClr val="bg2">
                    <a:lumMod val="50000"/>
                  </a:schemeClr>
                </a:solidFill>
              </a:rPr>
              <a:t> </a:t>
            </a:r>
            <a:r>
              <a:rPr lang="en-US" sz="1100" dirty="0" err="1">
                <a:solidFill>
                  <a:schemeClr val="bg2">
                    <a:lumMod val="50000"/>
                  </a:schemeClr>
                </a:solidFill>
              </a:rPr>
              <a:t>boletín</a:t>
            </a:r>
            <a:r>
              <a:rPr lang="en-US" sz="1100" dirty="0">
                <a:solidFill>
                  <a:schemeClr val="bg2">
                    <a:lumMod val="50000"/>
                  </a:schemeClr>
                </a:solidFill>
              </a:rPr>
              <a:t> </a:t>
            </a:r>
            <a:r>
              <a:rPr lang="en-US" sz="1100" dirty="0" err="1">
                <a:solidFill>
                  <a:schemeClr val="bg2">
                    <a:lumMod val="50000"/>
                  </a:schemeClr>
                </a:solidFill>
              </a:rPr>
              <a:t>cuando</a:t>
            </a:r>
            <a:r>
              <a:rPr lang="en-US" sz="1100" dirty="0">
                <a:solidFill>
                  <a:schemeClr val="bg2">
                    <a:lumMod val="50000"/>
                  </a:schemeClr>
                </a:solidFill>
              </a:rPr>
              <a:t> </a:t>
            </a:r>
            <a:r>
              <a:rPr lang="en-US" sz="1100" dirty="0" err="1">
                <a:solidFill>
                  <a:schemeClr val="bg2">
                    <a:lumMod val="50000"/>
                  </a:schemeClr>
                </a:solidFill>
              </a:rPr>
              <a:t>los</a:t>
            </a:r>
            <a:r>
              <a:rPr lang="en-US" sz="1100" dirty="0">
                <a:solidFill>
                  <a:schemeClr val="bg2">
                    <a:lumMod val="50000"/>
                  </a:schemeClr>
                </a:solidFill>
              </a:rPr>
              <a:t> </a:t>
            </a:r>
            <a:r>
              <a:rPr lang="en-US" sz="1100" dirty="0" err="1">
                <a:solidFill>
                  <a:schemeClr val="bg2">
                    <a:lumMod val="50000"/>
                  </a:schemeClr>
                </a:solidFill>
              </a:rPr>
              <a:t>datos</a:t>
            </a:r>
            <a:r>
              <a:rPr lang="en-US" sz="1100" dirty="0">
                <a:solidFill>
                  <a:schemeClr val="bg2">
                    <a:lumMod val="50000"/>
                  </a:schemeClr>
                </a:solidFill>
              </a:rPr>
              <a:t> </a:t>
            </a:r>
            <a:r>
              <a:rPr lang="en-US" sz="1100" dirty="0" err="1">
                <a:solidFill>
                  <a:schemeClr val="bg2">
                    <a:lumMod val="50000"/>
                  </a:schemeClr>
                </a:solidFill>
              </a:rPr>
              <a:t>mostraban</a:t>
            </a:r>
            <a:r>
              <a:rPr lang="en-US" sz="1100" dirty="0">
                <a:solidFill>
                  <a:schemeClr val="bg2">
                    <a:lumMod val="50000"/>
                  </a:schemeClr>
                </a:solidFill>
              </a:rPr>
              <a:t> que </a:t>
            </a:r>
            <a:r>
              <a:rPr lang="en-US" sz="1100" dirty="0" err="1">
                <a:solidFill>
                  <a:schemeClr val="bg2">
                    <a:lumMod val="50000"/>
                  </a:schemeClr>
                </a:solidFill>
              </a:rPr>
              <a:t>los</a:t>
            </a:r>
            <a:r>
              <a:rPr lang="en-US" sz="1100" dirty="0">
                <a:solidFill>
                  <a:schemeClr val="bg2">
                    <a:lumMod val="50000"/>
                  </a:schemeClr>
                </a:solidFill>
              </a:rPr>
              <a:t> </a:t>
            </a:r>
            <a:r>
              <a:rPr lang="en-US" sz="1100" dirty="0" err="1">
                <a:solidFill>
                  <a:schemeClr val="bg2">
                    <a:lumMod val="50000"/>
                  </a:schemeClr>
                </a:solidFill>
              </a:rPr>
              <a:t>medios</a:t>
            </a:r>
            <a:r>
              <a:rPr lang="en-US" sz="1100" dirty="0">
                <a:solidFill>
                  <a:schemeClr val="bg2">
                    <a:lumMod val="50000"/>
                  </a:schemeClr>
                </a:solidFill>
              </a:rPr>
              <a:t> </a:t>
            </a:r>
            <a:r>
              <a:rPr lang="en-US" sz="1100" dirty="0" err="1">
                <a:solidFill>
                  <a:schemeClr val="bg2">
                    <a:lumMod val="50000"/>
                  </a:schemeClr>
                </a:solidFill>
              </a:rPr>
              <a:t>daba</a:t>
            </a:r>
            <a:r>
              <a:rPr lang="en-US" sz="1100" dirty="0">
                <a:solidFill>
                  <a:schemeClr val="bg2">
                    <a:lumMod val="50000"/>
                  </a:schemeClr>
                </a:solidFill>
              </a:rPr>
              <a:t> </a:t>
            </a:r>
            <a:r>
              <a:rPr lang="en-US" sz="1100" dirty="0" err="1">
                <a:solidFill>
                  <a:schemeClr val="bg2">
                    <a:lumMod val="50000"/>
                  </a:schemeClr>
                </a:solidFill>
              </a:rPr>
              <a:t>más</a:t>
            </a:r>
            <a:r>
              <a:rPr lang="en-US" sz="1100" dirty="0">
                <a:solidFill>
                  <a:schemeClr val="bg2">
                    <a:lumMod val="50000"/>
                  </a:schemeClr>
                </a:solidFill>
              </a:rPr>
              <a:t> </a:t>
            </a:r>
            <a:r>
              <a:rPr lang="en-US" sz="1100" dirty="0" err="1">
                <a:solidFill>
                  <a:schemeClr val="bg2">
                    <a:lumMod val="50000"/>
                  </a:schemeClr>
                </a:solidFill>
              </a:rPr>
              <a:t>visibilidad</a:t>
            </a:r>
            <a:r>
              <a:rPr lang="en-US" sz="1100" dirty="0">
                <a:solidFill>
                  <a:schemeClr val="bg2">
                    <a:lumMod val="50000"/>
                  </a:schemeClr>
                </a:solidFill>
              </a:rPr>
              <a:t> al COVID-19 que a </a:t>
            </a:r>
            <a:r>
              <a:rPr lang="en-US" sz="1100" dirty="0" err="1">
                <a:solidFill>
                  <a:schemeClr val="bg2">
                    <a:lumMod val="50000"/>
                  </a:schemeClr>
                </a:solidFill>
              </a:rPr>
              <a:t>los</a:t>
            </a:r>
            <a:r>
              <a:rPr lang="en-US" sz="1100" dirty="0">
                <a:solidFill>
                  <a:schemeClr val="bg2">
                    <a:lumMod val="50000"/>
                  </a:schemeClr>
                </a:solidFill>
              </a:rPr>
              <a:t> </a:t>
            </a:r>
            <a:r>
              <a:rPr lang="en-US" sz="1100" dirty="0" err="1">
                <a:solidFill>
                  <a:schemeClr val="bg2">
                    <a:lumMod val="50000"/>
                  </a:schemeClr>
                </a:solidFill>
              </a:rPr>
              <a:t>atentados</a:t>
            </a:r>
            <a:r>
              <a:rPr lang="en-US" sz="1100" dirty="0">
                <a:solidFill>
                  <a:schemeClr val="bg2">
                    <a:lumMod val="50000"/>
                  </a:schemeClr>
                </a:solidFill>
              </a:rPr>
              <a:t> del 11 </a:t>
            </a:r>
            <a:r>
              <a:rPr lang="en-US" sz="1100" dirty="0" err="1">
                <a:solidFill>
                  <a:schemeClr val="bg2">
                    <a:lumMod val="50000"/>
                  </a:schemeClr>
                </a:solidFill>
              </a:rPr>
              <a:t>septiembre</a:t>
            </a:r>
            <a:r>
              <a:rPr lang="en-US" sz="1100" dirty="0">
                <a:solidFill>
                  <a:schemeClr val="bg2">
                    <a:lumMod val="50000"/>
                  </a:schemeClr>
                </a:solidFill>
              </a:rPr>
              <a:t>. </a:t>
            </a:r>
            <a:r>
              <a:rPr lang="en-US" sz="1100" dirty="0" err="1">
                <a:solidFill>
                  <a:schemeClr val="bg2">
                    <a:lumMod val="50000"/>
                  </a:schemeClr>
                </a:solidFill>
              </a:rPr>
              <a:t>Esto</a:t>
            </a:r>
            <a:r>
              <a:rPr lang="en-US" sz="1100" dirty="0">
                <a:solidFill>
                  <a:schemeClr val="bg2">
                    <a:lumMod val="50000"/>
                  </a:schemeClr>
                </a:solidFill>
              </a:rPr>
              <a:t> </a:t>
            </a:r>
            <a:r>
              <a:rPr lang="en-US" sz="1100" dirty="0" err="1">
                <a:solidFill>
                  <a:schemeClr val="bg2">
                    <a:lumMod val="50000"/>
                  </a:schemeClr>
                </a:solidFill>
              </a:rPr>
              <a:t>respondía</a:t>
            </a:r>
            <a:r>
              <a:rPr lang="en-US" sz="1100" dirty="0">
                <a:solidFill>
                  <a:schemeClr val="bg2">
                    <a:lumMod val="50000"/>
                  </a:schemeClr>
                </a:solidFill>
              </a:rPr>
              <a:t> a la </a:t>
            </a:r>
            <a:r>
              <a:rPr lang="en-US" sz="1100" dirty="0" err="1">
                <a:solidFill>
                  <a:schemeClr val="bg2">
                    <a:lumMod val="50000"/>
                  </a:schemeClr>
                </a:solidFill>
              </a:rPr>
              <a:t>misma</a:t>
            </a:r>
            <a:r>
              <a:rPr lang="en-US" sz="1100" dirty="0">
                <a:solidFill>
                  <a:schemeClr val="bg2">
                    <a:lumMod val="50000"/>
                  </a:schemeClr>
                </a:solidFill>
              </a:rPr>
              <a:t> clave: el </a:t>
            </a:r>
            <a:r>
              <a:rPr lang="en-US" sz="1100" dirty="0" err="1">
                <a:solidFill>
                  <a:schemeClr val="bg2">
                    <a:lumMod val="50000"/>
                  </a:schemeClr>
                </a:solidFill>
              </a:rPr>
              <a:t>mundo</a:t>
            </a:r>
            <a:r>
              <a:rPr lang="en-US" sz="1100" dirty="0">
                <a:solidFill>
                  <a:schemeClr val="bg2">
                    <a:lumMod val="50000"/>
                  </a:schemeClr>
                </a:solidFill>
              </a:rPr>
              <a:t> no </a:t>
            </a:r>
            <a:r>
              <a:rPr lang="en-US" sz="1100" dirty="0" err="1">
                <a:solidFill>
                  <a:schemeClr val="bg2">
                    <a:lumMod val="50000"/>
                  </a:schemeClr>
                </a:solidFill>
              </a:rPr>
              <a:t>volvería</a:t>
            </a:r>
            <a:r>
              <a:rPr lang="en-US" sz="1100" dirty="0">
                <a:solidFill>
                  <a:schemeClr val="bg2">
                    <a:lumMod val="50000"/>
                  </a:schemeClr>
                </a:solidFill>
              </a:rPr>
              <a:t> a </a:t>
            </a:r>
            <a:r>
              <a:rPr lang="en-US" sz="1100" dirty="0" err="1">
                <a:solidFill>
                  <a:schemeClr val="bg2">
                    <a:lumMod val="50000"/>
                  </a:schemeClr>
                </a:solidFill>
              </a:rPr>
              <a:t>ser</a:t>
            </a:r>
            <a:r>
              <a:rPr lang="en-US" sz="1100" dirty="0">
                <a:solidFill>
                  <a:schemeClr val="bg2">
                    <a:lumMod val="50000"/>
                  </a:schemeClr>
                </a:solidFill>
              </a:rPr>
              <a:t> el </a:t>
            </a:r>
            <a:r>
              <a:rPr lang="en-US" sz="1100" dirty="0" err="1">
                <a:solidFill>
                  <a:schemeClr val="bg2">
                    <a:lumMod val="50000"/>
                  </a:schemeClr>
                </a:solidFill>
              </a:rPr>
              <a:t>mismo</a:t>
            </a:r>
            <a:r>
              <a:rPr lang="en-US" sz="1100" dirty="0">
                <a:solidFill>
                  <a:schemeClr val="bg2">
                    <a:lumMod val="50000"/>
                  </a:schemeClr>
                </a:solidFill>
              </a:rPr>
              <a:t> </a:t>
            </a:r>
            <a:r>
              <a:rPr lang="en-US" sz="1100" dirty="0" err="1">
                <a:solidFill>
                  <a:schemeClr val="bg2">
                    <a:lumMod val="50000"/>
                  </a:schemeClr>
                </a:solidFill>
              </a:rPr>
              <a:t>después</a:t>
            </a:r>
            <a:r>
              <a:rPr lang="en-US" sz="1100" dirty="0">
                <a:solidFill>
                  <a:schemeClr val="bg2">
                    <a:lumMod val="50000"/>
                  </a:schemeClr>
                </a:solidFill>
              </a:rPr>
              <a:t> del Covid-19, </a:t>
            </a:r>
            <a:r>
              <a:rPr lang="en-US" sz="1100" dirty="0" err="1">
                <a:solidFill>
                  <a:schemeClr val="bg2">
                    <a:lumMod val="50000"/>
                  </a:schemeClr>
                </a:solidFill>
              </a:rPr>
              <a:t>como</a:t>
            </a:r>
            <a:r>
              <a:rPr lang="en-US" sz="1100" dirty="0">
                <a:solidFill>
                  <a:schemeClr val="bg2">
                    <a:lumMod val="50000"/>
                  </a:schemeClr>
                </a:solidFill>
              </a:rPr>
              <a:t> no lo </a:t>
            </a:r>
            <a:r>
              <a:rPr lang="en-US" sz="1100" dirty="0" err="1">
                <a:solidFill>
                  <a:schemeClr val="bg2">
                    <a:lumMod val="50000"/>
                  </a:schemeClr>
                </a:solidFill>
              </a:rPr>
              <a:t>fue</a:t>
            </a:r>
            <a:r>
              <a:rPr lang="en-US" sz="1100" dirty="0">
                <a:solidFill>
                  <a:schemeClr val="bg2">
                    <a:lumMod val="50000"/>
                  </a:schemeClr>
                </a:solidFill>
              </a:rPr>
              <a:t> </a:t>
            </a:r>
            <a:r>
              <a:rPr lang="en-US" sz="1100" dirty="0" err="1">
                <a:solidFill>
                  <a:schemeClr val="bg2">
                    <a:lumMod val="50000"/>
                  </a:schemeClr>
                </a:solidFill>
              </a:rPr>
              <a:t>después</a:t>
            </a:r>
            <a:r>
              <a:rPr lang="en-US" sz="1100" dirty="0">
                <a:solidFill>
                  <a:schemeClr val="bg2">
                    <a:lumMod val="50000"/>
                  </a:schemeClr>
                </a:solidFill>
              </a:rPr>
              <a:t> de </a:t>
            </a:r>
            <a:r>
              <a:rPr lang="en-US" sz="1100" dirty="0" err="1">
                <a:solidFill>
                  <a:schemeClr val="bg2">
                    <a:lumMod val="50000"/>
                  </a:schemeClr>
                </a:solidFill>
              </a:rPr>
              <a:t>los</a:t>
            </a:r>
            <a:r>
              <a:rPr lang="en-US" sz="1100" dirty="0">
                <a:solidFill>
                  <a:schemeClr val="bg2">
                    <a:lumMod val="50000"/>
                  </a:schemeClr>
                </a:solidFill>
              </a:rPr>
              <a:t> </a:t>
            </a:r>
            <a:r>
              <a:rPr lang="en-US" sz="1100" dirty="0" err="1">
                <a:solidFill>
                  <a:schemeClr val="bg2">
                    <a:lumMod val="50000"/>
                  </a:schemeClr>
                </a:solidFill>
              </a:rPr>
              <a:t>ataques</a:t>
            </a:r>
            <a:r>
              <a:rPr lang="en-US" sz="1100" dirty="0">
                <a:solidFill>
                  <a:schemeClr val="bg2">
                    <a:lumMod val="50000"/>
                  </a:schemeClr>
                </a:solidFill>
              </a:rPr>
              <a:t>.  </a:t>
            </a:r>
            <a:r>
              <a:rPr lang="en-US" sz="1100" dirty="0" err="1">
                <a:solidFill>
                  <a:schemeClr val="bg2">
                    <a:lumMod val="50000"/>
                  </a:schemeClr>
                </a:solidFill>
              </a:rPr>
              <a:t>Ahora</a:t>
            </a:r>
            <a:r>
              <a:rPr lang="en-US" sz="1100" dirty="0">
                <a:solidFill>
                  <a:schemeClr val="bg2">
                    <a:lumMod val="50000"/>
                  </a:schemeClr>
                </a:solidFill>
              </a:rPr>
              <a:t>, que el coronavirus ha </a:t>
            </a:r>
            <a:r>
              <a:rPr lang="en-US" sz="1100" dirty="0" err="1">
                <a:solidFill>
                  <a:schemeClr val="bg2">
                    <a:lumMod val="50000"/>
                  </a:schemeClr>
                </a:solidFill>
              </a:rPr>
              <a:t>causado</a:t>
            </a:r>
            <a:r>
              <a:rPr lang="en-US" sz="1100" dirty="0">
                <a:solidFill>
                  <a:schemeClr val="bg2">
                    <a:lumMod val="50000"/>
                  </a:schemeClr>
                </a:solidFill>
              </a:rPr>
              <a:t> </a:t>
            </a:r>
            <a:r>
              <a:rPr lang="en-US" sz="1100" dirty="0" err="1">
                <a:solidFill>
                  <a:schemeClr val="bg2">
                    <a:lumMod val="50000"/>
                  </a:schemeClr>
                </a:solidFill>
              </a:rPr>
              <a:t>más</a:t>
            </a:r>
            <a:r>
              <a:rPr lang="en-US" sz="1100" dirty="0">
                <a:solidFill>
                  <a:schemeClr val="bg2">
                    <a:lumMod val="50000"/>
                  </a:schemeClr>
                </a:solidFill>
              </a:rPr>
              <a:t> </a:t>
            </a:r>
            <a:r>
              <a:rPr lang="en-US" sz="1100" dirty="0" err="1">
                <a:solidFill>
                  <a:schemeClr val="bg2">
                    <a:lumMod val="50000"/>
                  </a:schemeClr>
                </a:solidFill>
              </a:rPr>
              <a:t>muertos</a:t>
            </a:r>
            <a:r>
              <a:rPr lang="en-US" sz="1100" dirty="0">
                <a:solidFill>
                  <a:schemeClr val="bg2">
                    <a:lumMod val="50000"/>
                  </a:schemeClr>
                </a:solidFill>
              </a:rPr>
              <a:t> en </a:t>
            </a:r>
            <a:r>
              <a:rPr lang="en-US" sz="1100" dirty="0" err="1">
                <a:solidFill>
                  <a:schemeClr val="bg2">
                    <a:lumMod val="50000"/>
                  </a:schemeClr>
                </a:solidFill>
              </a:rPr>
              <a:t>los</a:t>
            </a:r>
            <a:r>
              <a:rPr lang="en-US" sz="1100" dirty="0">
                <a:solidFill>
                  <a:schemeClr val="bg2">
                    <a:lumMod val="50000"/>
                  </a:schemeClr>
                </a:solidFill>
              </a:rPr>
              <a:t> </a:t>
            </a:r>
            <a:r>
              <a:rPr lang="en-US" sz="1100" dirty="0" err="1">
                <a:solidFill>
                  <a:schemeClr val="bg2">
                    <a:lumMod val="50000"/>
                  </a:schemeClr>
                </a:solidFill>
              </a:rPr>
              <a:t>Estados</a:t>
            </a:r>
            <a:r>
              <a:rPr lang="en-US" sz="1100" dirty="0">
                <a:solidFill>
                  <a:schemeClr val="bg2">
                    <a:lumMod val="50000"/>
                  </a:schemeClr>
                </a:solidFill>
              </a:rPr>
              <a:t> </a:t>
            </a:r>
            <a:r>
              <a:rPr lang="en-US" sz="1100" dirty="0" err="1">
                <a:solidFill>
                  <a:schemeClr val="bg2">
                    <a:lumMod val="50000"/>
                  </a:schemeClr>
                </a:solidFill>
              </a:rPr>
              <a:t>Unidos</a:t>
            </a:r>
            <a:r>
              <a:rPr lang="en-US" sz="1100" dirty="0">
                <a:solidFill>
                  <a:schemeClr val="bg2">
                    <a:lumMod val="50000"/>
                  </a:schemeClr>
                </a:solidFill>
              </a:rPr>
              <a:t> que la </a:t>
            </a:r>
            <a:r>
              <a:rPr lang="en-US" sz="1100" dirty="0" err="1">
                <a:solidFill>
                  <a:schemeClr val="bg2">
                    <a:lumMod val="50000"/>
                  </a:schemeClr>
                </a:solidFill>
              </a:rPr>
              <a:t>guerra</a:t>
            </a:r>
            <a:r>
              <a:rPr lang="en-US" sz="1100" dirty="0">
                <a:solidFill>
                  <a:schemeClr val="bg2">
                    <a:lumMod val="50000"/>
                  </a:schemeClr>
                </a:solidFill>
              </a:rPr>
              <a:t> del Vietnam –</a:t>
            </a:r>
            <a:r>
              <a:rPr lang="en-US" sz="1100" dirty="0" err="1">
                <a:solidFill>
                  <a:schemeClr val="bg2">
                    <a:lumMod val="50000"/>
                  </a:schemeClr>
                </a:solidFill>
              </a:rPr>
              <a:t>ver</a:t>
            </a:r>
            <a:r>
              <a:rPr lang="en-US" sz="1100" dirty="0">
                <a:solidFill>
                  <a:schemeClr val="bg2">
                    <a:lumMod val="50000"/>
                  </a:schemeClr>
                </a:solidFill>
              </a:rPr>
              <a:t> </a:t>
            </a:r>
            <a:r>
              <a:rPr lang="en-US" sz="1100" dirty="0" err="1">
                <a:solidFill>
                  <a:schemeClr val="bg2">
                    <a:lumMod val="50000"/>
                  </a:schemeClr>
                </a:solidFill>
              </a:rPr>
              <a:t>gráfica</a:t>
            </a:r>
            <a:r>
              <a:rPr lang="en-US" sz="1100" dirty="0">
                <a:solidFill>
                  <a:schemeClr val="bg2">
                    <a:lumMod val="50000"/>
                  </a:schemeClr>
                </a:solidFill>
              </a:rPr>
              <a:t>- </a:t>
            </a:r>
            <a:r>
              <a:rPr lang="en-US" sz="1100" dirty="0" err="1">
                <a:solidFill>
                  <a:schemeClr val="bg2">
                    <a:lumMod val="50000"/>
                  </a:schemeClr>
                </a:solidFill>
              </a:rPr>
              <a:t>nos</a:t>
            </a:r>
            <a:r>
              <a:rPr lang="en-US" sz="1100" dirty="0">
                <a:solidFill>
                  <a:schemeClr val="bg2">
                    <a:lumMod val="50000"/>
                  </a:schemeClr>
                </a:solidFill>
              </a:rPr>
              <a:t> </a:t>
            </a:r>
            <a:r>
              <a:rPr lang="en-US" sz="1100" dirty="0" err="1">
                <a:solidFill>
                  <a:schemeClr val="bg2">
                    <a:lumMod val="50000"/>
                  </a:schemeClr>
                </a:solidFill>
              </a:rPr>
              <a:t>enfrentamos</a:t>
            </a:r>
            <a:r>
              <a:rPr lang="en-US" sz="1100" dirty="0">
                <a:solidFill>
                  <a:schemeClr val="bg2">
                    <a:lumMod val="50000"/>
                  </a:schemeClr>
                </a:solidFill>
              </a:rPr>
              <a:t> a </a:t>
            </a:r>
            <a:r>
              <a:rPr lang="en-US" sz="1100" dirty="0" err="1">
                <a:solidFill>
                  <a:schemeClr val="bg2">
                    <a:lumMod val="50000"/>
                  </a:schemeClr>
                </a:solidFill>
              </a:rPr>
              <a:t>otra</a:t>
            </a:r>
            <a:r>
              <a:rPr lang="en-US" sz="1100" dirty="0">
                <a:solidFill>
                  <a:schemeClr val="bg2">
                    <a:lumMod val="50000"/>
                  </a:schemeClr>
                </a:solidFill>
              </a:rPr>
              <a:t> </a:t>
            </a:r>
            <a:r>
              <a:rPr lang="en-US" sz="1100" dirty="0" err="1">
                <a:solidFill>
                  <a:schemeClr val="bg2">
                    <a:lumMod val="50000"/>
                  </a:schemeClr>
                </a:solidFill>
              </a:rPr>
              <a:t>realidad</a:t>
            </a:r>
            <a:r>
              <a:rPr lang="en-US" sz="1100" dirty="0">
                <a:solidFill>
                  <a:schemeClr val="bg2">
                    <a:lumMod val="50000"/>
                  </a:schemeClr>
                </a:solidFill>
              </a:rPr>
              <a:t>: </a:t>
            </a:r>
            <a:r>
              <a:rPr lang="en-US" sz="1100" dirty="0" err="1">
                <a:solidFill>
                  <a:schemeClr val="bg2">
                    <a:lumMod val="50000"/>
                  </a:schemeClr>
                </a:solidFill>
              </a:rPr>
              <a:t>los</a:t>
            </a:r>
            <a:r>
              <a:rPr lang="en-US" sz="1100" dirty="0">
                <a:solidFill>
                  <a:schemeClr val="bg2">
                    <a:lumMod val="50000"/>
                  </a:schemeClr>
                </a:solidFill>
              </a:rPr>
              <a:t> </a:t>
            </a:r>
            <a:r>
              <a:rPr lang="en-US" sz="1100" dirty="0" err="1">
                <a:solidFill>
                  <a:schemeClr val="bg2">
                    <a:lumMod val="50000"/>
                  </a:schemeClr>
                </a:solidFill>
              </a:rPr>
              <a:t>gobiernos</a:t>
            </a:r>
            <a:r>
              <a:rPr lang="en-US" sz="1100" dirty="0">
                <a:solidFill>
                  <a:schemeClr val="bg2">
                    <a:lumMod val="50000"/>
                  </a:schemeClr>
                </a:solidFill>
              </a:rPr>
              <a:t> y </a:t>
            </a:r>
            <a:r>
              <a:rPr lang="en-US" sz="1100" dirty="0" err="1">
                <a:solidFill>
                  <a:schemeClr val="bg2">
                    <a:lumMod val="50000"/>
                  </a:schemeClr>
                </a:solidFill>
              </a:rPr>
              <a:t>los</a:t>
            </a:r>
            <a:r>
              <a:rPr lang="en-US" sz="1100" dirty="0">
                <a:solidFill>
                  <a:schemeClr val="bg2">
                    <a:lumMod val="50000"/>
                  </a:schemeClr>
                </a:solidFill>
              </a:rPr>
              <a:t> </a:t>
            </a:r>
            <a:r>
              <a:rPr lang="en-US" sz="1100" dirty="0" err="1">
                <a:solidFill>
                  <a:schemeClr val="bg2">
                    <a:lumMod val="50000"/>
                  </a:schemeClr>
                </a:solidFill>
              </a:rPr>
              <a:t>medios</a:t>
            </a:r>
            <a:r>
              <a:rPr lang="en-US" sz="1100" dirty="0">
                <a:solidFill>
                  <a:schemeClr val="bg2">
                    <a:lumMod val="50000"/>
                  </a:schemeClr>
                </a:solidFill>
              </a:rPr>
              <a:t> (</a:t>
            </a:r>
            <a:r>
              <a:rPr lang="en-US" sz="1100" dirty="0" err="1">
                <a:solidFill>
                  <a:schemeClr val="bg2">
                    <a:lumMod val="50000"/>
                  </a:schemeClr>
                </a:solidFill>
              </a:rPr>
              <a:t>igual</a:t>
            </a:r>
            <a:r>
              <a:rPr lang="en-US" sz="1100" dirty="0">
                <a:solidFill>
                  <a:schemeClr val="bg2">
                    <a:lumMod val="50000"/>
                  </a:schemeClr>
                </a:solidFill>
              </a:rPr>
              <a:t> que </a:t>
            </a:r>
            <a:r>
              <a:rPr lang="en-US" sz="1100" dirty="0" err="1">
                <a:solidFill>
                  <a:schemeClr val="bg2">
                    <a:lumMod val="50000"/>
                  </a:schemeClr>
                </a:solidFill>
              </a:rPr>
              <a:t>otros</a:t>
            </a:r>
            <a:r>
              <a:rPr lang="en-US" sz="1100" dirty="0">
                <a:solidFill>
                  <a:schemeClr val="bg2">
                    <a:lumMod val="50000"/>
                  </a:schemeClr>
                </a:solidFill>
              </a:rPr>
              <a:t> </a:t>
            </a:r>
            <a:r>
              <a:rPr lang="en-US" sz="1100" dirty="0" err="1">
                <a:solidFill>
                  <a:schemeClr val="bg2">
                    <a:lumMod val="50000"/>
                  </a:schemeClr>
                </a:solidFill>
              </a:rPr>
              <a:t>accionistas</a:t>
            </a:r>
            <a:r>
              <a:rPr lang="en-US" sz="1100" dirty="0">
                <a:solidFill>
                  <a:schemeClr val="bg2">
                    <a:lumMod val="50000"/>
                  </a:schemeClr>
                </a:solidFill>
              </a:rPr>
              <a:t> clave) </a:t>
            </a:r>
            <a:r>
              <a:rPr lang="en-US" sz="1100" dirty="0" err="1">
                <a:solidFill>
                  <a:schemeClr val="bg2">
                    <a:lumMod val="50000"/>
                  </a:schemeClr>
                </a:solidFill>
              </a:rPr>
              <a:t>deben</a:t>
            </a:r>
            <a:r>
              <a:rPr lang="en-US" sz="1100" dirty="0">
                <a:solidFill>
                  <a:schemeClr val="bg2">
                    <a:lumMod val="50000"/>
                  </a:schemeClr>
                </a:solidFill>
              </a:rPr>
              <a:t> </a:t>
            </a:r>
            <a:r>
              <a:rPr lang="en-US" sz="1100" dirty="0" err="1">
                <a:solidFill>
                  <a:schemeClr val="bg2">
                    <a:lumMod val="50000"/>
                  </a:schemeClr>
                </a:solidFill>
              </a:rPr>
              <a:t>tener</a:t>
            </a:r>
            <a:r>
              <a:rPr lang="en-US" sz="1100" dirty="0">
                <a:solidFill>
                  <a:schemeClr val="bg2">
                    <a:lumMod val="50000"/>
                  </a:schemeClr>
                </a:solidFill>
              </a:rPr>
              <a:t> </a:t>
            </a:r>
            <a:r>
              <a:rPr lang="en-US" sz="1100" dirty="0" err="1">
                <a:solidFill>
                  <a:schemeClr val="bg2">
                    <a:lumMod val="50000"/>
                  </a:schemeClr>
                </a:solidFill>
              </a:rPr>
              <a:t>claro</a:t>
            </a:r>
            <a:r>
              <a:rPr lang="en-US" sz="1100" dirty="0">
                <a:solidFill>
                  <a:schemeClr val="bg2">
                    <a:lumMod val="50000"/>
                  </a:schemeClr>
                </a:solidFill>
              </a:rPr>
              <a:t> </a:t>
            </a:r>
            <a:r>
              <a:rPr lang="en-US" sz="1100" dirty="0" err="1">
                <a:solidFill>
                  <a:schemeClr val="bg2">
                    <a:lumMod val="50000"/>
                  </a:schemeClr>
                </a:solidFill>
              </a:rPr>
              <a:t>sus</a:t>
            </a:r>
            <a:r>
              <a:rPr lang="en-US" sz="1100" dirty="0">
                <a:solidFill>
                  <a:schemeClr val="bg2">
                    <a:lumMod val="50000"/>
                  </a:schemeClr>
                </a:solidFill>
              </a:rPr>
              <a:t> </a:t>
            </a:r>
            <a:r>
              <a:rPr lang="en-US" sz="1100" dirty="0" err="1">
                <a:solidFill>
                  <a:schemeClr val="bg2">
                    <a:lumMod val="50000"/>
                  </a:schemeClr>
                </a:solidFill>
              </a:rPr>
              <a:t>responsabilidades</a:t>
            </a:r>
            <a:r>
              <a:rPr lang="en-US" sz="1100" dirty="0">
                <a:solidFill>
                  <a:schemeClr val="bg2">
                    <a:lumMod val="50000"/>
                  </a:schemeClr>
                </a:solidFill>
              </a:rPr>
              <a:t>.  </a:t>
            </a:r>
            <a:r>
              <a:rPr lang="en-US" sz="1100" dirty="0" err="1">
                <a:solidFill>
                  <a:schemeClr val="bg2">
                    <a:lumMod val="50000"/>
                  </a:schemeClr>
                </a:solidFill>
              </a:rPr>
              <a:t>Todos</a:t>
            </a:r>
            <a:r>
              <a:rPr lang="en-US" sz="1100" dirty="0">
                <a:solidFill>
                  <a:schemeClr val="bg2">
                    <a:lumMod val="50000"/>
                  </a:schemeClr>
                </a:solidFill>
              </a:rPr>
              <a:t> </a:t>
            </a:r>
            <a:r>
              <a:rPr lang="en-US" sz="1100" dirty="0" err="1">
                <a:solidFill>
                  <a:schemeClr val="bg2">
                    <a:lumMod val="50000"/>
                  </a:schemeClr>
                </a:solidFill>
              </a:rPr>
              <a:t>sirven</a:t>
            </a:r>
            <a:r>
              <a:rPr lang="en-US" sz="1100" dirty="0">
                <a:solidFill>
                  <a:schemeClr val="bg2">
                    <a:lumMod val="50000"/>
                  </a:schemeClr>
                </a:solidFill>
              </a:rPr>
              <a:t> a la </a:t>
            </a:r>
            <a:r>
              <a:rPr lang="en-US" sz="1100" dirty="0" err="1">
                <a:solidFill>
                  <a:schemeClr val="bg2">
                    <a:lumMod val="50000"/>
                  </a:schemeClr>
                </a:solidFill>
              </a:rPr>
              <a:t>ciudadanía</a:t>
            </a:r>
            <a:r>
              <a:rPr lang="en-US" sz="1100" dirty="0">
                <a:solidFill>
                  <a:schemeClr val="bg2">
                    <a:lumMod val="50000"/>
                  </a:schemeClr>
                </a:solidFill>
              </a:rPr>
              <a:t> no a </a:t>
            </a:r>
            <a:r>
              <a:rPr lang="en-US" sz="1100" dirty="0" err="1">
                <a:solidFill>
                  <a:schemeClr val="bg2">
                    <a:lumMod val="50000"/>
                  </a:schemeClr>
                </a:solidFill>
              </a:rPr>
              <a:t>sí</a:t>
            </a:r>
            <a:r>
              <a:rPr lang="en-US" sz="1100" dirty="0">
                <a:solidFill>
                  <a:schemeClr val="bg2">
                    <a:lumMod val="50000"/>
                  </a:schemeClr>
                </a:solidFill>
              </a:rPr>
              <a:t> </a:t>
            </a:r>
            <a:r>
              <a:rPr lang="en-US" sz="1100" dirty="0" err="1">
                <a:solidFill>
                  <a:schemeClr val="bg2">
                    <a:lumMod val="50000"/>
                  </a:schemeClr>
                </a:solidFill>
              </a:rPr>
              <a:t>mismos</a:t>
            </a:r>
            <a:r>
              <a:rPr lang="en-US" sz="1100" dirty="0">
                <a:solidFill>
                  <a:schemeClr val="bg2">
                    <a:lumMod val="50000"/>
                  </a:schemeClr>
                </a:solidFill>
              </a:rPr>
              <a:t>.  No se </a:t>
            </a:r>
            <a:r>
              <a:rPr lang="en-US" sz="1100" dirty="0" err="1">
                <a:solidFill>
                  <a:schemeClr val="bg2">
                    <a:lumMod val="50000"/>
                  </a:schemeClr>
                </a:solidFill>
              </a:rPr>
              <a:t>trata</a:t>
            </a:r>
            <a:r>
              <a:rPr lang="en-US" sz="1100" dirty="0">
                <a:solidFill>
                  <a:schemeClr val="bg2">
                    <a:lumMod val="50000"/>
                  </a:schemeClr>
                </a:solidFill>
              </a:rPr>
              <a:t> de un </a:t>
            </a:r>
            <a:r>
              <a:rPr lang="en-US" sz="1100" dirty="0" err="1">
                <a:solidFill>
                  <a:schemeClr val="bg2">
                    <a:lumMod val="50000"/>
                  </a:schemeClr>
                </a:solidFill>
              </a:rPr>
              <a:t>eslogan</a:t>
            </a:r>
            <a:r>
              <a:rPr lang="en-US" sz="1100" dirty="0">
                <a:solidFill>
                  <a:schemeClr val="bg2">
                    <a:lumMod val="50000"/>
                  </a:schemeClr>
                </a:solidFill>
              </a:rPr>
              <a:t> </a:t>
            </a:r>
            <a:r>
              <a:rPr lang="en-US" sz="1100" dirty="0" err="1">
                <a:solidFill>
                  <a:schemeClr val="bg2">
                    <a:lumMod val="50000"/>
                  </a:schemeClr>
                </a:solidFill>
              </a:rPr>
              <a:t>como</a:t>
            </a:r>
            <a:r>
              <a:rPr lang="en-US" sz="1100" dirty="0">
                <a:solidFill>
                  <a:schemeClr val="bg2">
                    <a:lumMod val="50000"/>
                  </a:schemeClr>
                </a:solidFill>
              </a:rPr>
              <a:t> el de la </a:t>
            </a:r>
            <a:r>
              <a:rPr lang="en-US" sz="1100" dirty="0" err="1">
                <a:solidFill>
                  <a:schemeClr val="bg2">
                    <a:lumMod val="50000"/>
                  </a:schemeClr>
                </a:solidFill>
              </a:rPr>
              <a:t>película</a:t>
            </a:r>
            <a:r>
              <a:rPr lang="en-US" sz="1100" dirty="0">
                <a:solidFill>
                  <a:schemeClr val="bg2">
                    <a:lumMod val="50000"/>
                  </a:schemeClr>
                </a:solidFill>
              </a:rPr>
              <a:t> de Steven Spielberg “The Post” (2017). Con </a:t>
            </a:r>
            <a:r>
              <a:rPr lang="en-US" sz="1100" dirty="0" err="1">
                <a:solidFill>
                  <a:schemeClr val="bg2">
                    <a:lumMod val="50000"/>
                  </a:schemeClr>
                </a:solidFill>
              </a:rPr>
              <a:t>los</a:t>
            </a:r>
            <a:r>
              <a:rPr lang="en-US" sz="1100" dirty="0">
                <a:solidFill>
                  <a:schemeClr val="bg2">
                    <a:lumMod val="50000"/>
                  </a:schemeClr>
                </a:solidFill>
              </a:rPr>
              <a:t> 17 </a:t>
            </a:r>
            <a:r>
              <a:rPr lang="en-US" sz="1100" dirty="0" err="1">
                <a:solidFill>
                  <a:schemeClr val="bg2">
                    <a:lumMod val="50000"/>
                  </a:schemeClr>
                </a:solidFill>
              </a:rPr>
              <a:t>objetivos</a:t>
            </a:r>
            <a:r>
              <a:rPr lang="en-US" sz="1100" dirty="0">
                <a:solidFill>
                  <a:schemeClr val="bg2">
                    <a:lumMod val="50000"/>
                  </a:schemeClr>
                </a:solidFill>
              </a:rPr>
              <a:t> SDG </a:t>
            </a:r>
            <a:r>
              <a:rPr lang="en-US" sz="1100" dirty="0" err="1">
                <a:solidFill>
                  <a:schemeClr val="bg2">
                    <a:lumMod val="50000"/>
                  </a:schemeClr>
                </a:solidFill>
              </a:rPr>
              <a:t>aceptados</a:t>
            </a:r>
            <a:r>
              <a:rPr lang="en-US" sz="1100" dirty="0">
                <a:solidFill>
                  <a:schemeClr val="bg2">
                    <a:lumMod val="50000"/>
                  </a:schemeClr>
                </a:solidFill>
              </a:rPr>
              <a:t> </a:t>
            </a:r>
            <a:r>
              <a:rPr lang="en-US" sz="1100" dirty="0" err="1">
                <a:solidFill>
                  <a:schemeClr val="bg2">
                    <a:lumMod val="50000"/>
                  </a:schemeClr>
                </a:solidFill>
              </a:rPr>
              <a:t>por</a:t>
            </a:r>
            <a:r>
              <a:rPr lang="en-US" sz="1100" dirty="0">
                <a:solidFill>
                  <a:schemeClr val="bg2">
                    <a:lumMod val="50000"/>
                  </a:schemeClr>
                </a:solidFill>
              </a:rPr>
              <a:t> 193 </a:t>
            </a:r>
            <a:r>
              <a:rPr lang="en-US" sz="1100" dirty="0" err="1">
                <a:solidFill>
                  <a:schemeClr val="bg2">
                    <a:lumMod val="50000"/>
                  </a:schemeClr>
                </a:solidFill>
              </a:rPr>
              <a:t>países</a:t>
            </a:r>
            <a:r>
              <a:rPr lang="en-US" sz="1100" dirty="0">
                <a:solidFill>
                  <a:schemeClr val="bg2">
                    <a:lumMod val="50000"/>
                  </a:schemeClr>
                </a:solidFill>
              </a:rPr>
              <a:t>, </a:t>
            </a:r>
            <a:r>
              <a:rPr lang="en-US" sz="1100" dirty="0" err="1">
                <a:solidFill>
                  <a:schemeClr val="bg2">
                    <a:lumMod val="50000"/>
                  </a:schemeClr>
                </a:solidFill>
              </a:rPr>
              <a:t>contamos</a:t>
            </a:r>
            <a:r>
              <a:rPr lang="en-US" sz="1100" dirty="0">
                <a:solidFill>
                  <a:schemeClr val="bg2">
                    <a:lumMod val="50000"/>
                  </a:schemeClr>
                </a:solidFill>
              </a:rPr>
              <a:t> con el </a:t>
            </a:r>
            <a:r>
              <a:rPr lang="en-US" sz="1100" dirty="0" err="1">
                <a:solidFill>
                  <a:schemeClr val="bg2">
                    <a:lumMod val="50000"/>
                  </a:schemeClr>
                </a:solidFill>
              </a:rPr>
              <a:t>marco</a:t>
            </a:r>
            <a:r>
              <a:rPr lang="en-US" sz="1100" dirty="0">
                <a:solidFill>
                  <a:schemeClr val="bg2">
                    <a:lumMod val="50000"/>
                  </a:schemeClr>
                </a:solidFill>
              </a:rPr>
              <a:t> y </a:t>
            </a:r>
            <a:r>
              <a:rPr lang="en-US" sz="1100" dirty="0" err="1">
                <a:solidFill>
                  <a:schemeClr val="bg2">
                    <a:lumMod val="50000"/>
                  </a:schemeClr>
                </a:solidFill>
              </a:rPr>
              <a:t>mandato</a:t>
            </a:r>
            <a:r>
              <a:rPr lang="en-US" sz="1100" dirty="0">
                <a:solidFill>
                  <a:schemeClr val="bg2">
                    <a:lumMod val="50000"/>
                  </a:schemeClr>
                </a:solidFill>
              </a:rPr>
              <a:t> para que </a:t>
            </a:r>
            <a:r>
              <a:rPr lang="en-US" sz="1100" dirty="0" err="1">
                <a:solidFill>
                  <a:schemeClr val="bg2">
                    <a:lumMod val="50000"/>
                  </a:schemeClr>
                </a:solidFill>
              </a:rPr>
              <a:t>esto</a:t>
            </a:r>
            <a:r>
              <a:rPr lang="en-US" sz="1100" dirty="0">
                <a:solidFill>
                  <a:schemeClr val="bg2">
                    <a:lumMod val="50000"/>
                  </a:schemeClr>
                </a:solidFill>
              </a:rPr>
              <a:t> </a:t>
            </a:r>
            <a:r>
              <a:rPr lang="en-US" sz="1100" dirty="0" err="1">
                <a:solidFill>
                  <a:schemeClr val="bg2">
                    <a:lumMod val="50000"/>
                  </a:schemeClr>
                </a:solidFill>
              </a:rPr>
              <a:t>ocurra</a:t>
            </a:r>
            <a:r>
              <a:rPr lang="en-US" sz="1100" dirty="0">
                <a:solidFill>
                  <a:schemeClr val="bg2">
                    <a:lumMod val="50000"/>
                  </a:schemeClr>
                </a:solidFill>
              </a:rPr>
              <a:t>.</a:t>
            </a:r>
          </a:p>
        </p:txBody>
      </p:sp>
      <p:sp>
        <p:nvSpPr>
          <p:cNvPr id="11" name="Content Placeholder 3">
            <a:extLst>
              <a:ext uri="{FF2B5EF4-FFF2-40B4-BE49-F238E27FC236}">
                <a16:creationId xmlns:a16="http://schemas.microsoft.com/office/drawing/2014/main" id="{0915B496-406C-441D-9A0A-C2D071438C59}"/>
              </a:ext>
            </a:extLst>
          </p:cNvPr>
          <p:cNvSpPr txBox="1">
            <a:spLocks/>
          </p:cNvSpPr>
          <p:nvPr/>
        </p:nvSpPr>
        <p:spPr>
          <a:xfrm>
            <a:off x="320040" y="2638548"/>
            <a:ext cx="3280410" cy="6075680"/>
          </a:xfrm>
          <a:prstGeom prst="rect">
            <a:avLst/>
          </a:prstGeom>
        </p:spPr>
        <p:txBody>
          <a:bodyPr vert="horz" lIns="91440" tIns="45720" rIns="91440" bIns="45720" rtlCol="0" anchor="t">
            <a:no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en-US" sz="1400" dirty="0" err="1"/>
              <a:t>Judganzo</a:t>
            </a:r>
            <a:r>
              <a:rPr lang="en-US" sz="1400" dirty="0"/>
              <a:t> </a:t>
            </a:r>
            <a:r>
              <a:rPr lang="en-US" sz="1400" dirty="0" err="1"/>
              <a:t>desde</a:t>
            </a:r>
            <a:r>
              <a:rPr lang="en-US" sz="1400" dirty="0"/>
              <a:t> el </a:t>
            </a:r>
            <a:r>
              <a:rPr lang="en-US" sz="1400" dirty="0" err="1"/>
              <a:t>pasado</a:t>
            </a:r>
            <a:r>
              <a:rPr lang="en-US" sz="1400" dirty="0"/>
              <a:t> </a:t>
            </a:r>
            <a:endParaRPr lang="en-US" sz="1400" dirty="0">
              <a:ea typeface="+mn-lt"/>
              <a:cs typeface="+mn-lt"/>
            </a:endParaRPr>
          </a:p>
          <a:p>
            <a:pPr marL="0" indent="0" algn="just">
              <a:buNone/>
            </a:pPr>
            <a:r>
              <a:rPr lang="en-US" sz="1100" i="1" dirty="0"/>
              <a:t>AI</a:t>
            </a:r>
            <a:r>
              <a:rPr lang="en-US" sz="1100" dirty="0"/>
              <a:t> </a:t>
            </a:r>
            <a:r>
              <a:rPr lang="en-US" sz="1100" dirty="0" err="1"/>
              <a:t>puede</a:t>
            </a:r>
            <a:r>
              <a:rPr lang="en-US" sz="1100" dirty="0"/>
              <a:t> </a:t>
            </a:r>
            <a:r>
              <a:rPr lang="en-US" sz="1100" dirty="0" err="1"/>
              <a:t>proveer</a:t>
            </a:r>
            <a:r>
              <a:rPr lang="en-US" sz="1100" dirty="0"/>
              <a:t> </a:t>
            </a:r>
            <a:r>
              <a:rPr lang="en-US" sz="1100" dirty="0" err="1"/>
              <a:t>soluciones</a:t>
            </a:r>
            <a:r>
              <a:rPr lang="en-US" sz="1100" dirty="0"/>
              <a:t> </a:t>
            </a:r>
            <a:r>
              <a:rPr lang="en-US" sz="1100" dirty="0" err="1"/>
              <a:t>asombrosas</a:t>
            </a:r>
            <a:r>
              <a:rPr lang="en-US" sz="1100" dirty="0"/>
              <a:t> para  la </a:t>
            </a:r>
            <a:r>
              <a:rPr lang="en-US" sz="1100" dirty="0" err="1"/>
              <a:t>humanidad</a:t>
            </a:r>
            <a:r>
              <a:rPr lang="en-US" sz="1100" dirty="0"/>
              <a:t>.  </a:t>
            </a:r>
            <a:r>
              <a:rPr lang="en-US" sz="1100" dirty="0" err="1"/>
              <a:t>Dicho</a:t>
            </a:r>
            <a:r>
              <a:rPr lang="en-US" sz="1100" dirty="0"/>
              <a:t> </a:t>
            </a:r>
            <a:r>
              <a:rPr lang="en-US" sz="1100" dirty="0" err="1"/>
              <a:t>esto</a:t>
            </a:r>
            <a:r>
              <a:rPr lang="en-US" sz="1100" dirty="0"/>
              <a:t>, en el </a:t>
            </a:r>
            <a:r>
              <a:rPr lang="en-US" sz="1100" dirty="0" err="1"/>
              <a:t>pasado</a:t>
            </a:r>
            <a:r>
              <a:rPr lang="en-US" sz="1100" dirty="0"/>
              <a:t> </a:t>
            </a:r>
            <a:r>
              <a:rPr lang="en-US" sz="1100" dirty="0" err="1"/>
              <a:t>tuvimos</a:t>
            </a:r>
            <a:r>
              <a:rPr lang="en-US" sz="1100" dirty="0"/>
              <a:t> </a:t>
            </a:r>
            <a:r>
              <a:rPr lang="en-US" sz="1100" dirty="0" err="1"/>
              <a:t>experiencias</a:t>
            </a:r>
            <a:r>
              <a:rPr lang="en-US" sz="1100" dirty="0"/>
              <a:t> que </a:t>
            </a:r>
            <a:r>
              <a:rPr lang="en-US" sz="1100" dirty="0" err="1"/>
              <a:t>los</a:t>
            </a:r>
            <a:r>
              <a:rPr lang="en-US" sz="1100" dirty="0"/>
              <a:t> </a:t>
            </a:r>
            <a:r>
              <a:rPr lang="en-US" sz="1100" dirty="0" err="1"/>
              <a:t>números</a:t>
            </a:r>
            <a:r>
              <a:rPr lang="en-US" sz="1100" dirty="0"/>
              <a:t> y </a:t>
            </a:r>
            <a:r>
              <a:rPr lang="en-US" sz="1100" dirty="0" err="1"/>
              <a:t>predicciones</a:t>
            </a:r>
            <a:r>
              <a:rPr lang="en-US" sz="1100" dirty="0"/>
              <a:t> </a:t>
            </a:r>
            <a:r>
              <a:rPr lang="en-US" sz="1100" i="1" dirty="0"/>
              <a:t>AI </a:t>
            </a:r>
            <a:r>
              <a:rPr lang="en-US" sz="1100" dirty="0"/>
              <a:t>no </a:t>
            </a:r>
            <a:r>
              <a:rPr lang="en-US" sz="1100" dirty="0" err="1"/>
              <a:t>tienen</a:t>
            </a:r>
            <a:r>
              <a:rPr lang="en-US" sz="1100" dirty="0"/>
              <a:t> </a:t>
            </a:r>
            <a:r>
              <a:rPr lang="en-US" sz="1100" dirty="0" err="1"/>
              <a:t>sentido</a:t>
            </a:r>
            <a:r>
              <a:rPr lang="en-US" sz="1100" dirty="0"/>
              <a:t>. A principio de </a:t>
            </a:r>
            <a:r>
              <a:rPr lang="en-US" sz="1100" dirty="0" err="1"/>
              <a:t>febrero</a:t>
            </a:r>
            <a:r>
              <a:rPr lang="en-US" sz="1100" dirty="0"/>
              <a:t> de 2020, el </a:t>
            </a:r>
            <a:r>
              <a:rPr lang="en-US" sz="1100" dirty="0" err="1"/>
              <a:t>periódico</a:t>
            </a:r>
            <a:r>
              <a:rPr lang="en-US" sz="1100" dirty="0"/>
              <a:t> </a:t>
            </a:r>
            <a:r>
              <a:rPr lang="en-US" sz="1100" dirty="0" err="1"/>
              <a:t>suizo</a:t>
            </a:r>
            <a:r>
              <a:rPr lang="en-US" sz="1100" dirty="0"/>
              <a:t> NZZ </a:t>
            </a:r>
            <a:r>
              <a:rPr lang="en-US" sz="1100" dirty="0" err="1"/>
              <a:t>publicó</a:t>
            </a:r>
            <a:r>
              <a:rPr lang="en-US" sz="1100" dirty="0"/>
              <a:t> </a:t>
            </a:r>
            <a:r>
              <a:rPr lang="en-US" sz="1100" dirty="0" err="1"/>
              <a:t>una</a:t>
            </a:r>
            <a:r>
              <a:rPr lang="en-US" sz="1100" dirty="0"/>
              <a:t> op-ed </a:t>
            </a:r>
            <a:r>
              <a:rPr lang="en-US" sz="1100" dirty="0" err="1"/>
              <a:t>alertándonos</a:t>
            </a:r>
            <a:r>
              <a:rPr lang="en-US" sz="1100" dirty="0"/>
              <a:t> de que “</a:t>
            </a:r>
            <a:r>
              <a:rPr lang="en-US" sz="1100" dirty="0" err="1"/>
              <a:t>aplanar</a:t>
            </a:r>
            <a:r>
              <a:rPr lang="en-US" sz="1100" dirty="0"/>
              <a:t> la </a:t>
            </a:r>
            <a:r>
              <a:rPr lang="en-US" sz="1100" dirty="0" err="1"/>
              <a:t>curva</a:t>
            </a:r>
            <a:r>
              <a:rPr lang="en-US" sz="1100" dirty="0"/>
              <a:t>” </a:t>
            </a:r>
            <a:r>
              <a:rPr lang="en-US" sz="1100" dirty="0" err="1"/>
              <a:t>necesita</a:t>
            </a:r>
            <a:r>
              <a:rPr lang="en-US" sz="1100" dirty="0"/>
              <a:t> </a:t>
            </a:r>
            <a:r>
              <a:rPr lang="en-US" sz="1100" dirty="0" err="1"/>
              <a:t>tomar</a:t>
            </a:r>
            <a:r>
              <a:rPr lang="en-US" sz="1100" dirty="0"/>
              <a:t> en </a:t>
            </a:r>
            <a:r>
              <a:rPr lang="en-US" sz="1100" dirty="0" err="1"/>
              <a:t>consideración</a:t>
            </a:r>
            <a:r>
              <a:rPr lang="en-US" sz="1100" dirty="0"/>
              <a:t> </a:t>
            </a:r>
            <a:r>
              <a:rPr lang="en-US" sz="1100" dirty="0" err="1"/>
              <a:t>si</a:t>
            </a:r>
            <a:r>
              <a:rPr lang="en-US" sz="1100" dirty="0"/>
              <a:t> el </a:t>
            </a:r>
            <a:r>
              <a:rPr lang="en-US" sz="1100" dirty="0" err="1"/>
              <a:t>multiplicador</a:t>
            </a:r>
            <a:r>
              <a:rPr lang="en-US" sz="1100" dirty="0"/>
              <a:t> </a:t>
            </a:r>
            <a:r>
              <a:rPr lang="en-US" sz="1100" dirty="0" err="1"/>
              <a:t>es</a:t>
            </a:r>
            <a:r>
              <a:rPr lang="en-US" sz="1100" dirty="0"/>
              <a:t> 2 o 0,31.  </a:t>
            </a:r>
            <a:r>
              <a:rPr lang="en-US" sz="1100" dirty="0" err="1"/>
              <a:t>Parece</a:t>
            </a:r>
            <a:r>
              <a:rPr lang="en-US" sz="1100" dirty="0"/>
              <a:t> que </a:t>
            </a:r>
            <a:r>
              <a:rPr lang="en-US" sz="1100" dirty="0" err="1"/>
              <a:t>ningún</a:t>
            </a:r>
            <a:r>
              <a:rPr lang="en-US" sz="1100" dirty="0"/>
              <a:t> </a:t>
            </a:r>
            <a:r>
              <a:rPr lang="en-US" sz="1100" dirty="0" err="1"/>
              <a:t>gobierno</a:t>
            </a:r>
            <a:r>
              <a:rPr lang="en-US" sz="1100" dirty="0"/>
              <a:t> </a:t>
            </a:r>
            <a:r>
              <a:rPr lang="en-US" sz="1100" dirty="0" err="1"/>
              <a:t>leyó</a:t>
            </a:r>
            <a:r>
              <a:rPr lang="en-US" sz="1100" dirty="0"/>
              <a:t> el </a:t>
            </a:r>
            <a:r>
              <a:rPr lang="en-US" sz="1100" dirty="0" err="1"/>
              <a:t>texto</a:t>
            </a:r>
            <a:r>
              <a:rPr lang="en-US" sz="1100" dirty="0"/>
              <a:t> </a:t>
            </a:r>
            <a:r>
              <a:rPr lang="en-US" sz="1100" dirty="0" err="1"/>
              <a:t>ya</a:t>
            </a:r>
            <a:r>
              <a:rPr lang="en-US" sz="1100" dirty="0"/>
              <a:t> que se </a:t>
            </a:r>
            <a:r>
              <a:rPr lang="en-US" sz="1100" dirty="0" err="1"/>
              <a:t>utilizó</a:t>
            </a:r>
            <a:r>
              <a:rPr lang="en-US" sz="1100" dirty="0"/>
              <a:t> el </a:t>
            </a:r>
            <a:r>
              <a:rPr lang="en-US" sz="1100" dirty="0" err="1"/>
              <a:t>marcador</a:t>
            </a:r>
            <a:r>
              <a:rPr lang="en-US" sz="1100" dirty="0"/>
              <a:t> 2 </a:t>
            </a:r>
            <a:r>
              <a:rPr lang="en-US" sz="1100" dirty="0" err="1"/>
              <a:t>como</a:t>
            </a:r>
            <a:r>
              <a:rPr lang="en-US" sz="1100" dirty="0"/>
              <a:t> </a:t>
            </a:r>
            <a:r>
              <a:rPr lang="en-US" sz="1100" dirty="0" err="1"/>
              <a:t>única</a:t>
            </a:r>
            <a:r>
              <a:rPr lang="en-US" sz="1100" dirty="0"/>
              <a:t> </a:t>
            </a:r>
            <a:r>
              <a:rPr lang="en-US" sz="1100" dirty="0" err="1"/>
              <a:t>opción</a:t>
            </a:r>
            <a:r>
              <a:rPr lang="en-US" sz="1100" dirty="0"/>
              <a:t>.  </a:t>
            </a:r>
            <a:r>
              <a:rPr lang="en-US" sz="1100" dirty="0" err="1"/>
              <a:t>Virólogos</a:t>
            </a:r>
            <a:r>
              <a:rPr lang="en-US" sz="1100" dirty="0"/>
              <a:t> </a:t>
            </a:r>
            <a:r>
              <a:rPr lang="en-US" sz="1100" dirty="0" err="1"/>
              <a:t>próximos</a:t>
            </a:r>
            <a:r>
              <a:rPr lang="en-US" sz="1100" dirty="0"/>
              <a:t> al Prof. Henrik Steak de la Universidad de Bonn, </a:t>
            </a:r>
            <a:r>
              <a:rPr lang="en-US" sz="1100" dirty="0" err="1"/>
              <a:t>ya</a:t>
            </a:r>
            <a:r>
              <a:rPr lang="en-US" sz="1100" dirty="0"/>
              <a:t> </a:t>
            </a:r>
            <a:r>
              <a:rPr lang="en-US" sz="1100" dirty="0" err="1"/>
              <a:t>indicaron</a:t>
            </a:r>
            <a:r>
              <a:rPr lang="en-US" sz="1100" dirty="0"/>
              <a:t> en </a:t>
            </a:r>
            <a:r>
              <a:rPr lang="en-US" sz="1100" dirty="0" err="1"/>
              <a:t>marzo</a:t>
            </a:r>
            <a:r>
              <a:rPr lang="en-US" sz="1100" dirty="0"/>
              <a:t> que el </a:t>
            </a:r>
            <a:r>
              <a:rPr lang="en-US" sz="1100" dirty="0" err="1"/>
              <a:t>multiplicador</a:t>
            </a:r>
            <a:r>
              <a:rPr lang="en-US" sz="1100" dirty="0"/>
              <a:t>  </a:t>
            </a:r>
            <a:r>
              <a:rPr lang="en-US" sz="1100" dirty="0" err="1"/>
              <a:t>más</a:t>
            </a:r>
            <a:r>
              <a:rPr lang="en-US" sz="1100" dirty="0"/>
              <a:t> probable </a:t>
            </a:r>
            <a:r>
              <a:rPr lang="en-US" sz="1100" dirty="0" err="1"/>
              <a:t>es</a:t>
            </a:r>
            <a:r>
              <a:rPr lang="en-US" sz="1100" dirty="0"/>
              <a:t> 0,37%.</a:t>
            </a:r>
            <a:endParaRPr lang="en-US" sz="1100" i="1" dirty="0"/>
          </a:p>
          <a:p>
            <a:pPr marL="0" indent="0" algn="just">
              <a:buNone/>
            </a:pPr>
            <a:r>
              <a:rPr lang="en-US" sz="1100" dirty="0" err="1"/>
              <a:t>Esto</a:t>
            </a:r>
            <a:r>
              <a:rPr lang="en-US" sz="1100" dirty="0"/>
              <a:t> </a:t>
            </a:r>
            <a:r>
              <a:rPr lang="en-US" sz="1100" dirty="0" err="1"/>
              <a:t>es</a:t>
            </a:r>
            <a:r>
              <a:rPr lang="en-US" sz="1100" dirty="0"/>
              <a:t> </a:t>
            </a:r>
            <a:r>
              <a:rPr lang="en-US" sz="1100" dirty="0" err="1"/>
              <a:t>más</a:t>
            </a:r>
            <a:r>
              <a:rPr lang="en-US" sz="1100" dirty="0"/>
              <a:t> </a:t>
            </a:r>
            <a:r>
              <a:rPr lang="en-US" sz="1100" dirty="0" err="1"/>
              <a:t>irritante</a:t>
            </a:r>
            <a:r>
              <a:rPr lang="en-US" sz="1100" dirty="0"/>
              <a:t> </a:t>
            </a:r>
            <a:r>
              <a:rPr lang="en-US" sz="1100" dirty="0" err="1"/>
              <a:t>aún</a:t>
            </a:r>
            <a:r>
              <a:rPr lang="en-US" sz="1100" dirty="0"/>
              <a:t> </a:t>
            </a:r>
            <a:r>
              <a:rPr lang="en-US" sz="1100" dirty="0" err="1"/>
              <a:t>ya</a:t>
            </a:r>
            <a:r>
              <a:rPr lang="en-US" sz="1100" dirty="0"/>
              <a:t> que el sector </a:t>
            </a:r>
            <a:r>
              <a:rPr lang="en-US" sz="1100" dirty="0" err="1"/>
              <a:t>obtiene</a:t>
            </a:r>
            <a:r>
              <a:rPr lang="en-US" sz="1100" dirty="0"/>
              <a:t> </a:t>
            </a:r>
            <a:r>
              <a:rPr lang="en-US" sz="1100" dirty="0" err="1"/>
              <a:t>sus</a:t>
            </a:r>
            <a:r>
              <a:rPr lang="en-US" sz="1100" dirty="0"/>
              <a:t> </a:t>
            </a:r>
            <a:r>
              <a:rPr lang="en-US" sz="1100" dirty="0" err="1"/>
              <a:t>beneficios</a:t>
            </a:r>
            <a:r>
              <a:rPr lang="en-US" sz="1100" dirty="0"/>
              <a:t> </a:t>
            </a:r>
            <a:r>
              <a:rPr lang="en-US" sz="1100" dirty="0" err="1"/>
              <a:t>basados</a:t>
            </a:r>
            <a:r>
              <a:rPr lang="en-US" sz="1100" dirty="0"/>
              <a:t> en </a:t>
            </a:r>
            <a:r>
              <a:rPr lang="en-US" sz="1100" dirty="0" err="1"/>
              <a:t>algoritmos</a:t>
            </a:r>
            <a:r>
              <a:rPr lang="en-US" sz="1100" dirty="0"/>
              <a:t> </a:t>
            </a:r>
            <a:r>
              <a:rPr lang="en-US" sz="1100" dirty="0" err="1"/>
              <a:t>pero</a:t>
            </a:r>
            <a:r>
              <a:rPr lang="en-US" sz="1100" dirty="0"/>
              <a:t> </a:t>
            </a:r>
            <a:r>
              <a:rPr lang="en-US" sz="1100" dirty="0" err="1"/>
              <a:t>casi</a:t>
            </a:r>
            <a:r>
              <a:rPr lang="en-US" sz="1100" dirty="0"/>
              <a:t> </a:t>
            </a:r>
            <a:r>
              <a:rPr lang="en-US" sz="1100" dirty="0" err="1"/>
              <a:t>nunca</a:t>
            </a:r>
            <a:r>
              <a:rPr lang="en-US" sz="1100" dirty="0"/>
              <a:t> ha </a:t>
            </a:r>
            <a:r>
              <a:rPr lang="en-US" sz="1100" dirty="0" err="1"/>
              <a:t>tenido</a:t>
            </a:r>
            <a:r>
              <a:rPr lang="en-US" sz="1100" dirty="0"/>
              <a:t> la </a:t>
            </a:r>
            <a:r>
              <a:rPr lang="en-US" sz="1100" dirty="0" err="1"/>
              <a:t>habilidad</a:t>
            </a:r>
            <a:r>
              <a:rPr lang="en-US" sz="1100" dirty="0"/>
              <a:t> de responder y </a:t>
            </a:r>
            <a:r>
              <a:rPr lang="en-US" sz="1100" dirty="0" err="1"/>
              <a:t>cooperar</a:t>
            </a:r>
            <a:r>
              <a:rPr lang="en-US" sz="1100" dirty="0"/>
              <a:t> para </a:t>
            </a:r>
            <a:r>
              <a:rPr lang="en-US" sz="1100" dirty="0" err="1"/>
              <a:t>paliar</a:t>
            </a:r>
            <a:r>
              <a:rPr lang="en-US" sz="1100" dirty="0"/>
              <a:t> el </a:t>
            </a:r>
            <a:r>
              <a:rPr lang="en-US" sz="1100" dirty="0" err="1"/>
              <a:t>daño</a:t>
            </a:r>
            <a:r>
              <a:rPr lang="en-US" sz="1100" dirty="0"/>
              <a:t> </a:t>
            </a:r>
            <a:r>
              <a:rPr lang="en-US" sz="1100" dirty="0" err="1"/>
              <a:t>causado</a:t>
            </a:r>
            <a:r>
              <a:rPr lang="en-US" sz="1100" dirty="0"/>
              <a:t> </a:t>
            </a:r>
            <a:r>
              <a:rPr lang="en-US" sz="1100" dirty="0" err="1"/>
              <a:t>por</a:t>
            </a:r>
            <a:r>
              <a:rPr lang="en-US" sz="1100" dirty="0"/>
              <a:t> </a:t>
            </a:r>
            <a:r>
              <a:rPr lang="en-US" sz="1100" dirty="0" err="1"/>
              <a:t>ellos</a:t>
            </a:r>
            <a:r>
              <a:rPr lang="en-US" sz="1100" dirty="0"/>
              <a:t> </a:t>
            </a:r>
            <a:r>
              <a:rPr lang="en-US" sz="1100" dirty="0" err="1"/>
              <a:t>mismos</a:t>
            </a:r>
            <a:r>
              <a:rPr lang="en-US" sz="1100" dirty="0"/>
              <a:t> a la </a:t>
            </a:r>
            <a:r>
              <a:rPr lang="en-US" sz="1100" dirty="0" err="1"/>
              <a:t>comunidad</a:t>
            </a:r>
            <a:r>
              <a:rPr lang="en-US" sz="1100" dirty="0"/>
              <a:t>.  Durante </a:t>
            </a:r>
            <a:r>
              <a:rPr lang="en-US" sz="1100" dirty="0" err="1"/>
              <a:t>años</a:t>
            </a:r>
            <a:r>
              <a:rPr lang="en-US" sz="1100" dirty="0"/>
              <a:t> </a:t>
            </a:r>
            <a:r>
              <a:rPr lang="en-US" sz="1100" dirty="0" err="1"/>
              <a:t>actores</a:t>
            </a:r>
            <a:r>
              <a:rPr lang="en-US" sz="1100" dirty="0"/>
              <a:t> </a:t>
            </a:r>
            <a:r>
              <a:rPr lang="en-US" sz="1100" dirty="0" err="1"/>
              <a:t>como</a:t>
            </a:r>
            <a:r>
              <a:rPr lang="en-US" sz="1100" dirty="0"/>
              <a:t> Facebook o Google, no </a:t>
            </a:r>
            <a:r>
              <a:rPr lang="en-US" sz="1100" dirty="0" err="1"/>
              <a:t>estaban</a:t>
            </a:r>
            <a:r>
              <a:rPr lang="en-US" sz="1100" dirty="0"/>
              <a:t> </a:t>
            </a:r>
            <a:r>
              <a:rPr lang="en-US" sz="1100" dirty="0" err="1"/>
              <a:t>dispuestos</a:t>
            </a:r>
            <a:r>
              <a:rPr lang="en-US" sz="1100" dirty="0"/>
              <a:t> a </a:t>
            </a:r>
            <a:r>
              <a:rPr lang="en-US" sz="1100" dirty="0" err="1"/>
              <a:t>hablar</a:t>
            </a:r>
            <a:r>
              <a:rPr lang="en-US" sz="1100" dirty="0"/>
              <a:t> </a:t>
            </a:r>
            <a:r>
              <a:rPr lang="en-US" sz="1100" dirty="0" err="1"/>
              <a:t>sobre</a:t>
            </a:r>
            <a:r>
              <a:rPr lang="en-US" sz="1100" dirty="0"/>
              <a:t> el </a:t>
            </a:r>
            <a:r>
              <a:rPr lang="en-US" sz="1100" dirty="0" err="1"/>
              <a:t>daño</a:t>
            </a:r>
            <a:r>
              <a:rPr lang="en-US" sz="1100" dirty="0"/>
              <a:t> </a:t>
            </a:r>
            <a:r>
              <a:rPr lang="en-US" sz="1100" dirty="0" err="1"/>
              <a:t>causado</a:t>
            </a:r>
            <a:r>
              <a:rPr lang="en-US" sz="1100" dirty="0"/>
              <a:t> </a:t>
            </a:r>
            <a:r>
              <a:rPr lang="en-US" sz="1100" dirty="0" err="1"/>
              <a:t>por</a:t>
            </a:r>
            <a:r>
              <a:rPr lang="en-US" sz="1100" dirty="0"/>
              <a:t> el </a:t>
            </a:r>
            <a:r>
              <a:rPr lang="en-US" sz="1100" dirty="0" err="1"/>
              <a:t>discurso</a:t>
            </a:r>
            <a:r>
              <a:rPr lang="en-US" sz="1100" dirty="0"/>
              <a:t> del </a:t>
            </a:r>
            <a:r>
              <a:rPr lang="en-US" sz="1100" dirty="0" err="1"/>
              <a:t>odio</a:t>
            </a:r>
            <a:r>
              <a:rPr lang="en-US" sz="1100" dirty="0"/>
              <a:t>; </a:t>
            </a:r>
            <a:r>
              <a:rPr lang="en-US" sz="1100" dirty="0" err="1"/>
              <a:t>prometieron</a:t>
            </a:r>
            <a:r>
              <a:rPr lang="en-US" sz="1100" dirty="0"/>
              <a:t>  </a:t>
            </a:r>
            <a:r>
              <a:rPr lang="en-US" sz="1100" dirty="0" err="1"/>
              <a:t>soluciones</a:t>
            </a:r>
            <a:r>
              <a:rPr lang="en-US" sz="1100" dirty="0"/>
              <a:t> </a:t>
            </a:r>
            <a:r>
              <a:rPr lang="en-US" sz="1100" dirty="0" err="1"/>
              <a:t>basadas</a:t>
            </a:r>
            <a:r>
              <a:rPr lang="en-US" sz="1100" dirty="0"/>
              <a:t> en </a:t>
            </a:r>
            <a:r>
              <a:rPr lang="en-US" sz="1100" i="1" dirty="0"/>
              <a:t>AI</a:t>
            </a:r>
            <a:r>
              <a:rPr lang="en-US" sz="1100" dirty="0"/>
              <a:t> para </a:t>
            </a:r>
            <a:r>
              <a:rPr lang="en-US" sz="1100" dirty="0" err="1"/>
              <a:t>superar</a:t>
            </a:r>
            <a:r>
              <a:rPr lang="en-US" sz="1100" dirty="0"/>
              <a:t> </a:t>
            </a:r>
            <a:r>
              <a:rPr lang="en-US" sz="1100" dirty="0" err="1"/>
              <a:t>este</a:t>
            </a:r>
            <a:r>
              <a:rPr lang="en-US" sz="1100" dirty="0"/>
              <a:t> </a:t>
            </a:r>
            <a:r>
              <a:rPr lang="en-US" sz="1100" dirty="0" err="1"/>
              <a:t>problema</a:t>
            </a:r>
            <a:r>
              <a:rPr lang="en-US" sz="1100" dirty="0"/>
              <a:t> </a:t>
            </a:r>
            <a:r>
              <a:rPr lang="en-US" sz="1100" dirty="0" err="1"/>
              <a:t>dañino</a:t>
            </a:r>
            <a:r>
              <a:rPr lang="en-US" sz="1100" dirty="0"/>
              <a:t> y al final Google </a:t>
            </a:r>
            <a:r>
              <a:rPr lang="en-US" sz="1100" dirty="0" err="1"/>
              <a:t>tuvo</a:t>
            </a:r>
            <a:r>
              <a:rPr lang="en-US" sz="1100" dirty="0"/>
              <a:t> que </a:t>
            </a:r>
            <a:r>
              <a:rPr lang="en-US" sz="1100" dirty="0" err="1"/>
              <a:t>emplear</a:t>
            </a:r>
            <a:r>
              <a:rPr lang="en-US" sz="1100" dirty="0"/>
              <a:t> </a:t>
            </a:r>
            <a:r>
              <a:rPr lang="en-US" sz="1100" dirty="0" err="1"/>
              <a:t>más</a:t>
            </a:r>
            <a:r>
              <a:rPr lang="en-US" sz="1100" dirty="0"/>
              <a:t> de 10.000 personas para </a:t>
            </a:r>
            <a:r>
              <a:rPr lang="en-US" sz="1100" dirty="0" err="1"/>
              <a:t>solucionarlo</a:t>
            </a:r>
            <a:r>
              <a:rPr lang="en-US" sz="1100" dirty="0"/>
              <a:t>.   </a:t>
            </a:r>
            <a:r>
              <a:rPr lang="en-US" sz="1100" dirty="0" err="1"/>
              <a:t>Recientemente</a:t>
            </a:r>
            <a:r>
              <a:rPr lang="en-US" sz="1100" dirty="0"/>
              <a:t>, </a:t>
            </a:r>
            <a:r>
              <a:rPr lang="en-US" sz="1100" dirty="0" err="1"/>
              <a:t>presenciamos</a:t>
            </a:r>
            <a:r>
              <a:rPr lang="en-US" sz="1100" dirty="0"/>
              <a:t> </a:t>
            </a:r>
            <a:r>
              <a:rPr lang="en-US" sz="1100" dirty="0" err="1"/>
              <a:t>otro</a:t>
            </a:r>
            <a:r>
              <a:rPr lang="en-US" sz="1100" dirty="0"/>
              <a:t> </a:t>
            </a:r>
            <a:r>
              <a:rPr lang="en-US" sz="1100" dirty="0" err="1"/>
              <a:t>defecto</a:t>
            </a:r>
            <a:r>
              <a:rPr lang="en-US" sz="1100" dirty="0"/>
              <a:t> de “</a:t>
            </a:r>
            <a:r>
              <a:rPr lang="en-US" sz="1100" dirty="0" err="1"/>
              <a:t>soluciones</a:t>
            </a:r>
            <a:r>
              <a:rPr lang="en-US" sz="1100" dirty="0"/>
              <a:t>” </a:t>
            </a:r>
            <a:r>
              <a:rPr lang="en-US" sz="1100" dirty="0" err="1"/>
              <a:t>basadas</a:t>
            </a:r>
            <a:r>
              <a:rPr lang="en-US" sz="1100" dirty="0"/>
              <a:t> en </a:t>
            </a:r>
            <a:r>
              <a:rPr lang="en-US" sz="1100" dirty="0" err="1"/>
              <a:t>algoritmos</a:t>
            </a:r>
            <a:r>
              <a:rPr lang="en-US" sz="1100" dirty="0"/>
              <a:t>.  El sector </a:t>
            </a:r>
            <a:r>
              <a:rPr lang="en-US" sz="1100" dirty="0" err="1"/>
              <a:t>financiero</a:t>
            </a:r>
            <a:r>
              <a:rPr lang="en-US" sz="1100" dirty="0"/>
              <a:t> </a:t>
            </a:r>
            <a:r>
              <a:rPr lang="en-US" sz="1100" dirty="0" err="1"/>
              <a:t>disfruta</a:t>
            </a:r>
            <a:r>
              <a:rPr lang="en-US" sz="1100" dirty="0"/>
              <a:t> de  </a:t>
            </a:r>
            <a:r>
              <a:rPr lang="en-US" sz="1100" dirty="0" err="1"/>
              <a:t>reducción</a:t>
            </a:r>
            <a:r>
              <a:rPr lang="en-US" sz="1100" dirty="0"/>
              <a:t> de </a:t>
            </a:r>
            <a:r>
              <a:rPr lang="en-US" sz="1100" dirty="0" err="1"/>
              <a:t>costes</a:t>
            </a:r>
            <a:r>
              <a:rPr lang="en-US" sz="1100" dirty="0"/>
              <a:t> </a:t>
            </a:r>
            <a:r>
              <a:rPr lang="en-US" sz="1100" dirty="0" err="1"/>
              <a:t>confiando</a:t>
            </a:r>
            <a:r>
              <a:rPr lang="en-US" sz="1100" dirty="0"/>
              <a:t> en </a:t>
            </a:r>
            <a:r>
              <a:rPr lang="en-US" sz="1100" dirty="0" err="1"/>
              <a:t>algoritmos</a:t>
            </a:r>
            <a:r>
              <a:rPr lang="en-US" sz="1100" dirty="0"/>
              <a:t> para </a:t>
            </a:r>
            <a:r>
              <a:rPr lang="en-US" sz="1100" dirty="0" err="1"/>
              <a:t>tomar</a:t>
            </a:r>
            <a:r>
              <a:rPr lang="en-US" sz="1100" dirty="0"/>
              <a:t> </a:t>
            </a:r>
            <a:r>
              <a:rPr lang="en-US" sz="1100" dirty="0" err="1"/>
              <a:t>decisiones</a:t>
            </a:r>
            <a:r>
              <a:rPr lang="en-US" sz="1100" dirty="0"/>
              <a:t> </a:t>
            </a:r>
            <a:r>
              <a:rPr lang="en-US" sz="1100" dirty="0" err="1"/>
              <a:t>sobre</a:t>
            </a:r>
            <a:r>
              <a:rPr lang="en-US" sz="1100" dirty="0"/>
              <a:t> </a:t>
            </a:r>
            <a:r>
              <a:rPr lang="en-US" sz="1100" dirty="0" err="1"/>
              <a:t>cuando</a:t>
            </a:r>
            <a:r>
              <a:rPr lang="en-US" sz="1100" dirty="0"/>
              <a:t> vender o </a:t>
            </a:r>
            <a:r>
              <a:rPr lang="en-US" sz="1100" dirty="0" err="1"/>
              <a:t>comprar</a:t>
            </a:r>
            <a:r>
              <a:rPr lang="en-US" sz="1100" dirty="0"/>
              <a:t> </a:t>
            </a:r>
            <a:r>
              <a:rPr lang="en-US" sz="1100" dirty="0" err="1"/>
              <a:t>acciones</a:t>
            </a:r>
            <a:r>
              <a:rPr lang="en-US" sz="1100" dirty="0"/>
              <a:t>.  </a:t>
            </a:r>
            <a:r>
              <a:rPr lang="en-US" sz="1100" dirty="0" err="1"/>
              <a:t>Exactamente</a:t>
            </a:r>
            <a:r>
              <a:rPr lang="en-US" sz="1100" dirty="0"/>
              <a:t> ¿</a:t>
            </a:r>
            <a:r>
              <a:rPr lang="en-US" sz="1100" dirty="0" err="1"/>
              <a:t>qué</a:t>
            </a:r>
            <a:r>
              <a:rPr lang="en-US" sz="1100" dirty="0"/>
              <a:t> </a:t>
            </a:r>
            <a:r>
              <a:rPr lang="en-US" sz="1100" dirty="0" err="1"/>
              <a:t>proporción</a:t>
            </a:r>
            <a:r>
              <a:rPr lang="en-US" sz="1100" dirty="0"/>
              <a:t> del </a:t>
            </a:r>
            <a:r>
              <a:rPr lang="en-US" sz="1100" dirty="0" err="1"/>
              <a:t>colapso</a:t>
            </a:r>
            <a:r>
              <a:rPr lang="en-US" sz="1100" dirty="0"/>
              <a:t> </a:t>
            </a:r>
            <a:r>
              <a:rPr lang="en-US" sz="1100" dirty="0" err="1"/>
              <a:t>económico</a:t>
            </a:r>
            <a:r>
              <a:rPr lang="en-US" sz="1100" dirty="0"/>
              <a:t> </a:t>
            </a:r>
            <a:r>
              <a:rPr lang="en-US" sz="1100" dirty="0" err="1"/>
              <a:t>reciente</a:t>
            </a:r>
            <a:r>
              <a:rPr lang="en-US" sz="1100" dirty="0"/>
              <a:t> </a:t>
            </a:r>
            <a:r>
              <a:rPr lang="en-US" sz="1100" dirty="0" err="1"/>
              <a:t>fue</a:t>
            </a:r>
            <a:r>
              <a:rPr lang="en-US" sz="1100" dirty="0"/>
              <a:t> </a:t>
            </a:r>
            <a:r>
              <a:rPr lang="en-US" sz="1100" dirty="0" err="1"/>
              <a:t>causado</a:t>
            </a:r>
            <a:r>
              <a:rPr lang="en-US" sz="1100" dirty="0"/>
              <a:t> </a:t>
            </a:r>
            <a:r>
              <a:rPr lang="en-US" sz="1100" dirty="0" err="1"/>
              <a:t>por</a:t>
            </a:r>
            <a:r>
              <a:rPr lang="en-US" sz="1100" dirty="0"/>
              <a:t> el </a:t>
            </a:r>
            <a:r>
              <a:rPr lang="en-US" sz="1100" dirty="0" err="1"/>
              <a:t>sistema</a:t>
            </a:r>
            <a:r>
              <a:rPr lang="en-US" sz="1100" dirty="0"/>
              <a:t> </a:t>
            </a:r>
            <a:r>
              <a:rPr lang="en-US" sz="1100" i="1" dirty="0"/>
              <a:t>AI?</a:t>
            </a:r>
          </a:p>
          <a:p>
            <a:pPr marL="0" indent="0" algn="just">
              <a:buNone/>
            </a:pPr>
            <a:r>
              <a:rPr lang="en-US" sz="1100" dirty="0"/>
              <a:t>Imagen </a:t>
            </a:r>
            <a:r>
              <a:rPr lang="en-US" sz="1100" dirty="0" err="1"/>
              <a:t>gráfica</a:t>
            </a:r>
            <a:r>
              <a:rPr lang="en-US" sz="1100" dirty="0"/>
              <a:t> de Facebook Google etc.</a:t>
            </a:r>
          </a:p>
        </p:txBody>
      </p:sp>
      <p:graphicFrame>
        <p:nvGraphicFramePr>
          <p:cNvPr id="8" name="Diagramm 7"/>
          <p:cNvGraphicFramePr>
            <a:graphicFrameLocks/>
          </p:cNvGraphicFramePr>
          <p:nvPr/>
        </p:nvGraphicFramePr>
        <p:xfrm>
          <a:off x="342255" y="7685186"/>
          <a:ext cx="3130351" cy="197679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18">
            <a:extLst>
              <a:ext uri="{FF2B5EF4-FFF2-40B4-BE49-F238E27FC236}">
                <a16:creationId xmlns:a16="http://schemas.microsoft.com/office/drawing/2014/main" id="{57D61E41-6766-4F84-8297-DBC6618BFCAA}"/>
              </a:ext>
            </a:extLst>
          </p:cNvPr>
          <p:cNvSpPr txBox="1"/>
          <p:nvPr/>
        </p:nvSpPr>
        <p:spPr>
          <a:xfrm>
            <a:off x="277147" y="9611269"/>
            <a:ext cx="3323304" cy="338554"/>
          </a:xfrm>
          <a:prstGeom prst="rect">
            <a:avLst/>
          </a:prstGeom>
          <a:noFill/>
        </p:spPr>
        <p:txBody>
          <a:bodyPr wrap="square" rtlCol="0">
            <a:spAutoFit/>
          </a:bodyPr>
          <a:lstStyle/>
          <a:p>
            <a:r>
              <a:rPr lang="de-DE" sz="800" dirty="0"/>
              <a:t>Source: </a:t>
            </a:r>
            <a:r>
              <a:rPr lang="de-DE" sz="800" dirty="0">
                <a:hlinkClick r:id="rId3"/>
              </a:rPr>
              <a:t>www.mediatenor.com</a:t>
            </a:r>
            <a:r>
              <a:rPr lang="de-DE" sz="800" dirty="0"/>
              <a:t>; Basis: 30,832 Reports on Alphabet/Facebook In 47 </a:t>
            </a:r>
            <a:r>
              <a:rPr lang="de-DE" sz="800" dirty="0" err="1"/>
              <a:t>opinion-leading</a:t>
            </a:r>
            <a:r>
              <a:rPr lang="de-DE" sz="800" dirty="0"/>
              <a:t> international </a:t>
            </a:r>
            <a:r>
              <a:rPr lang="de-DE" sz="800" dirty="0" err="1"/>
              <a:t>media</a:t>
            </a:r>
            <a:endParaRPr lang="de-DE" sz="800" dirty="0"/>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1331" y="7717601"/>
            <a:ext cx="360000" cy="360000"/>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908" y="7717601"/>
            <a:ext cx="360000" cy="360000"/>
          </a:xfrm>
          <a:prstGeom prst="rect">
            <a:avLst/>
          </a:prstGeom>
        </p:spPr>
      </p:pic>
      <p:sp>
        <p:nvSpPr>
          <p:cNvPr id="15" name="Rechteck 14">
            <a:extLst>
              <a:ext uri="{FF2B5EF4-FFF2-40B4-BE49-F238E27FC236}">
                <a16:creationId xmlns:a16="http://schemas.microsoft.com/office/drawing/2014/main" id="{F5DD2ABE-2887-4336-A131-53929080FFC7}"/>
              </a:ext>
            </a:extLst>
          </p:cNvPr>
          <p:cNvSpPr/>
          <p:nvPr/>
        </p:nvSpPr>
        <p:spPr>
          <a:xfrm>
            <a:off x="4281682" y="247651"/>
            <a:ext cx="2676526" cy="600164"/>
          </a:xfrm>
          <a:prstGeom prst="rect">
            <a:avLst/>
          </a:prstGeom>
        </p:spPr>
        <p:txBody>
          <a:bodyPr wrap="square">
            <a:spAutoFit/>
          </a:bodyPr>
          <a:lstStyle/>
          <a:p>
            <a:pPr algn="ctr"/>
            <a:endParaRPr lang="en-US" sz="1100" b="1" dirty="0">
              <a:solidFill>
                <a:schemeClr val="bg1"/>
              </a:solidFill>
            </a:endParaRPr>
          </a:p>
          <a:p>
            <a:pPr algn="ctr"/>
            <a:r>
              <a:rPr lang="en-US" sz="1100" b="1" dirty="0">
                <a:solidFill>
                  <a:schemeClr val="bg2">
                    <a:lumMod val="50000"/>
                  </a:schemeClr>
                </a:solidFill>
              </a:rPr>
              <a:t>EUA – </a:t>
            </a:r>
            <a:r>
              <a:rPr lang="en-US" sz="1100" b="1" dirty="0" err="1">
                <a:solidFill>
                  <a:schemeClr val="bg2">
                    <a:lumMod val="50000"/>
                  </a:schemeClr>
                </a:solidFill>
              </a:rPr>
              <a:t>más</a:t>
            </a:r>
            <a:r>
              <a:rPr lang="en-US" sz="1100" b="1" dirty="0">
                <a:solidFill>
                  <a:schemeClr val="bg2">
                    <a:lumMod val="50000"/>
                  </a:schemeClr>
                </a:solidFill>
              </a:rPr>
              <a:t> </a:t>
            </a:r>
            <a:r>
              <a:rPr lang="en-US" sz="1100" b="1" dirty="0" err="1">
                <a:solidFill>
                  <a:schemeClr val="bg2">
                    <a:lumMod val="50000"/>
                  </a:schemeClr>
                </a:solidFill>
              </a:rPr>
              <a:t>víctimas</a:t>
            </a:r>
            <a:r>
              <a:rPr lang="en-US" sz="1100" b="1" dirty="0">
                <a:solidFill>
                  <a:schemeClr val="bg2">
                    <a:lumMod val="50000"/>
                  </a:schemeClr>
                </a:solidFill>
              </a:rPr>
              <a:t> Covid-19 que en la </a:t>
            </a:r>
            <a:r>
              <a:rPr lang="en-US" sz="1100" b="1" dirty="0" err="1">
                <a:solidFill>
                  <a:schemeClr val="bg2">
                    <a:lumMod val="50000"/>
                  </a:schemeClr>
                </a:solidFill>
              </a:rPr>
              <a:t>guerra</a:t>
            </a:r>
            <a:r>
              <a:rPr lang="en-US" sz="1100" b="1" dirty="0">
                <a:solidFill>
                  <a:schemeClr val="bg2">
                    <a:lumMod val="50000"/>
                  </a:schemeClr>
                </a:solidFill>
              </a:rPr>
              <a:t> del </a:t>
            </a:r>
          </a:p>
        </p:txBody>
      </p:sp>
      <p:sp>
        <p:nvSpPr>
          <p:cNvPr id="16" name="Rectangle 5">
            <a:extLst>
              <a:ext uri="{FF2B5EF4-FFF2-40B4-BE49-F238E27FC236}">
                <a16:creationId xmlns:a16="http://schemas.microsoft.com/office/drawing/2014/main" id="{F4C5D7D5-03AB-4D2E-893B-2A8357B6EBAD}"/>
              </a:ext>
            </a:extLst>
          </p:cNvPr>
          <p:cNvSpPr/>
          <p:nvPr/>
        </p:nvSpPr>
        <p:spPr>
          <a:xfrm>
            <a:off x="4269157" y="2264842"/>
            <a:ext cx="2676526" cy="215444"/>
          </a:xfrm>
          <a:prstGeom prst="rect">
            <a:avLst/>
          </a:prstGeom>
        </p:spPr>
        <p:txBody>
          <a:bodyPr wrap="square">
            <a:spAutoFit/>
          </a:bodyPr>
          <a:lstStyle/>
          <a:p>
            <a:r>
              <a:rPr lang="en-US" sz="800" b="1" dirty="0">
                <a:solidFill>
                  <a:schemeClr val="bg1"/>
                </a:solidFill>
              </a:rPr>
              <a:t>Fuente : Johns Hopkins University, EUA,  </a:t>
            </a:r>
            <a:r>
              <a:rPr lang="en-US" sz="800" b="1" dirty="0" err="1">
                <a:solidFill>
                  <a:schemeClr val="bg1"/>
                </a:solidFill>
              </a:rPr>
              <a:t>Dpto</a:t>
            </a:r>
            <a:r>
              <a:rPr lang="en-US" sz="800" b="1" dirty="0">
                <a:solidFill>
                  <a:schemeClr val="bg1"/>
                </a:solidFill>
              </a:rPr>
              <a:t>  </a:t>
            </a:r>
            <a:r>
              <a:rPr lang="en-US" sz="800" b="1" dirty="0" err="1">
                <a:solidFill>
                  <a:schemeClr val="bg1"/>
                </a:solidFill>
              </a:rPr>
              <a:t>Defensa</a:t>
            </a:r>
            <a:r>
              <a:rPr lang="en-US" sz="800" b="1" dirty="0">
                <a:solidFill>
                  <a:schemeClr val="bg1"/>
                </a:solidFill>
              </a:rPr>
              <a:t>.</a:t>
            </a:r>
          </a:p>
        </p:txBody>
      </p:sp>
      <p:pic>
        <p:nvPicPr>
          <p:cNvPr id="17" name="Picture 6">
            <a:extLst>
              <a:ext uri="{FF2B5EF4-FFF2-40B4-BE49-F238E27FC236}">
                <a16:creationId xmlns:a16="http://schemas.microsoft.com/office/drawing/2014/main" id="{DE5C0D73-850E-4237-8D82-9BD81D16D4A6}"/>
              </a:ext>
            </a:extLst>
          </p:cNvPr>
          <p:cNvPicPr>
            <a:picLocks noChangeAspect="1"/>
          </p:cNvPicPr>
          <p:nvPr/>
        </p:nvPicPr>
        <p:blipFill>
          <a:blip r:embed="rId6"/>
          <a:stretch>
            <a:fillRect/>
          </a:stretch>
        </p:blipFill>
        <p:spPr>
          <a:xfrm flipH="1">
            <a:off x="5718631" y="1280313"/>
            <a:ext cx="1029463" cy="879069"/>
          </a:xfrm>
          <a:prstGeom prst="rect">
            <a:avLst/>
          </a:prstGeom>
        </p:spPr>
      </p:pic>
      <p:pic>
        <p:nvPicPr>
          <p:cNvPr id="18" name="Picture 9">
            <a:extLst>
              <a:ext uri="{FF2B5EF4-FFF2-40B4-BE49-F238E27FC236}">
                <a16:creationId xmlns:a16="http://schemas.microsoft.com/office/drawing/2014/main" id="{0F6F08D4-D8D4-48E2-8646-C51E8B81629D}"/>
              </a:ext>
            </a:extLst>
          </p:cNvPr>
          <p:cNvPicPr>
            <a:picLocks noChangeAspect="1"/>
          </p:cNvPicPr>
          <p:nvPr/>
        </p:nvPicPr>
        <p:blipFill>
          <a:blip r:embed="rId7"/>
          <a:stretch>
            <a:fillRect/>
          </a:stretch>
        </p:blipFill>
        <p:spPr>
          <a:xfrm>
            <a:off x="4435034" y="885743"/>
            <a:ext cx="1114434" cy="1273639"/>
          </a:xfrm>
          <a:prstGeom prst="rect">
            <a:avLst/>
          </a:prstGeom>
        </p:spPr>
      </p:pic>
      <p:sp>
        <p:nvSpPr>
          <p:cNvPr id="19" name="TextBox 14">
            <a:extLst>
              <a:ext uri="{FF2B5EF4-FFF2-40B4-BE49-F238E27FC236}">
                <a16:creationId xmlns:a16="http://schemas.microsoft.com/office/drawing/2014/main" id="{C3BFAF30-34ED-4A1E-9547-69E2B44CECC2}"/>
              </a:ext>
            </a:extLst>
          </p:cNvPr>
          <p:cNvSpPr txBox="1"/>
          <p:nvPr/>
        </p:nvSpPr>
        <p:spPr>
          <a:xfrm>
            <a:off x="4435034" y="829358"/>
            <a:ext cx="1114434" cy="369332"/>
          </a:xfrm>
          <a:prstGeom prst="rect">
            <a:avLst/>
          </a:prstGeom>
          <a:solidFill>
            <a:schemeClr val="bg2">
              <a:lumMod val="75000"/>
            </a:schemeClr>
          </a:solidFill>
        </p:spPr>
        <p:txBody>
          <a:bodyPr wrap="square" rtlCol="0">
            <a:spAutoFit/>
          </a:bodyPr>
          <a:lstStyle/>
          <a:p>
            <a:pPr algn="ctr"/>
            <a:r>
              <a:rPr lang="de-DE" b="1" dirty="0"/>
              <a:t>66.465</a:t>
            </a:r>
          </a:p>
        </p:txBody>
      </p:sp>
      <p:sp>
        <p:nvSpPr>
          <p:cNvPr id="20" name="TextBox 15">
            <a:extLst>
              <a:ext uri="{FF2B5EF4-FFF2-40B4-BE49-F238E27FC236}">
                <a16:creationId xmlns:a16="http://schemas.microsoft.com/office/drawing/2014/main" id="{52CC3851-748B-4340-95C1-26340F377D48}"/>
              </a:ext>
            </a:extLst>
          </p:cNvPr>
          <p:cNvSpPr txBox="1"/>
          <p:nvPr/>
        </p:nvSpPr>
        <p:spPr>
          <a:xfrm>
            <a:off x="5718631" y="1007459"/>
            <a:ext cx="1029463" cy="369332"/>
          </a:xfrm>
          <a:prstGeom prst="rect">
            <a:avLst/>
          </a:prstGeom>
          <a:solidFill>
            <a:schemeClr val="bg2">
              <a:lumMod val="75000"/>
            </a:schemeClr>
          </a:solidFill>
        </p:spPr>
        <p:txBody>
          <a:bodyPr wrap="square" rtlCol="0">
            <a:spAutoFit/>
          </a:bodyPr>
          <a:lstStyle/>
          <a:p>
            <a:pPr algn="ctr"/>
            <a:r>
              <a:rPr lang="de-DE" b="1" dirty="0"/>
              <a:t>58.000</a:t>
            </a:r>
          </a:p>
        </p:txBody>
      </p:sp>
    </p:spTree>
    <p:extLst>
      <p:ext uri="{BB962C8B-B14F-4D97-AF65-F5344CB8AC3E}">
        <p14:creationId xmlns:p14="http://schemas.microsoft.com/office/powerpoint/2010/main" val="1260490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400EBD-CCD2-4498-853D-F49AB88FCDEB}"/>
              </a:ext>
            </a:extLst>
          </p:cNvPr>
          <p:cNvSpPr>
            <a:spLocks noGrp="1"/>
          </p:cNvSpPr>
          <p:nvPr>
            <p:ph sz="half" idx="2"/>
          </p:nvPr>
        </p:nvSpPr>
        <p:spPr>
          <a:xfrm>
            <a:off x="3562710" y="2894730"/>
            <a:ext cx="3185386" cy="6075680"/>
          </a:xfrm>
        </p:spPr>
        <p:txBody>
          <a:bodyPr vert="horz" lIns="91440" tIns="45720" rIns="91440" bIns="45720" rtlCol="0" anchor="t">
            <a:noAutofit/>
          </a:bodyPr>
          <a:lstStyle/>
          <a:p>
            <a:pPr marL="0" indent="0" algn="ctr">
              <a:buNone/>
            </a:pPr>
            <a:r>
              <a:rPr lang="de-DE" sz="1400" dirty="0"/>
              <a:t>Juzgando hacia el futuro</a:t>
            </a:r>
          </a:p>
          <a:p>
            <a:pPr marL="0" indent="0" algn="just">
              <a:buNone/>
            </a:pPr>
            <a:r>
              <a:rPr lang="en-US" sz="1200" dirty="0" err="1"/>
              <a:t>Muchos</a:t>
            </a:r>
            <a:r>
              <a:rPr lang="en-US" sz="1200" dirty="0"/>
              <a:t> </a:t>
            </a:r>
            <a:r>
              <a:rPr lang="en-US" sz="1200" dirty="0" err="1"/>
              <a:t>países</a:t>
            </a:r>
            <a:r>
              <a:rPr lang="en-US" sz="1200" dirty="0"/>
              <a:t>  no </a:t>
            </a:r>
            <a:r>
              <a:rPr lang="en-US" sz="1200" dirty="0" err="1"/>
              <a:t>pudieron</a:t>
            </a:r>
            <a:r>
              <a:rPr lang="en-US" sz="1200" dirty="0"/>
              <a:t> </a:t>
            </a:r>
            <a:r>
              <a:rPr lang="en-US" sz="1200" dirty="0" err="1"/>
              <a:t>asegurar</a:t>
            </a:r>
            <a:r>
              <a:rPr lang="en-US" sz="1200" dirty="0"/>
              <a:t>  el </a:t>
            </a:r>
            <a:r>
              <a:rPr lang="en-US" sz="1200" dirty="0" err="1"/>
              <a:t>almacenamiento</a:t>
            </a:r>
            <a:r>
              <a:rPr lang="en-US" sz="1200" dirty="0"/>
              <a:t> de </a:t>
            </a:r>
            <a:r>
              <a:rPr lang="en-US" sz="1200" dirty="0" err="1"/>
              <a:t>suficientes</a:t>
            </a:r>
            <a:r>
              <a:rPr lang="en-US" sz="1200" dirty="0"/>
              <a:t> </a:t>
            </a:r>
            <a:r>
              <a:rPr lang="en-US" sz="1200" dirty="0" err="1"/>
              <a:t>mascarillas</a:t>
            </a:r>
            <a:r>
              <a:rPr lang="en-US" sz="1200" dirty="0"/>
              <a:t> y </a:t>
            </a:r>
            <a:r>
              <a:rPr lang="en-US" sz="1200" dirty="0" err="1"/>
              <a:t>otros</a:t>
            </a:r>
            <a:r>
              <a:rPr lang="en-US" sz="1200" dirty="0"/>
              <a:t>  </a:t>
            </a:r>
            <a:r>
              <a:rPr lang="en-US" sz="1200" dirty="0" err="1"/>
              <a:t>artículos</a:t>
            </a:r>
            <a:r>
              <a:rPr lang="en-US" sz="1200" dirty="0"/>
              <a:t>  de </a:t>
            </a:r>
            <a:r>
              <a:rPr lang="en-US" sz="1200" dirty="0" err="1"/>
              <a:t>protección</a:t>
            </a:r>
            <a:r>
              <a:rPr lang="en-US" sz="1200" dirty="0"/>
              <a:t> personal.  </a:t>
            </a:r>
            <a:r>
              <a:rPr lang="en-US" sz="1200" dirty="0" err="1"/>
              <a:t>Ahora</a:t>
            </a:r>
            <a:r>
              <a:rPr lang="en-US" sz="1200" dirty="0"/>
              <a:t>,  se </a:t>
            </a:r>
            <a:r>
              <a:rPr lang="en-US" sz="1200" dirty="0" err="1"/>
              <a:t>apoyan</a:t>
            </a:r>
            <a:r>
              <a:rPr lang="en-US" sz="1200" dirty="0"/>
              <a:t> </a:t>
            </a:r>
            <a:r>
              <a:rPr lang="en-US" sz="1200" dirty="0" err="1"/>
              <a:t>soluciones</a:t>
            </a:r>
            <a:r>
              <a:rPr lang="en-US" sz="1200" dirty="0"/>
              <a:t>  con </a:t>
            </a:r>
            <a:r>
              <a:rPr lang="en-US" sz="1200" dirty="0" err="1"/>
              <a:t>proveedores</a:t>
            </a:r>
            <a:r>
              <a:rPr lang="en-US" sz="1200" dirty="0"/>
              <a:t>  </a:t>
            </a:r>
            <a:r>
              <a:rPr lang="en-US" sz="1200" dirty="0" err="1"/>
              <a:t>nacional</a:t>
            </a:r>
            <a:r>
              <a:rPr lang="en-US" sz="1200" dirty="0"/>
              <a:t> </a:t>
            </a:r>
            <a:r>
              <a:rPr lang="en-US" sz="1200" dirty="0" err="1"/>
              <a:t>es</a:t>
            </a:r>
            <a:r>
              <a:rPr lang="en-US" sz="1200" dirty="0"/>
              <a:t> para no </a:t>
            </a:r>
            <a:r>
              <a:rPr lang="en-US" sz="1200" dirty="0" err="1"/>
              <a:t>depender</a:t>
            </a:r>
            <a:r>
              <a:rPr lang="en-US" sz="1200" dirty="0"/>
              <a:t>  </a:t>
            </a:r>
            <a:r>
              <a:rPr lang="en-US" sz="1200" dirty="0" err="1"/>
              <a:t>jamás</a:t>
            </a:r>
            <a:r>
              <a:rPr lang="en-US" sz="1200" dirty="0"/>
              <a:t> de </a:t>
            </a:r>
            <a:r>
              <a:rPr lang="en-US" sz="1200" dirty="0" err="1"/>
              <a:t>pesadillas</a:t>
            </a:r>
            <a:r>
              <a:rPr lang="en-US" sz="1200" dirty="0"/>
              <a:t> </a:t>
            </a:r>
            <a:r>
              <a:rPr lang="en-US" sz="1200" dirty="0" err="1"/>
              <a:t>logísticas</a:t>
            </a:r>
            <a:r>
              <a:rPr lang="en-US" sz="1200" dirty="0"/>
              <a:t>.  </a:t>
            </a:r>
            <a:r>
              <a:rPr lang="en-US" sz="1200" dirty="0" err="1"/>
              <a:t>Demasiado</a:t>
            </a:r>
            <a:r>
              <a:rPr lang="en-US" sz="1200" dirty="0"/>
              <a:t> a menudo el </a:t>
            </a:r>
            <a:r>
              <a:rPr lang="en-US" sz="1200" dirty="0" err="1"/>
              <a:t>equipo</a:t>
            </a:r>
            <a:r>
              <a:rPr lang="en-US" sz="1200" dirty="0"/>
              <a:t> </a:t>
            </a:r>
            <a:r>
              <a:rPr lang="en-US" sz="1200" dirty="0" err="1"/>
              <a:t>médico</a:t>
            </a:r>
            <a:r>
              <a:rPr lang="en-US" sz="1200" dirty="0"/>
              <a:t> </a:t>
            </a:r>
            <a:r>
              <a:rPr lang="en-US" sz="1200" dirty="0" err="1"/>
              <a:t>vendido</a:t>
            </a:r>
            <a:r>
              <a:rPr lang="en-US" sz="1200" dirty="0"/>
              <a:t> </a:t>
            </a:r>
            <a:r>
              <a:rPr lang="en-US" sz="1200" dirty="0" err="1"/>
              <a:t>vendido</a:t>
            </a:r>
            <a:r>
              <a:rPr lang="en-US" sz="1200" dirty="0"/>
              <a:t>  </a:t>
            </a:r>
            <a:r>
              <a:rPr lang="en-US" sz="1200" dirty="0" err="1"/>
              <a:t>estaba</a:t>
            </a:r>
            <a:r>
              <a:rPr lang="en-US" sz="1200" dirty="0"/>
              <a:t> </a:t>
            </a:r>
            <a:r>
              <a:rPr lang="en-US" sz="1200" dirty="0" err="1"/>
              <a:t>podrido</a:t>
            </a:r>
            <a:r>
              <a:rPr lang="en-US" sz="1200" dirty="0"/>
              <a:t> o era </a:t>
            </a:r>
            <a:r>
              <a:rPr lang="en-US" sz="1200" dirty="0" err="1"/>
              <a:t>inutilizable</a:t>
            </a:r>
            <a:r>
              <a:rPr lang="en-US" sz="1200" dirty="0"/>
              <a:t> – </a:t>
            </a:r>
            <a:r>
              <a:rPr lang="en-US" sz="1200" dirty="0" err="1"/>
              <a:t>después</a:t>
            </a:r>
            <a:r>
              <a:rPr lang="en-US" sz="1200" dirty="0"/>
              <a:t> de que </a:t>
            </a:r>
            <a:r>
              <a:rPr lang="en-US" sz="1200" dirty="0" err="1"/>
              <a:t>gobiernos</a:t>
            </a:r>
            <a:r>
              <a:rPr lang="en-US" sz="1200" dirty="0"/>
              <a:t> y </a:t>
            </a:r>
            <a:r>
              <a:rPr lang="en-US" sz="1200" dirty="0" err="1"/>
              <a:t>otros</a:t>
            </a:r>
            <a:r>
              <a:rPr lang="en-US" sz="1200" dirty="0"/>
              <a:t> </a:t>
            </a:r>
            <a:r>
              <a:rPr lang="en-US" sz="1200" dirty="0" err="1"/>
              <a:t>pagaran</a:t>
            </a:r>
            <a:r>
              <a:rPr lang="en-US" sz="1200" dirty="0"/>
              <a:t> </a:t>
            </a:r>
            <a:r>
              <a:rPr lang="en-US" sz="1200" dirty="0" err="1"/>
              <a:t>enormes</a:t>
            </a:r>
            <a:r>
              <a:rPr lang="en-US" sz="1200" dirty="0"/>
              <a:t> </a:t>
            </a:r>
            <a:r>
              <a:rPr lang="en-US" sz="1200" dirty="0" err="1"/>
              <a:t>cantidades</a:t>
            </a:r>
            <a:r>
              <a:rPr lang="en-US" sz="1200" dirty="0"/>
              <a:t>.  Si </a:t>
            </a:r>
            <a:r>
              <a:rPr lang="en-US" sz="1200" dirty="0" err="1"/>
              <a:t>avanzamos</a:t>
            </a:r>
            <a:r>
              <a:rPr lang="en-US" sz="1200" dirty="0"/>
              <a:t>, </a:t>
            </a:r>
            <a:r>
              <a:rPr lang="en-US" sz="1200" dirty="0" err="1"/>
              <a:t>proveedores</a:t>
            </a:r>
            <a:r>
              <a:rPr lang="en-US" sz="1200" dirty="0"/>
              <a:t> </a:t>
            </a:r>
            <a:r>
              <a:rPr lang="en-US" sz="1200" dirty="0" err="1"/>
              <a:t>como</a:t>
            </a:r>
            <a:r>
              <a:rPr lang="en-US" sz="1200" dirty="0"/>
              <a:t> 3M  </a:t>
            </a:r>
            <a:r>
              <a:rPr lang="en-US" sz="1200" dirty="0" err="1"/>
              <a:t>están</a:t>
            </a:r>
            <a:r>
              <a:rPr lang="en-US" sz="1200" dirty="0"/>
              <a:t> </a:t>
            </a:r>
            <a:r>
              <a:rPr lang="en-US" sz="1200" dirty="0" err="1"/>
              <a:t>empezando</a:t>
            </a:r>
            <a:r>
              <a:rPr lang="en-US" sz="1200" dirty="0"/>
              <a:t> a  </a:t>
            </a:r>
            <a:r>
              <a:rPr lang="en-US" sz="1200" dirty="0" err="1"/>
              <a:t>actuar</a:t>
            </a:r>
            <a:r>
              <a:rPr lang="en-US" sz="1200" dirty="0"/>
              <a:t> para </a:t>
            </a:r>
            <a:r>
              <a:rPr lang="en-US" sz="1200" dirty="0" err="1"/>
              <a:t>defenderse</a:t>
            </a:r>
            <a:r>
              <a:rPr lang="en-US" sz="1200" dirty="0"/>
              <a:t> de </a:t>
            </a:r>
            <a:r>
              <a:rPr lang="en-US" sz="1200" dirty="0" err="1"/>
              <a:t>mercados</a:t>
            </a:r>
            <a:r>
              <a:rPr lang="en-US" sz="1200" dirty="0"/>
              <a:t> </a:t>
            </a:r>
            <a:r>
              <a:rPr lang="en-US" sz="1200" dirty="0" err="1"/>
              <a:t>defectuosos</a:t>
            </a:r>
            <a:r>
              <a:rPr lang="en-US" sz="1200" dirty="0"/>
              <a:t>:</a:t>
            </a:r>
          </a:p>
          <a:p>
            <a:pPr marL="0" indent="0" algn="just">
              <a:buNone/>
            </a:pPr>
            <a:r>
              <a:rPr lang="en-US" sz="1200" dirty="0">
                <a:hlinkClick r:id="rId2"/>
              </a:rPr>
              <a:t>https://www.startribune.com/with-two-new-lawsuits-3m-has-filed-14-claiming-n95-fraud/571108192/</a:t>
            </a:r>
            <a:endParaRPr lang="en-US" sz="1200" dirty="0"/>
          </a:p>
          <a:p>
            <a:pPr marL="0" indent="0" algn="just">
              <a:buNone/>
            </a:pPr>
            <a:r>
              <a:rPr lang="en-US" sz="1200" dirty="0" err="1"/>
              <a:t>Cuidados</a:t>
            </a:r>
            <a:r>
              <a:rPr lang="en-US" sz="1200" dirty="0"/>
              <a:t> </a:t>
            </a:r>
            <a:r>
              <a:rPr lang="en-US" sz="1200" dirty="0" err="1"/>
              <a:t>sanitarios</a:t>
            </a:r>
            <a:r>
              <a:rPr lang="en-US" sz="1200" dirty="0"/>
              <a:t> en  </a:t>
            </a:r>
            <a:r>
              <a:rPr lang="en-US" sz="1200" dirty="0" err="1"/>
              <a:t>mercados</a:t>
            </a:r>
            <a:r>
              <a:rPr lang="en-US" sz="1200" dirty="0"/>
              <a:t> </a:t>
            </a:r>
            <a:r>
              <a:rPr lang="en-US" sz="1200" dirty="0" err="1"/>
              <a:t>emergentes</a:t>
            </a:r>
            <a:endParaRPr lang="en-US" sz="1200" dirty="0"/>
          </a:p>
          <a:p>
            <a:pPr marL="0" indent="0" algn="just">
              <a:buNone/>
            </a:pPr>
            <a:r>
              <a:rPr lang="en-US" sz="1200" dirty="0"/>
              <a:t>La American University of Antigua College of Medicine, </a:t>
            </a:r>
            <a:r>
              <a:rPr lang="en-US" sz="1200" dirty="0" err="1"/>
              <a:t>institución</a:t>
            </a:r>
            <a:r>
              <a:rPr lang="en-US" sz="1200" dirty="0"/>
              <a:t> </a:t>
            </a:r>
            <a:r>
              <a:rPr lang="en-US" sz="1200" dirty="0" err="1"/>
              <a:t>miembro</a:t>
            </a:r>
            <a:r>
              <a:rPr lang="en-US" sz="1200" dirty="0"/>
              <a:t> de UNAI en Antigua y Barbuda, </a:t>
            </a:r>
            <a:r>
              <a:rPr lang="en-US" sz="1200" dirty="0" err="1"/>
              <a:t>está</a:t>
            </a:r>
            <a:r>
              <a:rPr lang="en-US" sz="1200" dirty="0"/>
              <a:t> </a:t>
            </a:r>
            <a:r>
              <a:rPr lang="en-US" sz="1200" dirty="0" err="1"/>
              <a:t>organizando</a:t>
            </a:r>
            <a:r>
              <a:rPr lang="en-US" sz="1200" dirty="0"/>
              <a:t> en el </a:t>
            </a:r>
            <a:r>
              <a:rPr lang="en-US" sz="1200" dirty="0" err="1"/>
              <a:t>contexto</a:t>
            </a:r>
            <a:r>
              <a:rPr lang="en-US" sz="1200" dirty="0"/>
              <a:t> del 75 </a:t>
            </a:r>
            <a:r>
              <a:rPr lang="en-US" sz="1200" dirty="0" err="1"/>
              <a:t>aniversario</a:t>
            </a:r>
            <a:r>
              <a:rPr lang="en-US" sz="1200" dirty="0"/>
              <a:t> de las </a:t>
            </a:r>
            <a:r>
              <a:rPr lang="en-US" sz="1200" dirty="0" err="1"/>
              <a:t>Naciones</a:t>
            </a:r>
            <a:r>
              <a:rPr lang="en-US" sz="1200" dirty="0"/>
              <a:t> </a:t>
            </a:r>
            <a:r>
              <a:rPr lang="en-US" sz="1200" dirty="0" err="1"/>
              <a:t>Unidas</a:t>
            </a:r>
            <a:r>
              <a:rPr lang="en-US" sz="1200" dirty="0"/>
              <a:t> (UN75) un </a:t>
            </a:r>
            <a:r>
              <a:rPr lang="en-US" sz="1200" dirty="0" err="1"/>
              <a:t>diálogo</a:t>
            </a:r>
            <a:r>
              <a:rPr lang="en-US" sz="1200" dirty="0"/>
              <a:t> en </a:t>
            </a:r>
            <a:r>
              <a:rPr lang="en-US" sz="1200" dirty="0" err="1"/>
              <a:t>línea</a:t>
            </a:r>
            <a:r>
              <a:rPr lang="en-US" sz="1200" dirty="0"/>
              <a:t> </a:t>
            </a:r>
            <a:r>
              <a:rPr lang="en-US" sz="1200" dirty="0" err="1"/>
              <a:t>bajo</a:t>
            </a:r>
            <a:r>
              <a:rPr lang="en-US" sz="1200" dirty="0"/>
              <a:t> el </a:t>
            </a:r>
            <a:r>
              <a:rPr lang="en-US" sz="1200" dirty="0" err="1"/>
              <a:t>tema</a:t>
            </a:r>
            <a:r>
              <a:rPr lang="en-US" sz="1200" dirty="0"/>
              <a:t> “</a:t>
            </a:r>
            <a:r>
              <a:rPr lang="en-US" sz="1200" dirty="0" err="1"/>
              <a:t>Cuidado</a:t>
            </a:r>
            <a:r>
              <a:rPr lang="en-US" sz="1200" dirty="0"/>
              <a:t> </a:t>
            </a:r>
            <a:r>
              <a:rPr lang="en-US" sz="1200" dirty="0" err="1"/>
              <a:t>Sanitario</a:t>
            </a:r>
            <a:r>
              <a:rPr lang="en-US" sz="1200" dirty="0"/>
              <a:t>  en las </a:t>
            </a:r>
            <a:r>
              <a:rPr lang="en-US" sz="1200" dirty="0" err="1"/>
              <a:t>economías</a:t>
            </a:r>
            <a:r>
              <a:rPr lang="en-US" sz="1200" dirty="0"/>
              <a:t> </a:t>
            </a:r>
            <a:r>
              <a:rPr lang="en-US" sz="1200" dirty="0" err="1"/>
              <a:t>emergentes</a:t>
            </a:r>
            <a:r>
              <a:rPr lang="en-US" sz="1200" dirty="0"/>
              <a:t>”, que </a:t>
            </a:r>
            <a:r>
              <a:rPr lang="en-US" sz="1200" dirty="0" err="1"/>
              <a:t>cubre</a:t>
            </a:r>
            <a:r>
              <a:rPr lang="en-US" sz="1200" dirty="0"/>
              <a:t> </a:t>
            </a:r>
            <a:r>
              <a:rPr lang="en-US" sz="1200" dirty="0" err="1"/>
              <a:t>cuestiones</a:t>
            </a:r>
            <a:r>
              <a:rPr lang="en-US" sz="1200" dirty="0"/>
              <a:t> </a:t>
            </a:r>
            <a:r>
              <a:rPr lang="en-US" sz="1200" dirty="0" err="1"/>
              <a:t>como</a:t>
            </a:r>
            <a:r>
              <a:rPr lang="en-US" sz="1200" dirty="0"/>
              <a:t> la </a:t>
            </a:r>
            <a:r>
              <a:rPr lang="en-US" sz="1200" dirty="0" err="1"/>
              <a:t>disponibilidad</a:t>
            </a:r>
            <a:r>
              <a:rPr lang="en-US" sz="1200" dirty="0"/>
              <a:t> de </a:t>
            </a:r>
            <a:r>
              <a:rPr lang="en-US" sz="1200" dirty="0" err="1"/>
              <a:t>profesionales</a:t>
            </a:r>
            <a:r>
              <a:rPr lang="en-US" sz="1200" dirty="0"/>
              <a:t> </a:t>
            </a:r>
            <a:r>
              <a:rPr lang="en-US" sz="1200" dirty="0" err="1"/>
              <a:t>cualificados</a:t>
            </a:r>
            <a:r>
              <a:rPr lang="en-US" sz="1200" dirty="0"/>
              <a:t>, </a:t>
            </a:r>
            <a:r>
              <a:rPr lang="en-US" sz="1200" dirty="0" err="1"/>
              <a:t>infraestructura</a:t>
            </a:r>
            <a:r>
              <a:rPr lang="en-US" sz="1200" dirty="0"/>
              <a:t> sanitaria y </a:t>
            </a:r>
            <a:r>
              <a:rPr lang="en-US" sz="1200" dirty="0" err="1"/>
              <a:t>calidad</a:t>
            </a:r>
            <a:r>
              <a:rPr lang="en-US" sz="1200" dirty="0"/>
              <a:t> y </a:t>
            </a:r>
            <a:r>
              <a:rPr lang="en-US" sz="1200" dirty="0" err="1"/>
              <a:t>accesibilidad</a:t>
            </a:r>
            <a:r>
              <a:rPr lang="en-US" sz="1200" dirty="0"/>
              <a:t> al </a:t>
            </a:r>
            <a:r>
              <a:rPr lang="en-US" sz="1200" dirty="0" err="1"/>
              <a:t>cuidado</a:t>
            </a:r>
            <a:r>
              <a:rPr lang="en-US" sz="1200" dirty="0"/>
              <a:t> </a:t>
            </a:r>
            <a:r>
              <a:rPr lang="en-US" sz="1200" dirty="0" err="1"/>
              <a:t>sanitario</a:t>
            </a:r>
            <a:r>
              <a:rPr lang="en-US" sz="1200" dirty="0"/>
              <a:t>. Como el </a:t>
            </a:r>
            <a:r>
              <a:rPr lang="en-US" sz="1200" dirty="0" err="1"/>
              <a:t>diálogo</a:t>
            </a:r>
            <a:r>
              <a:rPr lang="en-US" sz="1200" dirty="0"/>
              <a:t> </a:t>
            </a:r>
            <a:r>
              <a:rPr lang="en-US" sz="1200" dirty="0" err="1"/>
              <a:t>va</a:t>
            </a:r>
            <a:r>
              <a:rPr lang="en-US" sz="1200" dirty="0"/>
              <a:t> a </a:t>
            </a:r>
            <a:r>
              <a:rPr lang="en-US" sz="1200" dirty="0" err="1"/>
              <a:t>tener</a:t>
            </a:r>
            <a:r>
              <a:rPr lang="en-US" sz="1200" dirty="0"/>
              <a:t> </a:t>
            </a:r>
            <a:r>
              <a:rPr lang="en-US" sz="1200" dirty="0" err="1"/>
              <a:t>lugar</a:t>
            </a:r>
            <a:r>
              <a:rPr lang="en-US" sz="1200" dirty="0"/>
              <a:t> </a:t>
            </a:r>
            <a:r>
              <a:rPr lang="en-US" sz="1200" dirty="0" err="1"/>
              <a:t>durante</a:t>
            </a:r>
            <a:r>
              <a:rPr lang="en-US" sz="1200" dirty="0"/>
              <a:t>  la </a:t>
            </a:r>
            <a:r>
              <a:rPr lang="en-US" sz="1200" dirty="0" err="1"/>
              <a:t>continuación</a:t>
            </a:r>
            <a:r>
              <a:rPr lang="en-US" sz="1200" dirty="0"/>
              <a:t> de la </a:t>
            </a:r>
            <a:r>
              <a:rPr lang="en-US" sz="1200" dirty="0" err="1"/>
              <a:t>pandemia</a:t>
            </a:r>
            <a:r>
              <a:rPr lang="en-US" sz="1200" dirty="0"/>
              <a:t> COVID-19, </a:t>
            </a:r>
            <a:r>
              <a:rPr lang="en-US" sz="1200" dirty="0" err="1"/>
              <a:t>habrá</a:t>
            </a:r>
            <a:r>
              <a:rPr lang="en-US" sz="1200" dirty="0"/>
              <a:t>  </a:t>
            </a:r>
            <a:r>
              <a:rPr lang="en-US" sz="1200" dirty="0" err="1"/>
              <a:t>disponibilidad</a:t>
            </a:r>
            <a:r>
              <a:rPr lang="en-US" sz="1200" dirty="0"/>
              <a:t> para </a:t>
            </a:r>
            <a:r>
              <a:rPr lang="en-US" sz="1200" dirty="0" err="1"/>
              <a:t>discutir</a:t>
            </a:r>
            <a:r>
              <a:rPr lang="en-US" sz="1200" dirty="0"/>
              <a:t> el </a:t>
            </a:r>
            <a:r>
              <a:rPr lang="en-US" sz="1200" dirty="0" err="1"/>
              <a:t>impacto</a:t>
            </a:r>
            <a:r>
              <a:rPr lang="en-US" sz="1200" dirty="0"/>
              <a:t> de la </a:t>
            </a:r>
            <a:r>
              <a:rPr lang="en-US" sz="1200" dirty="0" err="1"/>
              <a:t>pandemia</a:t>
            </a:r>
            <a:r>
              <a:rPr lang="en-US" sz="1200" dirty="0"/>
              <a:t> </a:t>
            </a:r>
            <a:r>
              <a:rPr lang="en-US" sz="1200" dirty="0" err="1"/>
              <a:t>sobre</a:t>
            </a:r>
            <a:r>
              <a:rPr lang="en-US" sz="1200" dirty="0"/>
              <a:t> </a:t>
            </a:r>
            <a:r>
              <a:rPr lang="en-US" sz="1200" dirty="0" err="1"/>
              <a:t>estos</a:t>
            </a:r>
            <a:r>
              <a:rPr lang="en-US" sz="1200" dirty="0"/>
              <a:t> </a:t>
            </a:r>
            <a:r>
              <a:rPr lang="en-US" sz="1200" dirty="0" err="1"/>
              <a:t>temas</a:t>
            </a:r>
            <a:r>
              <a:rPr lang="en-US" sz="1200" dirty="0"/>
              <a:t>.  Para </a:t>
            </a:r>
            <a:r>
              <a:rPr lang="en-US" sz="1200" dirty="0" err="1"/>
              <a:t>más</a:t>
            </a:r>
            <a:r>
              <a:rPr lang="en-US" sz="1200" dirty="0"/>
              <a:t> </a:t>
            </a:r>
            <a:r>
              <a:rPr lang="en-US" sz="1200" dirty="0" err="1"/>
              <a:t>información</a:t>
            </a:r>
            <a:r>
              <a:rPr lang="en-US" sz="1200" dirty="0"/>
              <a:t>, </a:t>
            </a:r>
            <a:r>
              <a:rPr lang="en-US" sz="1200" dirty="0" err="1"/>
              <a:t>incluyendo</a:t>
            </a:r>
            <a:r>
              <a:rPr lang="en-US" sz="1200" dirty="0"/>
              <a:t> </a:t>
            </a:r>
            <a:r>
              <a:rPr lang="en-US" sz="1200" dirty="0" err="1"/>
              <a:t>los</a:t>
            </a:r>
            <a:r>
              <a:rPr lang="en-US" sz="1200" dirty="0"/>
              <a:t> </a:t>
            </a:r>
            <a:r>
              <a:rPr lang="en-US" sz="1200" dirty="0" err="1"/>
              <a:t>detalles</a:t>
            </a:r>
            <a:r>
              <a:rPr lang="en-US" sz="1200" dirty="0"/>
              <a:t> de </a:t>
            </a:r>
            <a:r>
              <a:rPr lang="en-US" sz="1200" dirty="0" err="1"/>
              <a:t>registro</a:t>
            </a:r>
            <a:r>
              <a:rPr lang="en-US" sz="1200" dirty="0"/>
              <a:t>, </a:t>
            </a:r>
            <a:r>
              <a:rPr lang="en-US" sz="1200" dirty="0" err="1"/>
              <a:t>por</a:t>
            </a:r>
            <a:r>
              <a:rPr lang="en-US" sz="1200" dirty="0"/>
              <a:t> favor </a:t>
            </a:r>
            <a:r>
              <a:rPr lang="en-US" sz="1200" dirty="0" err="1"/>
              <a:t>visite</a:t>
            </a:r>
            <a:r>
              <a:rPr lang="en-US" sz="1200" dirty="0"/>
              <a:t> </a:t>
            </a:r>
            <a:r>
              <a:rPr lang="en-US" sz="1200" dirty="0" err="1"/>
              <a:t>nuestra</a:t>
            </a:r>
            <a:r>
              <a:rPr lang="en-US" sz="1200" dirty="0"/>
              <a:t> website:</a:t>
            </a:r>
          </a:p>
          <a:p>
            <a:pPr marL="0" indent="0" algn="just">
              <a:buNone/>
            </a:pPr>
            <a:r>
              <a:rPr lang="en-US" sz="1200" dirty="0"/>
              <a:t>https://www.auamed.org/news/united-nations-75th-anniversary-american-university-of-antigua-webinar/</a:t>
            </a:r>
          </a:p>
          <a:p>
            <a:pPr marL="0" indent="0" algn="just">
              <a:buNone/>
            </a:pPr>
            <a:endParaRPr lang="en-US" sz="1200" dirty="0"/>
          </a:p>
          <a:p>
            <a:pPr marL="0" indent="0" algn="just">
              <a:buNone/>
            </a:pPr>
            <a:endParaRPr lang="en-US" sz="1200" dirty="0"/>
          </a:p>
          <a:p>
            <a:pPr marL="0" indent="0" algn="just">
              <a:buNone/>
            </a:pPr>
            <a:endParaRPr lang="en-US" sz="1400" dirty="0">
              <a:ea typeface="+mn-lt"/>
              <a:cs typeface="+mn-lt"/>
            </a:endParaRPr>
          </a:p>
        </p:txBody>
      </p:sp>
      <p:sp>
        <p:nvSpPr>
          <p:cNvPr id="2" name="Textfeld 1">
            <a:extLst>
              <a:ext uri="{FF2B5EF4-FFF2-40B4-BE49-F238E27FC236}">
                <a16:creationId xmlns:a16="http://schemas.microsoft.com/office/drawing/2014/main" id="{00E9A3AE-07D1-4D8A-A5B0-44813885939C}"/>
              </a:ext>
            </a:extLst>
          </p:cNvPr>
          <p:cNvSpPr txBox="1"/>
          <p:nvPr/>
        </p:nvSpPr>
        <p:spPr>
          <a:xfrm>
            <a:off x="-50800" y="380999"/>
            <a:ext cx="3531836" cy="2308324"/>
          </a:xfrm>
          <a:prstGeom prst="rect">
            <a:avLst/>
          </a:prstGeom>
          <a:noFill/>
        </p:spPr>
        <p:txBody>
          <a:bodyPr wrap="square" rtlCol="0" anchor="t">
            <a:spAutoFit/>
          </a:bodyPr>
          <a:lstStyle/>
          <a:p>
            <a:pPr algn="just"/>
            <a:r>
              <a:rPr lang="en-US" sz="1200" dirty="0" err="1">
                <a:solidFill>
                  <a:schemeClr val="bg2">
                    <a:lumMod val="50000"/>
                  </a:schemeClr>
                </a:solidFill>
              </a:rPr>
              <a:t>Seguramente</a:t>
            </a:r>
            <a:r>
              <a:rPr lang="en-US" sz="1200" dirty="0">
                <a:solidFill>
                  <a:schemeClr val="bg2">
                    <a:lumMod val="50000"/>
                  </a:schemeClr>
                </a:solidFill>
              </a:rPr>
              <a:t> no ha </a:t>
            </a:r>
            <a:r>
              <a:rPr lang="en-US" sz="1200" dirty="0" err="1">
                <a:solidFill>
                  <a:schemeClr val="bg2">
                    <a:lumMod val="50000"/>
                  </a:schemeClr>
                </a:solidFill>
              </a:rPr>
              <a:t>existido</a:t>
            </a:r>
            <a:r>
              <a:rPr lang="en-US" sz="1200" dirty="0">
                <a:solidFill>
                  <a:schemeClr val="bg2">
                    <a:lumMod val="50000"/>
                  </a:schemeClr>
                </a:solidFill>
              </a:rPr>
              <a:t> </a:t>
            </a:r>
            <a:r>
              <a:rPr lang="en-US" sz="1200" dirty="0" err="1">
                <a:solidFill>
                  <a:schemeClr val="bg2">
                    <a:lumMod val="50000"/>
                  </a:schemeClr>
                </a:solidFill>
              </a:rPr>
              <a:t>ningún</a:t>
            </a:r>
            <a:r>
              <a:rPr lang="en-US" sz="1200" dirty="0">
                <a:solidFill>
                  <a:schemeClr val="bg2">
                    <a:lumMod val="50000"/>
                  </a:schemeClr>
                </a:solidFill>
              </a:rPr>
              <a:t> </a:t>
            </a:r>
            <a:r>
              <a:rPr lang="en-US" sz="1200" dirty="0" err="1">
                <a:solidFill>
                  <a:schemeClr val="bg2">
                    <a:lumMod val="50000"/>
                  </a:schemeClr>
                </a:solidFill>
              </a:rPr>
              <a:t>otro</a:t>
            </a:r>
            <a:r>
              <a:rPr lang="en-US" sz="1200" dirty="0">
                <a:solidFill>
                  <a:schemeClr val="bg2">
                    <a:lumMod val="50000"/>
                  </a:schemeClr>
                </a:solidFill>
              </a:rPr>
              <a:t> </a:t>
            </a:r>
            <a:r>
              <a:rPr lang="en-US" sz="1200" dirty="0" err="1">
                <a:solidFill>
                  <a:schemeClr val="bg2">
                    <a:lumMod val="50000"/>
                  </a:schemeClr>
                </a:solidFill>
              </a:rPr>
              <a:t>periodo</a:t>
            </a:r>
            <a:r>
              <a:rPr lang="en-US" sz="1200" dirty="0">
                <a:solidFill>
                  <a:schemeClr val="bg2">
                    <a:lumMod val="50000"/>
                  </a:schemeClr>
                </a:solidFill>
              </a:rPr>
              <a:t> </a:t>
            </a:r>
            <a:r>
              <a:rPr lang="en-US" sz="1200" dirty="0" err="1">
                <a:solidFill>
                  <a:schemeClr val="bg2">
                    <a:lumMod val="50000"/>
                  </a:schemeClr>
                </a:solidFill>
              </a:rPr>
              <a:t>desde</a:t>
            </a:r>
            <a:r>
              <a:rPr lang="en-US" sz="1200" dirty="0">
                <a:solidFill>
                  <a:schemeClr val="bg2">
                    <a:lumMod val="50000"/>
                  </a:schemeClr>
                </a:solidFill>
              </a:rPr>
              <a:t> el 11 de </a:t>
            </a:r>
            <a:r>
              <a:rPr lang="en-US" sz="1200" dirty="0" err="1">
                <a:solidFill>
                  <a:schemeClr val="bg2">
                    <a:lumMod val="50000"/>
                  </a:schemeClr>
                </a:solidFill>
              </a:rPr>
              <a:t>septiembre</a:t>
            </a:r>
            <a:r>
              <a:rPr lang="en-US" sz="1200" dirty="0">
                <a:solidFill>
                  <a:schemeClr val="bg2">
                    <a:lumMod val="50000"/>
                  </a:schemeClr>
                </a:solidFill>
              </a:rPr>
              <a:t> en que la </a:t>
            </a:r>
            <a:r>
              <a:rPr lang="en-US" sz="1200" dirty="0" err="1">
                <a:solidFill>
                  <a:schemeClr val="bg2">
                    <a:lumMod val="50000"/>
                  </a:schemeClr>
                </a:solidFill>
              </a:rPr>
              <a:t>gente</a:t>
            </a:r>
            <a:r>
              <a:rPr lang="en-US" sz="1200" dirty="0">
                <a:solidFill>
                  <a:schemeClr val="bg2">
                    <a:lumMod val="50000"/>
                  </a:schemeClr>
                </a:solidFill>
              </a:rPr>
              <a:t> </a:t>
            </a:r>
            <a:r>
              <a:rPr lang="en-US" sz="1200" dirty="0" err="1">
                <a:solidFill>
                  <a:schemeClr val="bg2">
                    <a:lumMod val="50000"/>
                  </a:schemeClr>
                </a:solidFill>
              </a:rPr>
              <a:t>haya</a:t>
            </a:r>
            <a:r>
              <a:rPr lang="en-US" sz="1200" dirty="0">
                <a:solidFill>
                  <a:schemeClr val="bg2">
                    <a:lumMod val="50000"/>
                  </a:schemeClr>
                </a:solidFill>
              </a:rPr>
              <a:t> </a:t>
            </a:r>
            <a:r>
              <a:rPr lang="en-US" sz="1200" dirty="0" err="1">
                <a:solidFill>
                  <a:schemeClr val="bg2">
                    <a:lumMod val="50000"/>
                  </a:schemeClr>
                </a:solidFill>
              </a:rPr>
              <a:t>vuelto</a:t>
            </a:r>
            <a:r>
              <a:rPr lang="en-US" sz="1200" dirty="0">
                <a:solidFill>
                  <a:schemeClr val="bg2">
                    <a:lumMod val="50000"/>
                  </a:schemeClr>
                </a:solidFill>
              </a:rPr>
              <a:t> a </a:t>
            </a:r>
            <a:r>
              <a:rPr lang="en-US" sz="1200" dirty="0" err="1">
                <a:solidFill>
                  <a:schemeClr val="bg2">
                    <a:lumMod val="50000"/>
                  </a:schemeClr>
                </a:solidFill>
              </a:rPr>
              <a:t>viejos</a:t>
            </a:r>
            <a:r>
              <a:rPr lang="en-US" sz="1200" dirty="0">
                <a:solidFill>
                  <a:schemeClr val="bg2">
                    <a:lumMod val="50000"/>
                  </a:schemeClr>
                </a:solidFill>
              </a:rPr>
              <a:t> </a:t>
            </a:r>
            <a:r>
              <a:rPr lang="en-US" sz="1200" dirty="0" err="1">
                <a:solidFill>
                  <a:schemeClr val="bg2">
                    <a:lumMod val="50000"/>
                  </a:schemeClr>
                </a:solidFill>
              </a:rPr>
              <a:t>hábitos</a:t>
            </a:r>
            <a:r>
              <a:rPr lang="en-US" sz="1200" dirty="0">
                <a:solidFill>
                  <a:schemeClr val="bg2">
                    <a:lumMod val="50000"/>
                  </a:schemeClr>
                </a:solidFill>
              </a:rPr>
              <a:t> de </a:t>
            </a:r>
            <a:r>
              <a:rPr lang="en-US" sz="1200" dirty="0" err="1">
                <a:solidFill>
                  <a:schemeClr val="bg2">
                    <a:lumMod val="50000"/>
                  </a:schemeClr>
                </a:solidFill>
              </a:rPr>
              <a:t>consumo</a:t>
            </a:r>
            <a:r>
              <a:rPr lang="en-US" sz="1200" dirty="0">
                <a:solidFill>
                  <a:schemeClr val="bg2">
                    <a:lumMod val="50000"/>
                  </a:schemeClr>
                </a:solidFill>
              </a:rPr>
              <a:t> de </a:t>
            </a:r>
            <a:r>
              <a:rPr lang="en-US" sz="1200" dirty="0" err="1">
                <a:solidFill>
                  <a:schemeClr val="bg2">
                    <a:lumMod val="50000"/>
                  </a:schemeClr>
                </a:solidFill>
              </a:rPr>
              <a:t>noticias</a:t>
            </a:r>
            <a:r>
              <a:rPr lang="en-US" sz="1200" dirty="0">
                <a:solidFill>
                  <a:schemeClr val="bg2">
                    <a:lumMod val="50000"/>
                  </a:schemeClr>
                </a:solidFill>
              </a:rPr>
              <a:t> </a:t>
            </a:r>
            <a:r>
              <a:rPr lang="en-US" sz="1200" dirty="0" err="1">
                <a:solidFill>
                  <a:schemeClr val="bg2">
                    <a:lumMod val="50000"/>
                  </a:schemeClr>
                </a:solidFill>
              </a:rPr>
              <a:t>como</a:t>
            </a:r>
            <a:r>
              <a:rPr lang="en-US" sz="1200" dirty="0">
                <a:solidFill>
                  <a:schemeClr val="bg2">
                    <a:lumMod val="50000"/>
                  </a:schemeClr>
                </a:solidFill>
              </a:rPr>
              <a:t> </a:t>
            </a:r>
            <a:r>
              <a:rPr lang="en-US" sz="1200" dirty="0" err="1">
                <a:solidFill>
                  <a:schemeClr val="bg2">
                    <a:lumMod val="50000"/>
                  </a:schemeClr>
                </a:solidFill>
              </a:rPr>
              <a:t>desde</a:t>
            </a:r>
            <a:r>
              <a:rPr lang="en-US" sz="1200" dirty="0">
                <a:solidFill>
                  <a:schemeClr val="bg2">
                    <a:lumMod val="50000"/>
                  </a:schemeClr>
                </a:solidFill>
              </a:rPr>
              <a:t> </a:t>
            </a:r>
            <a:r>
              <a:rPr lang="en-US" sz="1200" dirty="0" err="1">
                <a:solidFill>
                  <a:schemeClr val="bg2">
                    <a:lumMod val="50000"/>
                  </a:schemeClr>
                </a:solidFill>
              </a:rPr>
              <a:t>hace</a:t>
            </a:r>
            <a:r>
              <a:rPr lang="en-US" sz="1200" dirty="0">
                <a:solidFill>
                  <a:schemeClr val="bg2">
                    <a:lumMod val="50000"/>
                  </a:schemeClr>
                </a:solidFill>
              </a:rPr>
              <a:t> 40-50 </a:t>
            </a:r>
            <a:r>
              <a:rPr lang="en-US" sz="1200" dirty="0" err="1">
                <a:solidFill>
                  <a:schemeClr val="bg2">
                    <a:lumMod val="50000"/>
                  </a:schemeClr>
                </a:solidFill>
              </a:rPr>
              <a:t>años</a:t>
            </a:r>
            <a:r>
              <a:rPr lang="en-US" sz="1200" dirty="0">
                <a:solidFill>
                  <a:schemeClr val="bg2">
                    <a:lumMod val="50000"/>
                  </a:schemeClr>
                </a:solidFill>
              </a:rPr>
              <a:t>. </a:t>
            </a:r>
            <a:r>
              <a:rPr lang="en-US" sz="1200" dirty="0" err="1">
                <a:solidFill>
                  <a:schemeClr val="bg2">
                    <a:lumMod val="50000"/>
                  </a:schemeClr>
                </a:solidFill>
              </a:rPr>
              <a:t>Todos</a:t>
            </a:r>
            <a:r>
              <a:rPr lang="en-US" sz="1200" dirty="0">
                <a:solidFill>
                  <a:schemeClr val="bg2">
                    <a:lumMod val="50000"/>
                  </a:schemeClr>
                </a:solidFill>
              </a:rPr>
              <a:t> </a:t>
            </a:r>
            <a:r>
              <a:rPr lang="en-US" sz="1200" dirty="0" err="1">
                <a:solidFill>
                  <a:schemeClr val="bg2">
                    <a:lumMod val="50000"/>
                  </a:schemeClr>
                </a:solidFill>
              </a:rPr>
              <a:t>los</a:t>
            </a:r>
            <a:r>
              <a:rPr lang="en-US" sz="1200" dirty="0">
                <a:solidFill>
                  <a:schemeClr val="bg2">
                    <a:lumMod val="50000"/>
                  </a:schemeClr>
                </a:solidFill>
              </a:rPr>
              <a:t> </a:t>
            </a:r>
            <a:r>
              <a:rPr lang="en-US" sz="1200" dirty="0" err="1">
                <a:solidFill>
                  <a:schemeClr val="bg2">
                    <a:lumMod val="50000"/>
                  </a:schemeClr>
                </a:solidFill>
              </a:rPr>
              <a:t>medios</a:t>
            </a:r>
            <a:r>
              <a:rPr lang="en-US" sz="1200" dirty="0">
                <a:solidFill>
                  <a:schemeClr val="bg2">
                    <a:lumMod val="50000"/>
                  </a:schemeClr>
                </a:solidFill>
              </a:rPr>
              <a:t> </a:t>
            </a:r>
            <a:r>
              <a:rPr lang="en-US" sz="1200" dirty="0" err="1">
                <a:solidFill>
                  <a:schemeClr val="bg2">
                    <a:lumMod val="50000"/>
                  </a:schemeClr>
                </a:solidFill>
              </a:rPr>
              <a:t>tradicionales</a:t>
            </a:r>
            <a:r>
              <a:rPr lang="en-US" sz="1200" dirty="0">
                <a:solidFill>
                  <a:schemeClr val="bg2">
                    <a:lumMod val="50000"/>
                  </a:schemeClr>
                </a:solidFill>
              </a:rPr>
              <a:t> </a:t>
            </a:r>
            <a:r>
              <a:rPr lang="en-US" sz="1200" dirty="0" err="1">
                <a:solidFill>
                  <a:schemeClr val="bg2">
                    <a:lumMod val="50000"/>
                  </a:schemeClr>
                </a:solidFill>
              </a:rPr>
              <a:t>describen</a:t>
            </a:r>
            <a:r>
              <a:rPr lang="en-US" sz="1200" dirty="0">
                <a:solidFill>
                  <a:schemeClr val="bg2">
                    <a:lumMod val="50000"/>
                  </a:schemeClr>
                </a:solidFill>
              </a:rPr>
              <a:t> un </a:t>
            </a:r>
            <a:r>
              <a:rPr lang="en-US" sz="1200" dirty="0" err="1">
                <a:solidFill>
                  <a:schemeClr val="bg2">
                    <a:lumMod val="50000"/>
                  </a:schemeClr>
                </a:solidFill>
              </a:rPr>
              <a:t>número</a:t>
            </a:r>
            <a:r>
              <a:rPr lang="en-US" sz="1200" dirty="0">
                <a:solidFill>
                  <a:schemeClr val="bg2">
                    <a:lumMod val="50000"/>
                  </a:schemeClr>
                </a:solidFill>
              </a:rPr>
              <a:t> </a:t>
            </a:r>
            <a:r>
              <a:rPr lang="en-US" sz="1200" dirty="0" err="1">
                <a:solidFill>
                  <a:schemeClr val="bg2">
                    <a:lumMod val="50000"/>
                  </a:schemeClr>
                </a:solidFill>
              </a:rPr>
              <a:t>récord</a:t>
            </a:r>
            <a:r>
              <a:rPr lang="en-US" sz="1200" dirty="0">
                <a:solidFill>
                  <a:schemeClr val="bg2">
                    <a:lumMod val="50000"/>
                  </a:schemeClr>
                </a:solidFill>
              </a:rPr>
              <a:t> de </a:t>
            </a:r>
            <a:r>
              <a:rPr lang="en-US" sz="1200" dirty="0" err="1">
                <a:solidFill>
                  <a:schemeClr val="bg2">
                    <a:lumMod val="50000"/>
                  </a:schemeClr>
                </a:solidFill>
              </a:rPr>
              <a:t>gente</a:t>
            </a:r>
            <a:r>
              <a:rPr lang="en-US" sz="1200" dirty="0">
                <a:solidFill>
                  <a:schemeClr val="bg2">
                    <a:lumMod val="50000"/>
                  </a:schemeClr>
                </a:solidFill>
              </a:rPr>
              <a:t> que </a:t>
            </a:r>
            <a:r>
              <a:rPr lang="en-US" sz="1200" dirty="0" err="1">
                <a:solidFill>
                  <a:schemeClr val="bg2">
                    <a:lumMod val="50000"/>
                  </a:schemeClr>
                </a:solidFill>
              </a:rPr>
              <a:t>vuelve</a:t>
            </a:r>
            <a:r>
              <a:rPr lang="en-US" sz="1200" dirty="0">
                <a:solidFill>
                  <a:schemeClr val="bg2">
                    <a:lumMod val="50000"/>
                  </a:schemeClr>
                </a:solidFill>
              </a:rPr>
              <a:t> a </a:t>
            </a:r>
            <a:r>
              <a:rPr lang="en-US" sz="1200" dirty="0" err="1">
                <a:solidFill>
                  <a:schemeClr val="bg2">
                    <a:lumMod val="50000"/>
                  </a:schemeClr>
                </a:solidFill>
              </a:rPr>
              <a:t>su</a:t>
            </a:r>
            <a:r>
              <a:rPr lang="en-US" sz="1200" dirty="0">
                <a:solidFill>
                  <a:schemeClr val="bg2">
                    <a:lumMod val="50000"/>
                  </a:schemeClr>
                </a:solidFill>
              </a:rPr>
              <a:t> </a:t>
            </a:r>
            <a:r>
              <a:rPr lang="en-US" sz="1200" dirty="0" err="1">
                <a:solidFill>
                  <a:schemeClr val="bg2">
                    <a:lumMod val="50000"/>
                  </a:schemeClr>
                </a:solidFill>
              </a:rPr>
              <a:t>oferta</a:t>
            </a:r>
            <a:r>
              <a:rPr lang="en-US" sz="1200" dirty="0">
                <a:solidFill>
                  <a:schemeClr val="bg2">
                    <a:lumMod val="50000"/>
                  </a:schemeClr>
                </a:solidFill>
              </a:rPr>
              <a:t> de </a:t>
            </a:r>
            <a:r>
              <a:rPr lang="en-US" sz="1200" dirty="0" err="1">
                <a:solidFill>
                  <a:schemeClr val="bg2">
                    <a:lumMod val="50000"/>
                  </a:schemeClr>
                </a:solidFill>
              </a:rPr>
              <a:t>mantener</a:t>
            </a:r>
            <a:r>
              <a:rPr lang="en-US" sz="1200" dirty="0">
                <a:solidFill>
                  <a:schemeClr val="bg2">
                    <a:lumMod val="50000"/>
                  </a:schemeClr>
                </a:solidFill>
              </a:rPr>
              <a:t> la </a:t>
            </a:r>
            <a:r>
              <a:rPr lang="en-US" sz="1200" dirty="0" err="1">
                <a:solidFill>
                  <a:schemeClr val="bg2">
                    <a:lumMod val="50000"/>
                  </a:schemeClr>
                </a:solidFill>
              </a:rPr>
              <a:t>audiencia</a:t>
            </a:r>
            <a:r>
              <a:rPr lang="en-US" sz="1200" dirty="0">
                <a:solidFill>
                  <a:schemeClr val="bg2">
                    <a:lumMod val="50000"/>
                  </a:schemeClr>
                </a:solidFill>
              </a:rPr>
              <a:t> </a:t>
            </a:r>
            <a:r>
              <a:rPr lang="en-US" sz="1200" dirty="0" err="1">
                <a:solidFill>
                  <a:schemeClr val="bg2">
                    <a:lumMod val="50000"/>
                  </a:schemeClr>
                </a:solidFill>
              </a:rPr>
              <a:t>informada</a:t>
            </a:r>
            <a:r>
              <a:rPr lang="en-US" sz="1200" dirty="0">
                <a:solidFill>
                  <a:schemeClr val="bg2">
                    <a:lumMod val="50000"/>
                  </a:schemeClr>
                </a:solidFill>
              </a:rPr>
              <a:t> </a:t>
            </a:r>
            <a:r>
              <a:rPr lang="en-US" sz="1200" dirty="0" err="1">
                <a:solidFill>
                  <a:schemeClr val="bg2">
                    <a:lumMod val="50000"/>
                  </a:schemeClr>
                </a:solidFill>
              </a:rPr>
              <a:t>sobre</a:t>
            </a:r>
            <a:r>
              <a:rPr lang="en-US" sz="1200" dirty="0">
                <a:solidFill>
                  <a:schemeClr val="bg2">
                    <a:lumMod val="50000"/>
                  </a:schemeClr>
                </a:solidFill>
              </a:rPr>
              <a:t> lo que </a:t>
            </a:r>
            <a:r>
              <a:rPr lang="en-US" sz="1200" dirty="0" err="1">
                <a:solidFill>
                  <a:schemeClr val="bg2">
                    <a:lumMod val="50000"/>
                  </a:schemeClr>
                </a:solidFill>
              </a:rPr>
              <a:t>ocurre</a:t>
            </a:r>
            <a:r>
              <a:rPr lang="en-US" sz="1200" dirty="0">
                <a:solidFill>
                  <a:schemeClr val="bg2">
                    <a:lumMod val="50000"/>
                  </a:schemeClr>
                </a:solidFill>
              </a:rPr>
              <a:t> en el </a:t>
            </a:r>
            <a:r>
              <a:rPr lang="en-US" sz="1200" dirty="0" err="1">
                <a:solidFill>
                  <a:schemeClr val="bg2">
                    <a:lumMod val="50000"/>
                  </a:schemeClr>
                </a:solidFill>
              </a:rPr>
              <a:t>terreno</a:t>
            </a:r>
            <a:r>
              <a:rPr lang="en-US" sz="1200" dirty="0">
                <a:solidFill>
                  <a:schemeClr val="bg2">
                    <a:lumMod val="50000"/>
                  </a:schemeClr>
                </a:solidFill>
              </a:rPr>
              <a:t> </a:t>
            </a:r>
            <a:r>
              <a:rPr lang="en-US" sz="1200" dirty="0" err="1">
                <a:solidFill>
                  <a:schemeClr val="bg2">
                    <a:lumMod val="50000"/>
                  </a:schemeClr>
                </a:solidFill>
              </a:rPr>
              <a:t>nacional</a:t>
            </a:r>
            <a:r>
              <a:rPr lang="en-US" sz="1200" dirty="0">
                <a:solidFill>
                  <a:schemeClr val="bg2">
                    <a:lumMod val="50000"/>
                  </a:schemeClr>
                </a:solidFill>
              </a:rPr>
              <a:t> e </a:t>
            </a:r>
            <a:r>
              <a:rPr lang="en-US" sz="1200" dirty="0" err="1">
                <a:solidFill>
                  <a:schemeClr val="bg2">
                    <a:lumMod val="50000"/>
                  </a:schemeClr>
                </a:solidFill>
              </a:rPr>
              <a:t>internacional</a:t>
            </a:r>
            <a:r>
              <a:rPr lang="en-US" sz="1200" dirty="0">
                <a:solidFill>
                  <a:schemeClr val="bg2">
                    <a:lumMod val="50000"/>
                  </a:schemeClr>
                </a:solidFill>
              </a:rPr>
              <a:t>. No </a:t>
            </a:r>
            <a:r>
              <a:rPr lang="en-US" sz="1200" dirty="0" err="1">
                <a:solidFill>
                  <a:schemeClr val="bg2">
                    <a:lumMod val="50000"/>
                  </a:schemeClr>
                </a:solidFill>
              </a:rPr>
              <a:t>todas</a:t>
            </a:r>
            <a:r>
              <a:rPr lang="en-US" sz="1200" dirty="0">
                <a:solidFill>
                  <a:schemeClr val="bg2">
                    <a:lumMod val="50000"/>
                  </a:schemeClr>
                </a:solidFill>
              </a:rPr>
              <a:t> las </a:t>
            </a:r>
            <a:r>
              <a:rPr lang="en-US" sz="1200" dirty="0" err="1">
                <a:solidFill>
                  <a:schemeClr val="bg2">
                    <a:lumMod val="50000"/>
                  </a:schemeClr>
                </a:solidFill>
              </a:rPr>
              <a:t>compañías</a:t>
            </a:r>
            <a:r>
              <a:rPr lang="en-US" sz="1200" dirty="0">
                <a:solidFill>
                  <a:schemeClr val="bg2">
                    <a:lumMod val="50000"/>
                  </a:schemeClr>
                </a:solidFill>
              </a:rPr>
              <a:t> </a:t>
            </a:r>
            <a:r>
              <a:rPr lang="en-US" sz="1200" dirty="0" err="1">
                <a:solidFill>
                  <a:schemeClr val="bg2">
                    <a:lumMod val="50000"/>
                  </a:schemeClr>
                </a:solidFill>
              </a:rPr>
              <a:t>pudieron</a:t>
            </a:r>
            <a:r>
              <a:rPr lang="en-US" sz="1200" dirty="0">
                <a:solidFill>
                  <a:schemeClr val="bg2">
                    <a:lumMod val="50000"/>
                  </a:schemeClr>
                </a:solidFill>
              </a:rPr>
              <a:t> </a:t>
            </a:r>
            <a:r>
              <a:rPr lang="en-US" sz="1200" dirty="0" err="1">
                <a:solidFill>
                  <a:schemeClr val="bg2">
                    <a:lumMod val="50000"/>
                  </a:schemeClr>
                </a:solidFill>
              </a:rPr>
              <a:t>ilustrar</a:t>
            </a:r>
            <a:r>
              <a:rPr lang="en-US" sz="1200" dirty="0">
                <a:solidFill>
                  <a:schemeClr val="bg2">
                    <a:lumMod val="50000"/>
                  </a:schemeClr>
                </a:solidFill>
              </a:rPr>
              <a:t> que </a:t>
            </a:r>
            <a:r>
              <a:rPr lang="en-US" sz="1200" dirty="0" err="1">
                <a:solidFill>
                  <a:schemeClr val="bg2">
                    <a:lumMod val="50000"/>
                  </a:schemeClr>
                </a:solidFill>
              </a:rPr>
              <a:t>aprendieron</a:t>
            </a:r>
            <a:r>
              <a:rPr lang="en-US" sz="1200" dirty="0">
                <a:solidFill>
                  <a:schemeClr val="bg2">
                    <a:lumMod val="50000"/>
                  </a:schemeClr>
                </a:solidFill>
              </a:rPr>
              <a:t> a </a:t>
            </a:r>
            <a:r>
              <a:rPr lang="en-US" sz="1200" dirty="0" err="1">
                <a:solidFill>
                  <a:schemeClr val="bg2">
                    <a:lumMod val="50000"/>
                  </a:schemeClr>
                </a:solidFill>
              </a:rPr>
              <a:t>sobrevivir</a:t>
            </a:r>
            <a:r>
              <a:rPr lang="en-US" sz="1200" dirty="0">
                <a:solidFill>
                  <a:schemeClr val="bg2">
                    <a:lumMod val="50000"/>
                  </a:schemeClr>
                </a:solidFill>
              </a:rPr>
              <a:t>  </a:t>
            </a:r>
            <a:r>
              <a:rPr lang="en-US" sz="1200" dirty="0" err="1">
                <a:solidFill>
                  <a:schemeClr val="bg2">
                    <a:lumMod val="50000"/>
                  </a:schemeClr>
                </a:solidFill>
              </a:rPr>
              <a:t>los</a:t>
            </a:r>
            <a:r>
              <a:rPr lang="en-US" sz="1200" dirty="0">
                <a:solidFill>
                  <a:schemeClr val="bg2">
                    <a:lumMod val="50000"/>
                  </a:schemeClr>
                </a:solidFill>
              </a:rPr>
              <a:t> </a:t>
            </a:r>
            <a:r>
              <a:rPr lang="en-US" sz="1200" dirty="0" err="1">
                <a:solidFill>
                  <a:schemeClr val="bg2">
                    <a:lumMod val="50000"/>
                  </a:schemeClr>
                </a:solidFill>
              </a:rPr>
              <a:t>efectos</a:t>
            </a:r>
            <a:r>
              <a:rPr lang="en-US" sz="1200" dirty="0">
                <a:solidFill>
                  <a:schemeClr val="bg2">
                    <a:lumMod val="50000"/>
                  </a:schemeClr>
                </a:solidFill>
              </a:rPr>
              <a:t> de crisis </a:t>
            </a:r>
            <a:r>
              <a:rPr lang="en-US" sz="1200" dirty="0" err="1">
                <a:solidFill>
                  <a:schemeClr val="bg2">
                    <a:lumMod val="50000"/>
                  </a:schemeClr>
                </a:solidFill>
              </a:rPr>
              <a:t>anteriores</a:t>
            </a:r>
            <a:r>
              <a:rPr lang="en-US" sz="1200" dirty="0">
                <a:solidFill>
                  <a:schemeClr val="bg2">
                    <a:lumMod val="50000"/>
                  </a:schemeClr>
                </a:solidFill>
              </a:rPr>
              <a:t>. El </a:t>
            </a:r>
            <a:r>
              <a:rPr lang="en-US" sz="1200" dirty="0" err="1">
                <a:solidFill>
                  <a:schemeClr val="bg2">
                    <a:lumMod val="50000"/>
                  </a:schemeClr>
                </a:solidFill>
              </a:rPr>
              <a:t>gráfico</a:t>
            </a:r>
            <a:r>
              <a:rPr lang="en-US" sz="1200" dirty="0">
                <a:solidFill>
                  <a:schemeClr val="bg2">
                    <a:lumMod val="50000"/>
                  </a:schemeClr>
                </a:solidFill>
              </a:rPr>
              <a:t> de la </a:t>
            </a:r>
            <a:r>
              <a:rPr lang="en-US" sz="1200" dirty="0" err="1">
                <a:solidFill>
                  <a:schemeClr val="bg2">
                    <a:lumMod val="50000"/>
                  </a:schemeClr>
                </a:solidFill>
              </a:rPr>
              <a:t>derecha</a:t>
            </a:r>
            <a:r>
              <a:rPr lang="en-US" sz="1200" dirty="0">
                <a:solidFill>
                  <a:schemeClr val="bg2">
                    <a:lumMod val="50000"/>
                  </a:schemeClr>
                </a:solidFill>
              </a:rPr>
              <a:t> </a:t>
            </a:r>
            <a:r>
              <a:rPr lang="en-US" sz="1200" dirty="0" err="1">
                <a:solidFill>
                  <a:schemeClr val="bg2">
                    <a:lumMod val="50000"/>
                  </a:schemeClr>
                </a:solidFill>
              </a:rPr>
              <a:t>nombra</a:t>
            </a:r>
            <a:r>
              <a:rPr lang="en-US" sz="1200" dirty="0">
                <a:solidFill>
                  <a:schemeClr val="bg2">
                    <a:lumMod val="50000"/>
                  </a:schemeClr>
                </a:solidFill>
              </a:rPr>
              <a:t> </a:t>
            </a:r>
            <a:r>
              <a:rPr lang="en-US" sz="1200" dirty="0" err="1">
                <a:solidFill>
                  <a:schemeClr val="bg2">
                    <a:lumMod val="50000"/>
                  </a:schemeClr>
                </a:solidFill>
              </a:rPr>
              <a:t>aquellos</a:t>
            </a:r>
            <a:r>
              <a:rPr lang="en-US" sz="1200" dirty="0">
                <a:solidFill>
                  <a:schemeClr val="bg2">
                    <a:lumMod val="50000"/>
                  </a:schemeClr>
                </a:solidFill>
              </a:rPr>
              <a:t> que </a:t>
            </a:r>
            <a:r>
              <a:rPr lang="en-US" sz="1200" dirty="0" err="1">
                <a:solidFill>
                  <a:schemeClr val="bg2">
                    <a:lumMod val="50000"/>
                  </a:schemeClr>
                </a:solidFill>
              </a:rPr>
              <a:t>tuvieron</a:t>
            </a:r>
            <a:r>
              <a:rPr lang="en-US" sz="1200" dirty="0">
                <a:solidFill>
                  <a:schemeClr val="bg2">
                    <a:lumMod val="50000"/>
                  </a:schemeClr>
                </a:solidFill>
              </a:rPr>
              <a:t> un mayor </a:t>
            </a:r>
            <a:r>
              <a:rPr lang="en-US" sz="1200" dirty="0" err="1">
                <a:solidFill>
                  <a:schemeClr val="bg2">
                    <a:lumMod val="50000"/>
                  </a:schemeClr>
                </a:solidFill>
              </a:rPr>
              <a:t>desafío</a:t>
            </a:r>
            <a:r>
              <a:rPr lang="en-US" sz="1200" dirty="0">
                <a:solidFill>
                  <a:schemeClr val="bg2">
                    <a:lumMod val="50000"/>
                  </a:schemeClr>
                </a:solidFill>
              </a:rPr>
              <a:t> </a:t>
            </a:r>
            <a:r>
              <a:rPr lang="en-US" sz="1200" dirty="0" err="1">
                <a:solidFill>
                  <a:schemeClr val="bg2">
                    <a:lumMod val="50000"/>
                  </a:schemeClr>
                </a:solidFill>
              </a:rPr>
              <a:t>por</a:t>
            </a:r>
            <a:r>
              <a:rPr lang="en-US" sz="1200" dirty="0">
                <a:solidFill>
                  <a:schemeClr val="bg2">
                    <a:lumMod val="50000"/>
                  </a:schemeClr>
                </a:solidFill>
              </a:rPr>
              <a:t> el </a:t>
            </a:r>
            <a:r>
              <a:rPr lang="en-US" sz="1200" dirty="0" err="1">
                <a:solidFill>
                  <a:schemeClr val="bg2">
                    <a:lumMod val="50000"/>
                  </a:schemeClr>
                </a:solidFill>
              </a:rPr>
              <a:t>confinamiento</a:t>
            </a:r>
            <a:r>
              <a:rPr lang="en-US" sz="1200" dirty="0">
                <a:solidFill>
                  <a:schemeClr val="bg2">
                    <a:lumMod val="50000"/>
                  </a:schemeClr>
                </a:solidFill>
              </a:rPr>
              <a:t> o </a:t>
            </a:r>
            <a:r>
              <a:rPr lang="en-US" sz="1200" dirty="0" err="1">
                <a:solidFill>
                  <a:schemeClr val="bg2">
                    <a:lumMod val="50000"/>
                  </a:schemeClr>
                </a:solidFill>
              </a:rPr>
              <a:t>acusaron</a:t>
            </a:r>
            <a:r>
              <a:rPr lang="en-US" sz="1200" dirty="0">
                <a:solidFill>
                  <a:schemeClr val="bg2">
                    <a:lumMod val="50000"/>
                  </a:schemeClr>
                </a:solidFill>
              </a:rPr>
              <a:t> un mal </a:t>
            </a:r>
            <a:r>
              <a:rPr lang="en-US" sz="1200" dirty="0" err="1">
                <a:solidFill>
                  <a:schemeClr val="bg2">
                    <a:lumMod val="50000"/>
                  </a:schemeClr>
                </a:solidFill>
              </a:rPr>
              <a:t>servicio</a:t>
            </a:r>
            <a:r>
              <a:rPr lang="en-US" sz="1200" dirty="0">
                <a:solidFill>
                  <a:schemeClr val="bg2">
                    <a:lumMod val="50000"/>
                  </a:schemeClr>
                </a:solidFill>
              </a:rPr>
              <a:t> a </a:t>
            </a:r>
            <a:r>
              <a:rPr lang="en-US" sz="1200" dirty="0" err="1">
                <a:solidFill>
                  <a:schemeClr val="bg2">
                    <a:lumMod val="50000"/>
                  </a:schemeClr>
                </a:solidFill>
              </a:rPr>
              <a:t>clientes</a:t>
            </a:r>
            <a:r>
              <a:rPr lang="en-US" sz="1200" dirty="0">
                <a:solidFill>
                  <a:schemeClr val="bg2">
                    <a:lumMod val="50000"/>
                  </a:schemeClr>
                </a:solidFill>
              </a:rPr>
              <a:t>.</a:t>
            </a:r>
          </a:p>
        </p:txBody>
      </p:sp>
      <p:sp>
        <p:nvSpPr>
          <p:cNvPr id="11" name="Content Placeholder 3">
            <a:extLst>
              <a:ext uri="{FF2B5EF4-FFF2-40B4-BE49-F238E27FC236}">
                <a16:creationId xmlns:a16="http://schemas.microsoft.com/office/drawing/2014/main" id="{0915B496-406C-441D-9A0A-C2D071438C59}"/>
              </a:ext>
            </a:extLst>
          </p:cNvPr>
          <p:cNvSpPr txBox="1">
            <a:spLocks/>
          </p:cNvSpPr>
          <p:nvPr/>
        </p:nvSpPr>
        <p:spPr>
          <a:xfrm>
            <a:off x="200626" y="2895451"/>
            <a:ext cx="3280410" cy="7010549"/>
          </a:xfrm>
          <a:prstGeom prst="rect">
            <a:avLst/>
          </a:prstGeom>
        </p:spPr>
        <p:txBody>
          <a:bodyPr vert="horz" lIns="91440" tIns="45720" rIns="91440" bIns="45720" rtlCol="0" anchor="t">
            <a:no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en-US" sz="1400" dirty="0" err="1"/>
              <a:t>Juzgando</a:t>
            </a:r>
            <a:r>
              <a:rPr lang="en-US" sz="1400" dirty="0"/>
              <a:t> </a:t>
            </a:r>
            <a:r>
              <a:rPr lang="en-US" sz="1400" dirty="0" err="1"/>
              <a:t>desde</a:t>
            </a:r>
            <a:r>
              <a:rPr lang="en-US" sz="1400" dirty="0"/>
              <a:t> el </a:t>
            </a:r>
            <a:r>
              <a:rPr lang="en-US" sz="1400" dirty="0" err="1"/>
              <a:t>pasado</a:t>
            </a:r>
            <a:endParaRPr lang="en-US" sz="1400" dirty="0"/>
          </a:p>
          <a:p>
            <a:pPr marL="0" indent="0" algn="just">
              <a:buNone/>
            </a:pPr>
            <a:r>
              <a:rPr lang="en-US" sz="1200" dirty="0"/>
              <a:t>140 </a:t>
            </a:r>
            <a:r>
              <a:rPr lang="en-US" sz="1200" dirty="0" err="1"/>
              <a:t>países</a:t>
            </a:r>
            <a:r>
              <a:rPr lang="en-US" sz="1200" dirty="0"/>
              <a:t> </a:t>
            </a:r>
            <a:r>
              <a:rPr lang="en-US" sz="1200" dirty="0" err="1"/>
              <a:t>firmaron</a:t>
            </a:r>
            <a:r>
              <a:rPr lang="en-US" sz="1200" dirty="0"/>
              <a:t> la </a:t>
            </a:r>
            <a:r>
              <a:rPr lang="en-US" sz="1200" dirty="0" err="1"/>
              <a:t>Declaración</a:t>
            </a:r>
            <a:r>
              <a:rPr lang="en-US" sz="1200" dirty="0"/>
              <a:t> de la ONU </a:t>
            </a:r>
            <a:r>
              <a:rPr lang="en-US" sz="1200" dirty="0" err="1"/>
              <a:t>sobre</a:t>
            </a:r>
            <a:r>
              <a:rPr lang="en-US" sz="1200" dirty="0"/>
              <a:t> </a:t>
            </a:r>
            <a:r>
              <a:rPr lang="en-US" sz="1200" dirty="0" err="1"/>
              <a:t>los</a:t>
            </a:r>
            <a:r>
              <a:rPr lang="en-US" sz="1200" dirty="0"/>
              <a:t> Derechos de </a:t>
            </a:r>
            <a:r>
              <a:rPr lang="en-US" sz="1200" dirty="0" err="1"/>
              <a:t>los</a:t>
            </a:r>
            <a:r>
              <a:rPr lang="en-US" sz="1200" dirty="0"/>
              <a:t> Pueblos </a:t>
            </a:r>
            <a:r>
              <a:rPr lang="en-US" sz="1200" dirty="0" err="1"/>
              <a:t>Indígenas</a:t>
            </a:r>
            <a:r>
              <a:rPr lang="en-US" sz="1200" dirty="0"/>
              <a:t> en el 2007.  Entre </a:t>
            </a:r>
            <a:r>
              <a:rPr lang="en-US" sz="1200" dirty="0" err="1"/>
              <a:t>estos</a:t>
            </a:r>
            <a:r>
              <a:rPr lang="en-US" sz="1200" dirty="0"/>
              <a:t> derechos </a:t>
            </a:r>
            <a:r>
              <a:rPr lang="en-US" sz="1200" dirty="0" err="1"/>
              <a:t>básicos</a:t>
            </a:r>
            <a:r>
              <a:rPr lang="en-US" sz="1200" dirty="0"/>
              <a:t> se </a:t>
            </a:r>
            <a:r>
              <a:rPr lang="en-US" sz="1200" dirty="0" err="1"/>
              <a:t>encontraba</a:t>
            </a:r>
            <a:r>
              <a:rPr lang="en-US" sz="1200" dirty="0"/>
              <a:t> la </a:t>
            </a:r>
            <a:r>
              <a:rPr lang="en-US" sz="1200" dirty="0" err="1"/>
              <a:t>confirmación</a:t>
            </a:r>
            <a:r>
              <a:rPr lang="en-US" sz="1200" dirty="0"/>
              <a:t> de </a:t>
            </a:r>
            <a:r>
              <a:rPr lang="en-US" sz="1200" dirty="0" err="1"/>
              <a:t>acceso</a:t>
            </a:r>
            <a:r>
              <a:rPr lang="en-US" sz="1200" dirty="0"/>
              <a:t> a las </a:t>
            </a:r>
            <a:r>
              <a:rPr lang="en-US" sz="1200" dirty="0" err="1"/>
              <a:t>cuentas</a:t>
            </a:r>
            <a:r>
              <a:rPr lang="en-US" sz="1200" dirty="0"/>
              <a:t>, </a:t>
            </a:r>
            <a:r>
              <a:rPr lang="en-US" sz="1200" dirty="0" err="1"/>
              <a:t>activos</a:t>
            </a:r>
            <a:r>
              <a:rPr lang="en-US" sz="1200" dirty="0"/>
              <a:t>, y </a:t>
            </a:r>
            <a:r>
              <a:rPr lang="en-US" sz="1200" dirty="0" err="1"/>
              <a:t>tierras</a:t>
            </a:r>
            <a:r>
              <a:rPr lang="en-US" sz="1200" dirty="0"/>
              <a:t> </a:t>
            </a:r>
            <a:r>
              <a:rPr lang="en-US" sz="1200" dirty="0" err="1"/>
              <a:t>petenecientes</a:t>
            </a:r>
            <a:r>
              <a:rPr lang="en-US" sz="1200" dirty="0"/>
              <a:t> a </a:t>
            </a:r>
            <a:r>
              <a:rPr lang="en-US" sz="1200" dirty="0" err="1"/>
              <a:t>los</a:t>
            </a:r>
            <a:r>
              <a:rPr lang="en-US" sz="1200" dirty="0"/>
              <a:t> </a:t>
            </a:r>
            <a:r>
              <a:rPr lang="en-US" sz="1200" dirty="0" err="1"/>
              <a:t>indígenas</a:t>
            </a:r>
            <a:r>
              <a:rPr lang="en-US" sz="1200" dirty="0"/>
              <a:t>.  </a:t>
            </a:r>
            <a:r>
              <a:rPr lang="en-US" sz="1200" dirty="0" err="1"/>
              <a:t>Casi</a:t>
            </a:r>
            <a:r>
              <a:rPr lang="en-US" sz="1200" dirty="0"/>
              <a:t> nada ha </a:t>
            </a:r>
            <a:r>
              <a:rPr lang="en-US" sz="1200" dirty="0" err="1"/>
              <a:t>sucedido</a:t>
            </a:r>
            <a:r>
              <a:rPr lang="en-US" sz="1200" dirty="0"/>
              <a:t> </a:t>
            </a:r>
            <a:r>
              <a:rPr lang="en-US" sz="1200" dirty="0" err="1"/>
              <a:t>desde</a:t>
            </a:r>
            <a:r>
              <a:rPr lang="en-US" sz="1200" dirty="0"/>
              <a:t> </a:t>
            </a:r>
            <a:r>
              <a:rPr lang="en-US" sz="1200" dirty="0" err="1"/>
              <a:t>entonces</a:t>
            </a:r>
            <a:r>
              <a:rPr lang="en-US" sz="1200" dirty="0"/>
              <a:t>. Los </a:t>
            </a:r>
            <a:r>
              <a:rPr lang="en-US" sz="1200" dirty="0" err="1"/>
              <a:t>medios</a:t>
            </a:r>
            <a:r>
              <a:rPr lang="en-US" sz="1200" dirty="0"/>
              <a:t> </a:t>
            </a:r>
            <a:r>
              <a:rPr lang="en-US" sz="1200" dirty="0" err="1"/>
              <a:t>tampoco</a:t>
            </a:r>
            <a:r>
              <a:rPr lang="en-US" sz="1200" dirty="0"/>
              <a:t> </a:t>
            </a:r>
            <a:r>
              <a:rPr lang="en-US" sz="1200" dirty="0" err="1"/>
              <a:t>informan</a:t>
            </a:r>
            <a:r>
              <a:rPr lang="en-US" sz="1200" dirty="0"/>
              <a:t> </a:t>
            </a:r>
            <a:r>
              <a:rPr lang="en-US" sz="1200" dirty="0" err="1"/>
              <a:t>sobre</a:t>
            </a:r>
            <a:r>
              <a:rPr lang="en-US" sz="1200" dirty="0"/>
              <a:t> </a:t>
            </a:r>
            <a:r>
              <a:rPr lang="en-US" sz="1200" dirty="0" err="1"/>
              <a:t>estas</a:t>
            </a:r>
            <a:r>
              <a:rPr lang="en-US" sz="1200" dirty="0"/>
              <a:t> </a:t>
            </a:r>
            <a:r>
              <a:rPr lang="en-US" sz="1200" dirty="0" err="1"/>
              <a:t>cuestiones</a:t>
            </a:r>
            <a:r>
              <a:rPr lang="en-US" sz="1200" dirty="0"/>
              <a:t>.  </a:t>
            </a:r>
            <a:r>
              <a:rPr lang="en-US" sz="1200" dirty="0" err="1"/>
              <a:t>Compañías</a:t>
            </a:r>
            <a:r>
              <a:rPr lang="en-US" sz="1200" dirty="0"/>
              <a:t> </a:t>
            </a:r>
            <a:r>
              <a:rPr lang="en-US" sz="1200" dirty="0" err="1"/>
              <a:t>mineras</a:t>
            </a:r>
            <a:r>
              <a:rPr lang="en-US" sz="1200" dirty="0"/>
              <a:t> </a:t>
            </a:r>
            <a:r>
              <a:rPr lang="en-US" sz="1200" dirty="0" err="1"/>
              <a:t>como</a:t>
            </a:r>
            <a:r>
              <a:rPr lang="en-US" sz="1200" dirty="0"/>
              <a:t> BHP </a:t>
            </a:r>
            <a:r>
              <a:rPr lang="en-US" sz="1200" dirty="0" err="1"/>
              <a:t>acaban</a:t>
            </a:r>
            <a:r>
              <a:rPr lang="en-US" sz="1200" dirty="0"/>
              <a:t> de </a:t>
            </a:r>
            <a:r>
              <a:rPr lang="en-US" sz="1200" dirty="0" err="1"/>
              <a:t>anunciar</a:t>
            </a:r>
            <a:r>
              <a:rPr lang="en-US" sz="1200" dirty="0"/>
              <a:t> que </a:t>
            </a:r>
            <a:r>
              <a:rPr lang="en-US" sz="1200" dirty="0" err="1"/>
              <a:t>avanzarán</a:t>
            </a:r>
            <a:r>
              <a:rPr lang="en-US" sz="1200" dirty="0"/>
              <a:t> </a:t>
            </a:r>
            <a:r>
              <a:rPr lang="en-US" sz="1200" dirty="0" err="1"/>
              <a:t>sus</a:t>
            </a:r>
            <a:r>
              <a:rPr lang="en-US" sz="1200" dirty="0"/>
              <a:t> </a:t>
            </a:r>
            <a:r>
              <a:rPr lang="en-US" sz="1200" dirty="0" err="1"/>
              <a:t>proyectos</a:t>
            </a:r>
            <a:r>
              <a:rPr lang="en-US" sz="1200" dirty="0"/>
              <a:t> de </a:t>
            </a:r>
            <a:r>
              <a:rPr lang="en-US" sz="1200" dirty="0" err="1"/>
              <a:t>expansión</a:t>
            </a:r>
            <a:r>
              <a:rPr lang="en-US" sz="1200" dirty="0"/>
              <a:t> que </a:t>
            </a:r>
            <a:r>
              <a:rPr lang="en-US" sz="1200" dirty="0" err="1"/>
              <a:t>destruirán</a:t>
            </a:r>
            <a:r>
              <a:rPr lang="en-US" sz="1200" dirty="0"/>
              <a:t> </a:t>
            </a:r>
            <a:r>
              <a:rPr lang="en-US" sz="1200" dirty="0" err="1"/>
              <a:t>almenos</a:t>
            </a:r>
            <a:r>
              <a:rPr lang="en-US" sz="1200" dirty="0"/>
              <a:t> 40 </a:t>
            </a:r>
            <a:r>
              <a:rPr lang="en-US" sz="1200" dirty="0" err="1"/>
              <a:t>emplazamientos</a:t>
            </a:r>
            <a:r>
              <a:rPr lang="en-US" sz="1200" dirty="0"/>
              <a:t> </a:t>
            </a:r>
            <a:r>
              <a:rPr lang="en-US" sz="1200" dirty="0" err="1"/>
              <a:t>indígenas</a:t>
            </a:r>
            <a:r>
              <a:rPr lang="en-US" sz="1200" dirty="0"/>
              <a:t> en Australia, </a:t>
            </a:r>
            <a:r>
              <a:rPr lang="en-US" sz="1200" dirty="0" err="1"/>
              <a:t>días</a:t>
            </a:r>
            <a:r>
              <a:rPr lang="en-US" sz="1200" dirty="0"/>
              <a:t> </a:t>
            </a:r>
            <a:r>
              <a:rPr lang="en-US" sz="1200" dirty="0" err="1"/>
              <a:t>después</a:t>
            </a:r>
            <a:r>
              <a:rPr lang="en-US" sz="1200" dirty="0"/>
              <a:t> de </a:t>
            </a:r>
            <a:r>
              <a:rPr lang="en-US" sz="1200" dirty="0" err="1"/>
              <a:t>protestas</a:t>
            </a:r>
            <a:r>
              <a:rPr lang="en-US" sz="1200" dirty="0"/>
              <a:t> </a:t>
            </a:r>
            <a:r>
              <a:rPr lang="en-US" sz="1200" dirty="0" err="1"/>
              <a:t>clamorosas</a:t>
            </a:r>
            <a:r>
              <a:rPr lang="en-US" sz="1200" dirty="0"/>
              <a:t> </a:t>
            </a:r>
            <a:r>
              <a:rPr lang="en-US" sz="1200" dirty="0" err="1"/>
              <a:t>sobre</a:t>
            </a:r>
            <a:r>
              <a:rPr lang="en-US" sz="1200" dirty="0"/>
              <a:t> el </a:t>
            </a:r>
            <a:r>
              <a:rPr lang="en-US" sz="1200" dirty="0" err="1"/>
              <a:t>arrasamiento</a:t>
            </a:r>
            <a:r>
              <a:rPr lang="en-US" sz="1200" dirty="0"/>
              <a:t> de </a:t>
            </a:r>
            <a:r>
              <a:rPr lang="en-US" sz="1200" dirty="0" err="1"/>
              <a:t>otro</a:t>
            </a:r>
            <a:r>
              <a:rPr lang="en-US" sz="1200" dirty="0"/>
              <a:t> </a:t>
            </a:r>
            <a:r>
              <a:rPr lang="en-US" sz="1200" dirty="0" err="1"/>
              <a:t>sitio</a:t>
            </a:r>
            <a:r>
              <a:rPr lang="en-US" sz="1200" dirty="0"/>
              <a:t> </a:t>
            </a:r>
            <a:r>
              <a:rPr lang="en-US" sz="1200" dirty="0" err="1"/>
              <a:t>arqueológico</a:t>
            </a:r>
            <a:r>
              <a:rPr lang="en-US" sz="1200" dirty="0"/>
              <a:t> </a:t>
            </a:r>
            <a:r>
              <a:rPr lang="en-US" sz="1200" dirty="0" err="1"/>
              <a:t>por</a:t>
            </a:r>
            <a:r>
              <a:rPr lang="en-US" sz="1200" dirty="0"/>
              <a:t> parte de </a:t>
            </a:r>
            <a:r>
              <a:rPr lang="en-US" sz="1200" dirty="0" err="1"/>
              <a:t>otra</a:t>
            </a:r>
            <a:r>
              <a:rPr lang="en-US" sz="1200" dirty="0"/>
              <a:t> </a:t>
            </a:r>
            <a:r>
              <a:rPr lang="en-US" sz="1200" dirty="0" err="1"/>
              <a:t>compañía</a:t>
            </a:r>
            <a:r>
              <a:rPr lang="en-US" sz="1200" dirty="0"/>
              <a:t> </a:t>
            </a:r>
            <a:r>
              <a:rPr lang="en-US" sz="1200" dirty="0" err="1"/>
              <a:t>minera</a:t>
            </a:r>
            <a:r>
              <a:rPr lang="en-US" sz="1200" dirty="0"/>
              <a:t>, Rio Tinto. ¿Sin accesso a </a:t>
            </a:r>
            <a:r>
              <a:rPr lang="en-US" sz="1200" dirty="0" err="1"/>
              <a:t>sus</a:t>
            </a:r>
            <a:r>
              <a:rPr lang="en-US" sz="1200" dirty="0"/>
              <a:t> </a:t>
            </a:r>
            <a:r>
              <a:rPr lang="en-US" sz="1200" dirty="0" err="1"/>
              <a:t>recursos</a:t>
            </a:r>
            <a:r>
              <a:rPr lang="en-US" sz="1200" dirty="0"/>
              <a:t>, </a:t>
            </a:r>
            <a:r>
              <a:rPr lang="en-US" sz="1200" dirty="0" err="1"/>
              <a:t>cómo</a:t>
            </a:r>
            <a:r>
              <a:rPr lang="en-US" sz="1200" dirty="0"/>
              <a:t> </a:t>
            </a:r>
            <a:r>
              <a:rPr lang="en-US" sz="1200" dirty="0" err="1"/>
              <a:t>pueden</a:t>
            </a:r>
            <a:r>
              <a:rPr lang="en-US" sz="1200" dirty="0"/>
              <a:t> las </a:t>
            </a:r>
            <a:r>
              <a:rPr lang="en-US" sz="1200" dirty="0" err="1"/>
              <a:t>comunidades</a:t>
            </a:r>
            <a:r>
              <a:rPr lang="en-US" sz="1200" dirty="0"/>
              <a:t> </a:t>
            </a:r>
            <a:r>
              <a:rPr lang="en-US" sz="1200" dirty="0" err="1"/>
              <a:t>indígenas</a:t>
            </a:r>
            <a:r>
              <a:rPr lang="en-US" sz="1200" dirty="0"/>
              <a:t> </a:t>
            </a:r>
            <a:r>
              <a:rPr lang="en-US" sz="1200" dirty="0" err="1"/>
              <a:t>financiar</a:t>
            </a:r>
            <a:r>
              <a:rPr lang="en-US" sz="1200" dirty="0"/>
              <a:t> </a:t>
            </a:r>
            <a:r>
              <a:rPr lang="en-US" sz="1200" dirty="0" err="1"/>
              <a:t>los</a:t>
            </a:r>
            <a:r>
              <a:rPr lang="en-US" sz="1200" dirty="0"/>
              <a:t> </a:t>
            </a:r>
            <a:r>
              <a:rPr lang="en-US" sz="1200" dirty="0" err="1"/>
              <a:t>desafíos</a:t>
            </a:r>
            <a:r>
              <a:rPr lang="en-US" sz="1200" dirty="0"/>
              <a:t> </a:t>
            </a:r>
            <a:r>
              <a:rPr lang="en-US" sz="1200" dirty="0" err="1"/>
              <a:t>causados</a:t>
            </a:r>
            <a:r>
              <a:rPr lang="en-US" sz="1200" dirty="0"/>
              <a:t> </a:t>
            </a:r>
            <a:r>
              <a:rPr lang="en-US" sz="1200" dirty="0" err="1"/>
              <a:t>por</a:t>
            </a:r>
            <a:r>
              <a:rPr lang="en-US" sz="1200" dirty="0"/>
              <a:t> la COVID-19?</a:t>
            </a:r>
          </a:p>
          <a:p>
            <a:pPr marL="0" indent="0" algn="just">
              <a:buNone/>
            </a:pPr>
            <a:r>
              <a:rPr lang="en-US" sz="1200" dirty="0"/>
              <a:t>Durante la COVID-19 ha </a:t>
            </a:r>
            <a:r>
              <a:rPr lang="en-US" sz="1200" dirty="0" err="1"/>
              <a:t>resultado</a:t>
            </a:r>
            <a:r>
              <a:rPr lang="en-US" sz="1200" dirty="0"/>
              <a:t> </a:t>
            </a:r>
            <a:r>
              <a:rPr lang="en-US" sz="1200" dirty="0" err="1"/>
              <a:t>todavía</a:t>
            </a:r>
            <a:r>
              <a:rPr lang="en-US" sz="1200" dirty="0"/>
              <a:t> </a:t>
            </a:r>
            <a:r>
              <a:rPr lang="en-US" sz="1200" dirty="0" err="1"/>
              <a:t>más</a:t>
            </a:r>
            <a:r>
              <a:rPr lang="en-US" sz="1200" dirty="0"/>
              <a:t> </a:t>
            </a:r>
            <a:r>
              <a:rPr lang="en-US" sz="1200" dirty="0" err="1"/>
              <a:t>desafiante</a:t>
            </a:r>
            <a:r>
              <a:rPr lang="en-US" sz="1200" dirty="0"/>
              <a:t> </a:t>
            </a:r>
            <a:r>
              <a:rPr lang="en-US" sz="1200" dirty="0" err="1"/>
              <a:t>proveer</a:t>
            </a:r>
            <a:r>
              <a:rPr lang="en-US" sz="1200" dirty="0"/>
              <a:t> </a:t>
            </a:r>
            <a:r>
              <a:rPr lang="en-US" sz="1200" dirty="0" err="1"/>
              <a:t>votaciones</a:t>
            </a:r>
            <a:r>
              <a:rPr lang="en-US" sz="1200" dirty="0"/>
              <a:t> </a:t>
            </a:r>
            <a:r>
              <a:rPr lang="en-US" sz="1200" dirty="0" err="1"/>
              <a:t>fiables</a:t>
            </a:r>
            <a:r>
              <a:rPr lang="en-US" sz="1200" dirty="0"/>
              <a:t>- lo que </a:t>
            </a:r>
            <a:r>
              <a:rPr lang="en-US" sz="1200" dirty="0" err="1"/>
              <a:t>requiere</a:t>
            </a:r>
            <a:r>
              <a:rPr lang="en-US" sz="1200" dirty="0"/>
              <a:t> un </a:t>
            </a:r>
            <a:r>
              <a:rPr lang="en-US" sz="1200" dirty="0" err="1"/>
              <a:t>acceso</a:t>
            </a:r>
            <a:r>
              <a:rPr lang="en-US" sz="1200" dirty="0"/>
              <a:t> </a:t>
            </a:r>
            <a:r>
              <a:rPr lang="en-US" sz="1200" dirty="0" err="1"/>
              <a:t>sólido</a:t>
            </a:r>
            <a:r>
              <a:rPr lang="en-US" sz="1200" dirty="0"/>
              <a:t> y </a:t>
            </a:r>
            <a:r>
              <a:rPr lang="en-US" sz="1200" dirty="0" err="1"/>
              <a:t>científico</a:t>
            </a:r>
            <a:r>
              <a:rPr lang="en-US" sz="1200" dirty="0"/>
              <a:t> a </a:t>
            </a:r>
            <a:r>
              <a:rPr lang="en-US" sz="1200" dirty="0" err="1"/>
              <a:t>los</a:t>
            </a:r>
            <a:r>
              <a:rPr lang="en-US" sz="1200" dirty="0"/>
              <a:t> </a:t>
            </a:r>
            <a:r>
              <a:rPr lang="en-US" sz="1200" dirty="0" err="1"/>
              <a:t>diferentes</a:t>
            </a:r>
            <a:r>
              <a:rPr lang="en-US" sz="1200" dirty="0"/>
              <a:t> </a:t>
            </a:r>
            <a:r>
              <a:rPr lang="en-US" sz="1200" dirty="0" err="1"/>
              <a:t>grupos</a:t>
            </a:r>
            <a:r>
              <a:rPr lang="en-US" sz="1200" dirty="0"/>
              <a:t> </a:t>
            </a:r>
            <a:r>
              <a:rPr lang="en-US" sz="1200" dirty="0" err="1"/>
              <a:t>sociales</a:t>
            </a:r>
            <a:r>
              <a:rPr lang="en-US" sz="1200" dirty="0"/>
              <a:t>. La World Association of Public Opinion Research </a:t>
            </a:r>
            <a:r>
              <a:rPr lang="en-US" sz="1200" dirty="0" err="1"/>
              <a:t>está</a:t>
            </a:r>
            <a:r>
              <a:rPr lang="en-US" sz="1200" dirty="0"/>
              <a:t> </a:t>
            </a:r>
            <a:r>
              <a:rPr lang="en-US" sz="1200" dirty="0" err="1"/>
              <a:t>proporcionando</a:t>
            </a:r>
            <a:r>
              <a:rPr lang="en-US" sz="1200" dirty="0"/>
              <a:t> </a:t>
            </a:r>
            <a:r>
              <a:rPr lang="en-US" sz="1200" dirty="0" err="1"/>
              <a:t>acceso</a:t>
            </a:r>
            <a:r>
              <a:rPr lang="en-US" sz="1200" dirty="0"/>
              <a:t> a la </a:t>
            </a:r>
            <a:r>
              <a:rPr lang="en-US" sz="1200" dirty="0" err="1"/>
              <a:t>investigación</a:t>
            </a:r>
            <a:r>
              <a:rPr lang="en-US" sz="1200" dirty="0"/>
              <a:t> en </a:t>
            </a:r>
            <a:r>
              <a:rPr lang="en-US" sz="1200" dirty="0" err="1"/>
              <a:t>todos</a:t>
            </a:r>
            <a:r>
              <a:rPr lang="en-US" sz="1200" dirty="0"/>
              <a:t> </a:t>
            </a:r>
            <a:r>
              <a:rPr lang="en-US" sz="1200" dirty="0" err="1"/>
              <a:t>los</a:t>
            </a:r>
            <a:r>
              <a:rPr lang="en-US" sz="1200" dirty="0"/>
              <a:t> </a:t>
            </a:r>
            <a:r>
              <a:rPr lang="en-US" sz="1200" dirty="0" err="1"/>
              <a:t>continentes</a:t>
            </a:r>
            <a:r>
              <a:rPr lang="en-US" sz="1200" dirty="0"/>
              <a:t>.  Un </a:t>
            </a:r>
            <a:r>
              <a:rPr lang="en-US" sz="1200" dirty="0" err="1"/>
              <a:t>estudio</a:t>
            </a:r>
            <a:r>
              <a:rPr lang="en-US" sz="1200" dirty="0"/>
              <a:t> </a:t>
            </a:r>
            <a:r>
              <a:rPr lang="en-US" sz="1200" dirty="0" err="1"/>
              <a:t>sobre</a:t>
            </a:r>
            <a:r>
              <a:rPr lang="en-US" sz="1200" dirty="0"/>
              <a:t> el </a:t>
            </a:r>
            <a:r>
              <a:rPr lang="en-US" sz="1200" dirty="0" err="1"/>
              <a:t>sentimiento</a:t>
            </a:r>
            <a:r>
              <a:rPr lang="en-US" sz="1200" dirty="0"/>
              <a:t> en </a:t>
            </a:r>
            <a:r>
              <a:rPr lang="en-US" sz="1200" dirty="0" err="1"/>
              <a:t>ocho</a:t>
            </a:r>
            <a:r>
              <a:rPr lang="en-US" sz="1200" dirty="0"/>
              <a:t> </a:t>
            </a:r>
            <a:r>
              <a:rPr lang="en-US" sz="1200" dirty="0" err="1"/>
              <a:t>países</a:t>
            </a:r>
            <a:r>
              <a:rPr lang="en-US" sz="1200" dirty="0"/>
              <a:t> </a:t>
            </a:r>
            <a:r>
              <a:rPr lang="en-US" sz="1200" dirty="0" err="1"/>
              <a:t>africanos</a:t>
            </a:r>
            <a:r>
              <a:rPr lang="en-US" sz="1200" dirty="0"/>
              <a:t> </a:t>
            </a:r>
            <a:r>
              <a:rPr lang="en-US" sz="1200" dirty="0" err="1"/>
              <a:t>ilustra</a:t>
            </a:r>
            <a:r>
              <a:rPr lang="en-US" sz="1200" dirty="0"/>
              <a:t> las </a:t>
            </a:r>
            <a:r>
              <a:rPr lang="en-US" sz="1200" dirty="0" err="1"/>
              <a:t>extremadamente</a:t>
            </a:r>
            <a:r>
              <a:rPr lang="en-US" sz="1200" dirty="0"/>
              <a:t> </a:t>
            </a:r>
            <a:r>
              <a:rPr lang="en-US" sz="1200" dirty="0" err="1"/>
              <a:t>bajas</a:t>
            </a:r>
            <a:r>
              <a:rPr lang="en-US" sz="1200" dirty="0"/>
              <a:t> </a:t>
            </a:r>
            <a:r>
              <a:rPr lang="en-US" sz="1200" dirty="0" err="1"/>
              <a:t>tasas</a:t>
            </a:r>
            <a:r>
              <a:rPr lang="en-US" sz="1200" dirty="0"/>
              <a:t> de </a:t>
            </a:r>
            <a:r>
              <a:rPr lang="en-US" sz="1200" dirty="0" err="1"/>
              <a:t>satisfación</a:t>
            </a:r>
            <a:r>
              <a:rPr lang="en-US" sz="1200" dirty="0"/>
              <a:t>  de </a:t>
            </a:r>
            <a:r>
              <a:rPr lang="en-US" sz="1200" dirty="0" err="1"/>
              <a:t>ciudadanos</a:t>
            </a:r>
            <a:r>
              <a:rPr lang="en-US" sz="1200" dirty="0"/>
              <a:t> de </a:t>
            </a:r>
            <a:r>
              <a:rPr lang="en-US" sz="1200" dirty="0" err="1"/>
              <a:t>Sudáfrica</a:t>
            </a:r>
            <a:r>
              <a:rPr lang="en-US" sz="1200" dirty="0"/>
              <a:t>, Uganda, Kenia, Tanzania, Ghana, Zambia y Nigeria, </a:t>
            </a:r>
            <a:r>
              <a:rPr lang="en-US" sz="1200" dirty="0" err="1"/>
              <a:t>sobre</a:t>
            </a:r>
            <a:r>
              <a:rPr lang="en-US" sz="1200" dirty="0"/>
              <a:t> </a:t>
            </a:r>
            <a:r>
              <a:rPr lang="en-US" sz="1200" dirty="0" err="1"/>
              <a:t>como</a:t>
            </a:r>
            <a:r>
              <a:rPr lang="en-US" sz="1200" dirty="0"/>
              <a:t> </a:t>
            </a:r>
            <a:r>
              <a:rPr lang="en-US" sz="1200" dirty="0" err="1"/>
              <a:t>sus</a:t>
            </a:r>
            <a:r>
              <a:rPr lang="en-US" sz="1200" dirty="0"/>
              <a:t> </a:t>
            </a:r>
            <a:r>
              <a:rPr lang="en-US" sz="1200" dirty="0" err="1"/>
              <a:t>gobiernos</a:t>
            </a:r>
            <a:r>
              <a:rPr lang="en-US" sz="1200" dirty="0"/>
              <a:t> </a:t>
            </a:r>
            <a:r>
              <a:rPr lang="en-US" sz="1200" dirty="0" err="1"/>
              <a:t>gestionaron</a:t>
            </a:r>
            <a:r>
              <a:rPr lang="en-US" sz="1200" dirty="0"/>
              <a:t> </a:t>
            </a:r>
            <a:r>
              <a:rPr lang="en-US" sz="1200" dirty="0" err="1"/>
              <a:t>los</a:t>
            </a:r>
            <a:r>
              <a:rPr lang="en-US" sz="1200" dirty="0"/>
              <a:t> </a:t>
            </a:r>
            <a:r>
              <a:rPr lang="en-US" sz="1200" dirty="0" err="1"/>
              <a:t>desafíos</a:t>
            </a:r>
            <a:r>
              <a:rPr lang="en-US" sz="1200" dirty="0"/>
              <a:t> </a:t>
            </a:r>
            <a:r>
              <a:rPr lang="en-US" sz="1200" dirty="0" err="1"/>
              <a:t>causados</a:t>
            </a:r>
            <a:r>
              <a:rPr lang="en-US" sz="1200" dirty="0"/>
              <a:t> </a:t>
            </a:r>
            <a:r>
              <a:rPr lang="en-US" sz="1200" dirty="0" err="1"/>
              <a:t>por</a:t>
            </a:r>
            <a:r>
              <a:rPr lang="en-US" sz="1200" dirty="0"/>
              <a:t> el coronavirus.  </a:t>
            </a:r>
            <a:r>
              <a:rPr lang="en-US" sz="1200" dirty="0" err="1"/>
              <a:t>Mientras</a:t>
            </a:r>
            <a:r>
              <a:rPr lang="en-US" sz="1200" dirty="0"/>
              <a:t> China </a:t>
            </a:r>
            <a:r>
              <a:rPr lang="en-US" sz="1200" dirty="0" err="1"/>
              <a:t>gastó</a:t>
            </a:r>
            <a:r>
              <a:rPr lang="en-US" sz="1200" dirty="0"/>
              <a:t> </a:t>
            </a:r>
            <a:r>
              <a:rPr lang="en-US" sz="1200" dirty="0" err="1"/>
              <a:t>muchísimo</a:t>
            </a:r>
            <a:r>
              <a:rPr lang="en-US" sz="1200" dirty="0"/>
              <a:t> para </a:t>
            </a:r>
            <a:r>
              <a:rPr lang="en-US" sz="1200" dirty="0" err="1"/>
              <a:t>proporcionar</a:t>
            </a:r>
            <a:r>
              <a:rPr lang="en-US" sz="1200" dirty="0"/>
              <a:t> </a:t>
            </a:r>
            <a:r>
              <a:rPr lang="en-US" sz="1200" dirty="0" err="1"/>
              <a:t>ayuda</a:t>
            </a:r>
            <a:r>
              <a:rPr lang="en-US" sz="1200" dirty="0"/>
              <a:t> </a:t>
            </a:r>
            <a:r>
              <a:rPr lang="en-US" sz="1200" dirty="0" err="1"/>
              <a:t>inmediata</a:t>
            </a:r>
            <a:r>
              <a:rPr lang="en-US" sz="1200" dirty="0"/>
              <a:t>, la </a:t>
            </a:r>
            <a:r>
              <a:rPr lang="en-US" sz="1200" dirty="0" err="1"/>
              <a:t>calificación</a:t>
            </a:r>
            <a:r>
              <a:rPr lang="en-US" sz="1200" dirty="0"/>
              <a:t> del </a:t>
            </a:r>
            <a:r>
              <a:rPr lang="en-US" sz="1200" dirty="0" err="1"/>
              <a:t>Presidente</a:t>
            </a:r>
            <a:r>
              <a:rPr lang="en-US" sz="1200" dirty="0"/>
              <a:t> Xi </a:t>
            </a:r>
            <a:r>
              <a:rPr lang="en-US" sz="1200" dirty="0" err="1"/>
              <a:t>es</a:t>
            </a:r>
            <a:r>
              <a:rPr lang="en-US" sz="1200" dirty="0"/>
              <a:t> tan </a:t>
            </a:r>
            <a:r>
              <a:rPr lang="en-US" sz="1200" dirty="0" err="1"/>
              <a:t>baja</a:t>
            </a:r>
            <a:r>
              <a:rPr lang="en-US" sz="1200" dirty="0"/>
              <a:t> </a:t>
            </a:r>
            <a:r>
              <a:rPr lang="en-US" sz="1200" dirty="0" err="1"/>
              <a:t>como</a:t>
            </a:r>
            <a:r>
              <a:rPr lang="en-US" sz="1200" dirty="0"/>
              <a:t> la de Putin o Trump.  </a:t>
            </a:r>
            <a:r>
              <a:rPr lang="en-US" sz="1200" dirty="0" err="1"/>
              <a:t>Más</a:t>
            </a:r>
            <a:r>
              <a:rPr lang="en-US" sz="1200" dirty="0"/>
              <a:t> </a:t>
            </a:r>
            <a:r>
              <a:rPr lang="en-US" sz="1200" dirty="0" err="1"/>
              <a:t>respectados</a:t>
            </a:r>
            <a:r>
              <a:rPr lang="en-US" sz="1200" dirty="0"/>
              <a:t> son Macron y Merkel.</a:t>
            </a:r>
          </a:p>
          <a:p>
            <a:pPr marL="0" indent="0" algn="just">
              <a:buNone/>
            </a:pPr>
            <a:r>
              <a:rPr lang="en-US" sz="1200" dirty="0"/>
              <a:t>https://www.infiniteinsight.net/Online_Multi_county_poll.pdf</a:t>
            </a:r>
            <a:endParaRPr lang="de-DE" sz="1200" dirty="0"/>
          </a:p>
        </p:txBody>
      </p:sp>
      <p:sp>
        <p:nvSpPr>
          <p:cNvPr id="5" name="Text Placeholder 2">
            <a:extLst>
              <a:ext uri="{FF2B5EF4-FFF2-40B4-BE49-F238E27FC236}">
                <a16:creationId xmlns:a16="http://schemas.microsoft.com/office/drawing/2014/main" id="{C94C4418-832A-4A8F-9E93-23E804EA131C}"/>
              </a:ext>
            </a:extLst>
          </p:cNvPr>
          <p:cNvSpPr txBox="1">
            <a:spLocks/>
          </p:cNvSpPr>
          <p:nvPr/>
        </p:nvSpPr>
        <p:spPr>
          <a:xfrm>
            <a:off x="471487" y="227934"/>
            <a:ext cx="5915025" cy="340755"/>
          </a:xfrm>
          <a:prstGeom prst="rect">
            <a:avLst/>
          </a:prstGeom>
        </p:spPr>
        <p:txBody>
          <a:bodyPr vert="horz" lIns="91440" tIns="45720" rIns="91440" bIns="45720" rtlCol="0">
            <a:norm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de-DE" b="1" dirty="0">
                <a:solidFill>
                  <a:schemeClr val="bg2">
                    <a:lumMod val="50000"/>
                  </a:schemeClr>
                </a:solidFill>
              </a:rPr>
              <a:t>¿Cómo juzgar?</a:t>
            </a:r>
            <a:endParaRPr lang="de-DE" dirty="0"/>
          </a:p>
        </p:txBody>
      </p:sp>
      <p:sp>
        <p:nvSpPr>
          <p:cNvPr id="7" name="Rectangle 2">
            <a:extLst>
              <a:ext uri="{FF2B5EF4-FFF2-40B4-BE49-F238E27FC236}">
                <a16:creationId xmlns:a16="http://schemas.microsoft.com/office/drawing/2014/main" id="{2B4E1899-CA69-4B50-893D-28CD48BA80E1}"/>
              </a:ext>
            </a:extLst>
          </p:cNvPr>
          <p:cNvSpPr>
            <a:spLocks noChangeArrowheads="1"/>
          </p:cNvSpPr>
          <p:nvPr/>
        </p:nvSpPr>
        <p:spPr bwMode="auto">
          <a:xfrm>
            <a:off x="152400" y="227111"/>
            <a:ext cx="2680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UICTFontTextStyleTallBody" charset="0"/>
                <a:ea typeface="Calibri" panose="020F0502020204030204" pitchFamily="34" charset="0"/>
              </a:rPr>
              <a:t>?</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graphicFrame>
        <p:nvGraphicFramePr>
          <p:cNvPr id="14" name="Inhaltsplatzhalter 5">
            <a:extLst>
              <a:ext uri="{FF2B5EF4-FFF2-40B4-BE49-F238E27FC236}">
                <a16:creationId xmlns:a16="http://schemas.microsoft.com/office/drawing/2014/main" id="{4789DEC6-E394-4483-9728-A07A40D14A55}"/>
              </a:ext>
            </a:extLst>
          </p:cNvPr>
          <p:cNvGraphicFramePr>
            <a:graphicFrameLocks/>
          </p:cNvGraphicFramePr>
          <p:nvPr/>
        </p:nvGraphicFramePr>
        <p:xfrm>
          <a:off x="3428999" y="476572"/>
          <a:ext cx="3171825" cy="1890718"/>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8">
            <a:extLst>
              <a:ext uri="{FF2B5EF4-FFF2-40B4-BE49-F238E27FC236}">
                <a16:creationId xmlns:a16="http://schemas.microsoft.com/office/drawing/2014/main" id="{667E78E9-85B5-4984-93DF-033F63761715}"/>
              </a:ext>
            </a:extLst>
          </p:cNvPr>
          <p:cNvSpPr>
            <a:spLocks noChangeArrowheads="1"/>
          </p:cNvSpPr>
          <p:nvPr/>
        </p:nvSpPr>
        <p:spPr bwMode="auto">
          <a:xfrm>
            <a:off x="4026576" y="2284755"/>
            <a:ext cx="93936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defRPr/>
            </a:pPr>
            <a:r>
              <a:rPr lang="de-DE" sz="700" b="1" dirty="0">
                <a:solidFill>
                  <a:prstClr val="black">
                    <a:lumMod val="75000"/>
                    <a:lumOff val="25000"/>
                  </a:prstClr>
                </a:solidFill>
                <a:latin typeface="Trebuchet MS" pitchFamily="34" charset="0"/>
                <a:cs typeface="Arial" charset="0"/>
              </a:rPr>
              <a:t>Number of reports</a:t>
            </a:r>
          </a:p>
          <a:p>
            <a:pPr eaLnBrk="0" hangingPunct="0">
              <a:defRPr/>
            </a:pPr>
            <a:r>
              <a:rPr lang="de-DE" sz="700" b="1" dirty="0">
                <a:solidFill>
                  <a:prstClr val="black">
                    <a:lumMod val="75000"/>
                    <a:lumOff val="25000"/>
                  </a:prstClr>
                </a:solidFill>
                <a:latin typeface="Trebuchet MS" pitchFamily="34" charset="0"/>
                <a:cs typeface="Arial" charset="0"/>
              </a:rPr>
              <a:t>Global TV News</a:t>
            </a:r>
          </a:p>
          <a:p>
            <a:pPr eaLnBrk="0" hangingPunct="0">
              <a:defRPr/>
            </a:pPr>
            <a:r>
              <a:rPr lang="de-DE" sz="700" b="1" dirty="0">
                <a:solidFill>
                  <a:prstClr val="black">
                    <a:lumMod val="75000"/>
                    <a:lumOff val="25000"/>
                  </a:prstClr>
                </a:solidFill>
                <a:latin typeface="Trebuchet MS" pitchFamily="34" charset="0"/>
                <a:cs typeface="Arial" charset="0"/>
              </a:rPr>
              <a:t>www.mediatenor.com</a:t>
            </a:r>
          </a:p>
        </p:txBody>
      </p:sp>
      <p:grpSp>
        <p:nvGrpSpPr>
          <p:cNvPr id="16" name="Gruppieren 10">
            <a:extLst>
              <a:ext uri="{FF2B5EF4-FFF2-40B4-BE49-F238E27FC236}">
                <a16:creationId xmlns:a16="http://schemas.microsoft.com/office/drawing/2014/main" id="{957940B8-1A92-45A6-9C30-4E29DD45564E}"/>
              </a:ext>
            </a:extLst>
          </p:cNvPr>
          <p:cNvGrpSpPr/>
          <p:nvPr/>
        </p:nvGrpSpPr>
        <p:grpSpPr>
          <a:xfrm>
            <a:off x="4887070" y="2359170"/>
            <a:ext cx="1794342" cy="119621"/>
            <a:chOff x="3200400" y="5127431"/>
            <a:chExt cx="1794342" cy="119621"/>
          </a:xfrm>
        </p:grpSpPr>
        <p:sp>
          <p:nvSpPr>
            <p:cNvPr id="17" name="Rectangle 10">
              <a:extLst>
                <a:ext uri="{FF2B5EF4-FFF2-40B4-BE49-F238E27FC236}">
                  <a16:creationId xmlns:a16="http://schemas.microsoft.com/office/drawing/2014/main" id="{81F09314-CFA2-411C-BC6E-34A4FD988EF3}"/>
                </a:ext>
              </a:extLst>
            </p:cNvPr>
            <p:cNvSpPr>
              <a:spLocks noChangeArrowheads="1"/>
            </p:cNvSpPr>
            <p:nvPr/>
          </p:nvSpPr>
          <p:spPr bwMode="auto">
            <a:xfrm>
              <a:off x="4517511" y="5175052"/>
              <a:ext cx="71438" cy="7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100" b="1" dirty="0">
                <a:solidFill>
                  <a:prstClr val="black">
                    <a:lumMod val="75000"/>
                    <a:lumOff val="25000"/>
                  </a:prstClr>
                </a:solidFill>
                <a:latin typeface="Trebuchet MS" pitchFamily="34" charset="0"/>
              </a:endParaRPr>
            </a:p>
          </p:txBody>
        </p:sp>
        <p:sp>
          <p:nvSpPr>
            <p:cNvPr id="18" name="Rectangle 11">
              <a:extLst>
                <a:ext uri="{FF2B5EF4-FFF2-40B4-BE49-F238E27FC236}">
                  <a16:creationId xmlns:a16="http://schemas.microsoft.com/office/drawing/2014/main" id="{D20F9690-CFAF-4A7F-8D43-0DF097A1E2F4}"/>
                </a:ext>
              </a:extLst>
            </p:cNvPr>
            <p:cNvSpPr>
              <a:spLocks noChangeArrowheads="1"/>
            </p:cNvSpPr>
            <p:nvPr/>
          </p:nvSpPr>
          <p:spPr bwMode="auto">
            <a:xfrm flipH="1" flipV="1">
              <a:off x="3200400" y="5167115"/>
              <a:ext cx="72000" cy="72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100" b="1" dirty="0">
                <a:solidFill>
                  <a:prstClr val="black">
                    <a:lumMod val="75000"/>
                    <a:lumOff val="25000"/>
                  </a:prstClr>
                </a:solidFill>
                <a:latin typeface="Trebuchet MS" pitchFamily="34" charset="0"/>
              </a:endParaRPr>
            </a:p>
          </p:txBody>
        </p:sp>
        <p:sp>
          <p:nvSpPr>
            <p:cNvPr id="19" name="Rectangle 12">
              <a:extLst>
                <a:ext uri="{FF2B5EF4-FFF2-40B4-BE49-F238E27FC236}">
                  <a16:creationId xmlns:a16="http://schemas.microsoft.com/office/drawing/2014/main" id="{80E3E1E2-BF3B-4DD1-9FF3-AA9871EAA81D}"/>
                </a:ext>
              </a:extLst>
            </p:cNvPr>
            <p:cNvSpPr>
              <a:spLocks noChangeArrowheads="1"/>
            </p:cNvSpPr>
            <p:nvPr/>
          </p:nvSpPr>
          <p:spPr bwMode="auto">
            <a:xfrm>
              <a:off x="3323712" y="5127431"/>
              <a:ext cx="35907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defRPr/>
              </a:pPr>
              <a:r>
                <a:rPr lang="de-DE" sz="700" b="1" dirty="0">
                  <a:solidFill>
                    <a:prstClr val="black">
                      <a:lumMod val="75000"/>
                      <a:lumOff val="25000"/>
                    </a:prstClr>
                  </a:solidFill>
                  <a:latin typeface="Trebuchet MS" pitchFamily="34" charset="0"/>
                  <a:cs typeface="Arial" charset="0"/>
                </a:rPr>
                <a:t>negative</a:t>
              </a:r>
            </a:p>
          </p:txBody>
        </p:sp>
        <p:sp>
          <p:nvSpPr>
            <p:cNvPr id="20" name="Rectangle 13">
              <a:extLst>
                <a:ext uri="{FF2B5EF4-FFF2-40B4-BE49-F238E27FC236}">
                  <a16:creationId xmlns:a16="http://schemas.microsoft.com/office/drawing/2014/main" id="{8956F79E-F880-429F-A34C-0F4CB41C5B29}"/>
                </a:ext>
              </a:extLst>
            </p:cNvPr>
            <p:cNvSpPr>
              <a:spLocks noChangeArrowheads="1"/>
            </p:cNvSpPr>
            <p:nvPr/>
          </p:nvSpPr>
          <p:spPr bwMode="auto">
            <a:xfrm>
              <a:off x="4627562" y="5127431"/>
              <a:ext cx="33182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defRPr/>
              </a:pPr>
              <a:r>
                <a:rPr lang="de-DE" sz="700" b="1" dirty="0">
                  <a:solidFill>
                    <a:prstClr val="black">
                      <a:lumMod val="75000"/>
                      <a:lumOff val="25000"/>
                    </a:prstClr>
                  </a:solidFill>
                  <a:latin typeface="Trebuchet MS" pitchFamily="34" charset="0"/>
                  <a:cs typeface="Arial" charset="0"/>
                </a:rPr>
                <a:t>positive</a:t>
              </a:r>
            </a:p>
          </p:txBody>
        </p:sp>
        <p:sp>
          <p:nvSpPr>
            <p:cNvPr id="21" name="Rectangle 11">
              <a:extLst>
                <a:ext uri="{FF2B5EF4-FFF2-40B4-BE49-F238E27FC236}">
                  <a16:creationId xmlns:a16="http://schemas.microsoft.com/office/drawing/2014/main" id="{83B853B4-A5D0-4B1E-AC15-49A967B32BD5}"/>
                </a:ext>
              </a:extLst>
            </p:cNvPr>
            <p:cNvSpPr>
              <a:spLocks noChangeArrowheads="1"/>
            </p:cNvSpPr>
            <p:nvPr/>
          </p:nvSpPr>
          <p:spPr bwMode="auto">
            <a:xfrm flipH="1" flipV="1">
              <a:off x="3730625" y="5167115"/>
              <a:ext cx="72000" cy="72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100" b="1" dirty="0">
                <a:solidFill>
                  <a:prstClr val="black">
                    <a:lumMod val="75000"/>
                    <a:lumOff val="25000"/>
                  </a:prstClr>
                </a:solidFill>
                <a:latin typeface="Trebuchet MS" pitchFamily="34" charset="0"/>
              </a:endParaRPr>
            </a:p>
          </p:txBody>
        </p:sp>
        <p:sp>
          <p:nvSpPr>
            <p:cNvPr id="22" name="Rectangle 12">
              <a:extLst>
                <a:ext uri="{FF2B5EF4-FFF2-40B4-BE49-F238E27FC236}">
                  <a16:creationId xmlns:a16="http://schemas.microsoft.com/office/drawing/2014/main" id="{CAA8A0A0-2F81-4317-B6D4-FC42C64959A4}"/>
                </a:ext>
              </a:extLst>
            </p:cNvPr>
            <p:cNvSpPr>
              <a:spLocks noChangeArrowheads="1"/>
            </p:cNvSpPr>
            <p:nvPr/>
          </p:nvSpPr>
          <p:spPr bwMode="auto">
            <a:xfrm>
              <a:off x="3836009" y="5127431"/>
              <a:ext cx="11587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0" hangingPunct="0">
                <a:defRPr/>
              </a:pPr>
              <a:r>
                <a:rPr lang="de-DE" sz="700" b="1" dirty="0">
                  <a:solidFill>
                    <a:prstClr val="black">
                      <a:lumMod val="75000"/>
                      <a:lumOff val="25000"/>
                    </a:prstClr>
                  </a:solidFill>
                  <a:latin typeface="Trebuchet MS" pitchFamily="34" charset="0"/>
                  <a:cs typeface="Arial" charset="0"/>
                </a:rPr>
                <a:t>no clear rating</a:t>
              </a:r>
            </a:p>
          </p:txBody>
        </p:sp>
      </p:grpSp>
      <p:grpSp>
        <p:nvGrpSpPr>
          <p:cNvPr id="23" name="Gruppieren 22">
            <a:extLst>
              <a:ext uri="{FF2B5EF4-FFF2-40B4-BE49-F238E27FC236}">
                <a16:creationId xmlns:a16="http://schemas.microsoft.com/office/drawing/2014/main" id="{E0FEA2EB-16B0-4B67-8DFC-EED21FD67FA6}"/>
              </a:ext>
            </a:extLst>
          </p:cNvPr>
          <p:cNvGrpSpPr/>
          <p:nvPr/>
        </p:nvGrpSpPr>
        <p:grpSpPr>
          <a:xfrm>
            <a:off x="5949573" y="862929"/>
            <a:ext cx="463054" cy="1151602"/>
            <a:chOff x="448863" y="8021077"/>
            <a:chExt cx="463054" cy="1151602"/>
          </a:xfrm>
        </p:grpSpPr>
        <p:pic>
          <p:nvPicPr>
            <p:cNvPr id="24" name="Grafik 23">
              <a:extLst>
                <a:ext uri="{FF2B5EF4-FFF2-40B4-BE49-F238E27FC236}">
                  <a16:creationId xmlns:a16="http://schemas.microsoft.com/office/drawing/2014/main" id="{B430D8B1-3414-47E4-AFA9-1B2289690F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127" y="9060822"/>
              <a:ext cx="433748" cy="111857"/>
            </a:xfrm>
            <a:prstGeom prst="rect">
              <a:avLst/>
            </a:prstGeom>
          </p:spPr>
        </p:pic>
        <p:pic>
          <p:nvPicPr>
            <p:cNvPr id="25" name="Grafik 24" descr="Ein Bild, das Zeichnung enthält.&#10;&#10;Automatisch generierte Beschreibung">
              <a:extLst>
                <a:ext uri="{FF2B5EF4-FFF2-40B4-BE49-F238E27FC236}">
                  <a16:creationId xmlns:a16="http://schemas.microsoft.com/office/drawing/2014/main" id="{D8248F76-794B-4303-AA84-428C4EF85B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711" y="8390432"/>
              <a:ext cx="244326" cy="206797"/>
            </a:xfrm>
            <a:prstGeom prst="rect">
              <a:avLst/>
            </a:prstGeom>
          </p:spPr>
        </p:pic>
        <p:pic>
          <p:nvPicPr>
            <p:cNvPr id="26" name="Grafik 25">
              <a:extLst>
                <a:ext uri="{FF2B5EF4-FFF2-40B4-BE49-F238E27FC236}">
                  <a16:creationId xmlns:a16="http://schemas.microsoft.com/office/drawing/2014/main" id="{4AED8B8A-D3EA-4790-BFB3-4F654D6FD00B}"/>
                </a:ext>
              </a:extLst>
            </p:cNvPr>
            <p:cNvPicPr>
              <a:picLocks noChangeAspect="1"/>
            </p:cNvPicPr>
            <p:nvPr/>
          </p:nvPicPr>
          <p:blipFill>
            <a:blip r:embed="rId6"/>
            <a:stretch>
              <a:fillRect/>
            </a:stretch>
          </p:blipFill>
          <p:spPr>
            <a:xfrm>
              <a:off x="547074" y="8203082"/>
              <a:ext cx="326707" cy="172000"/>
            </a:xfrm>
            <a:prstGeom prst="rect">
              <a:avLst/>
            </a:prstGeom>
          </p:spPr>
        </p:pic>
        <p:pic>
          <p:nvPicPr>
            <p:cNvPr id="27" name="Grafik 26">
              <a:extLst>
                <a:ext uri="{FF2B5EF4-FFF2-40B4-BE49-F238E27FC236}">
                  <a16:creationId xmlns:a16="http://schemas.microsoft.com/office/drawing/2014/main" id="{F7CF879B-FAF7-46F8-AABF-A2C290E88D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863" y="8849578"/>
              <a:ext cx="463054" cy="111760"/>
            </a:xfrm>
            <a:prstGeom prst="rect">
              <a:avLst/>
            </a:prstGeom>
          </p:spPr>
        </p:pic>
        <p:pic>
          <p:nvPicPr>
            <p:cNvPr id="28" name="Grafik 27">
              <a:extLst>
                <a:ext uri="{FF2B5EF4-FFF2-40B4-BE49-F238E27FC236}">
                  <a16:creationId xmlns:a16="http://schemas.microsoft.com/office/drawing/2014/main" id="{95F364DC-C04F-45A8-B87A-4A9ADC94CB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9467" y="8021077"/>
              <a:ext cx="244326" cy="127870"/>
            </a:xfrm>
            <a:prstGeom prst="rect">
              <a:avLst/>
            </a:prstGeom>
          </p:spPr>
        </p:pic>
        <p:pic>
          <p:nvPicPr>
            <p:cNvPr id="29" name="Grafik 28" descr="Ein Bild, das Zeichnung enthält.&#10;&#10;Automatisch generierte Beschreibung">
              <a:extLst>
                <a:ext uri="{FF2B5EF4-FFF2-40B4-BE49-F238E27FC236}">
                  <a16:creationId xmlns:a16="http://schemas.microsoft.com/office/drawing/2014/main" id="{774071B5-FE9D-4650-A682-BCB321DEDC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757" y="8592482"/>
              <a:ext cx="408275" cy="206797"/>
            </a:xfrm>
            <a:prstGeom prst="rect">
              <a:avLst/>
            </a:prstGeom>
          </p:spPr>
        </p:pic>
      </p:grpSp>
    </p:spTree>
    <p:extLst>
      <p:ext uri="{BB962C8B-B14F-4D97-AF65-F5344CB8AC3E}">
        <p14:creationId xmlns:p14="http://schemas.microsoft.com/office/powerpoint/2010/main" val="2013507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9">
            <a:extLst>
              <a:ext uri="{FF2B5EF4-FFF2-40B4-BE49-F238E27FC236}">
                <a16:creationId xmlns:a16="http://schemas.microsoft.com/office/drawing/2014/main" id="{4BE44136-EB92-8147-ACC0-91AA9DCE62A9}"/>
              </a:ext>
            </a:extLst>
          </p:cNvPr>
          <p:cNvSpPr txBox="1"/>
          <p:nvPr/>
        </p:nvSpPr>
        <p:spPr>
          <a:xfrm>
            <a:off x="225461" y="197260"/>
            <a:ext cx="6632539" cy="346249"/>
          </a:xfrm>
          <a:prstGeom prst="rect">
            <a:avLst/>
          </a:prstGeom>
          <a:noFill/>
        </p:spPr>
        <p:txBody>
          <a:bodyPr wrap="square" rtlCol="0">
            <a:spAutoFit/>
          </a:bodyPr>
          <a:lstStyle/>
          <a:p>
            <a:pPr algn="ctr"/>
            <a:r>
              <a:rPr lang="en-US" sz="1650" b="1" dirty="0">
                <a:solidFill>
                  <a:schemeClr val="tx2">
                    <a:lumMod val="50000"/>
                  </a:schemeClr>
                </a:solidFill>
              </a:rPr>
              <a:t>¿</a:t>
            </a:r>
            <a:r>
              <a:rPr lang="en-US" sz="1650" b="1" dirty="0" err="1">
                <a:solidFill>
                  <a:schemeClr val="tx2">
                    <a:lumMod val="50000"/>
                  </a:schemeClr>
                </a:solidFill>
              </a:rPr>
              <a:t>Qué</a:t>
            </a:r>
            <a:r>
              <a:rPr lang="en-US" sz="1650" b="1" dirty="0">
                <a:solidFill>
                  <a:schemeClr val="tx2">
                    <a:lumMod val="50000"/>
                  </a:schemeClr>
                </a:solidFill>
              </a:rPr>
              <a:t> </a:t>
            </a:r>
            <a:r>
              <a:rPr lang="en-US" sz="1650" b="1" dirty="0" err="1">
                <a:solidFill>
                  <a:schemeClr val="tx2">
                    <a:lumMod val="50000"/>
                  </a:schemeClr>
                </a:solidFill>
              </a:rPr>
              <a:t>podemos</a:t>
            </a:r>
            <a:r>
              <a:rPr lang="en-US" sz="1650" b="1" dirty="0">
                <a:solidFill>
                  <a:schemeClr val="tx2">
                    <a:lumMod val="50000"/>
                  </a:schemeClr>
                </a:solidFill>
              </a:rPr>
              <a:t> </a:t>
            </a:r>
            <a:r>
              <a:rPr lang="en-US" sz="1650" b="1" dirty="0" err="1">
                <a:solidFill>
                  <a:schemeClr val="tx2">
                    <a:lumMod val="50000"/>
                  </a:schemeClr>
                </a:solidFill>
              </a:rPr>
              <a:t>hacer</a:t>
            </a:r>
            <a:r>
              <a:rPr lang="en-US" sz="1650" b="1" dirty="0">
                <a:solidFill>
                  <a:schemeClr val="tx2">
                    <a:lumMod val="50000"/>
                  </a:schemeClr>
                </a:solidFill>
              </a:rPr>
              <a:t> </a:t>
            </a:r>
            <a:r>
              <a:rPr lang="en-US" sz="1650" b="1" dirty="0" err="1">
                <a:solidFill>
                  <a:schemeClr val="tx2">
                    <a:lumMod val="50000"/>
                  </a:schemeClr>
                </a:solidFill>
              </a:rPr>
              <a:t>esta</a:t>
            </a:r>
            <a:r>
              <a:rPr lang="en-US" sz="1650" b="1" dirty="0">
                <a:solidFill>
                  <a:schemeClr val="tx2">
                    <a:lumMod val="50000"/>
                  </a:schemeClr>
                </a:solidFill>
              </a:rPr>
              <a:t> </a:t>
            </a:r>
            <a:r>
              <a:rPr lang="en-US" sz="1650" b="1" dirty="0" err="1">
                <a:solidFill>
                  <a:schemeClr val="tx2">
                    <a:lumMod val="50000"/>
                  </a:schemeClr>
                </a:solidFill>
              </a:rPr>
              <a:t>semana</a:t>
            </a:r>
            <a:r>
              <a:rPr lang="en-US" sz="1650" b="1" dirty="0">
                <a:solidFill>
                  <a:schemeClr val="tx2">
                    <a:lumMod val="50000"/>
                  </a:schemeClr>
                </a:solidFill>
              </a:rPr>
              <a:t>? 3 </a:t>
            </a:r>
            <a:r>
              <a:rPr lang="en-US" sz="1650" b="1" dirty="0" err="1">
                <a:solidFill>
                  <a:schemeClr val="tx2">
                    <a:lumMod val="50000"/>
                  </a:schemeClr>
                </a:solidFill>
              </a:rPr>
              <a:t>Sugerencias</a:t>
            </a:r>
            <a:endParaRPr lang="en-US" sz="1650" b="1" dirty="0">
              <a:solidFill>
                <a:schemeClr val="tx2">
                  <a:lumMod val="50000"/>
                </a:schemeClr>
              </a:solidFill>
            </a:endParaRPr>
          </a:p>
        </p:txBody>
      </p:sp>
      <p:sp>
        <p:nvSpPr>
          <p:cNvPr id="117" name="TextBox 7">
            <a:extLst>
              <a:ext uri="{FF2B5EF4-FFF2-40B4-BE49-F238E27FC236}">
                <a16:creationId xmlns:a16="http://schemas.microsoft.com/office/drawing/2014/main" id="{64C4BA68-5A8A-F948-A373-B772FCC8DDD6}"/>
              </a:ext>
            </a:extLst>
          </p:cNvPr>
          <p:cNvSpPr txBox="1"/>
          <p:nvPr/>
        </p:nvSpPr>
        <p:spPr>
          <a:xfrm>
            <a:off x="5614" y="2968713"/>
            <a:ext cx="5139525" cy="286232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200" b="1" dirty="0">
                <a:solidFill>
                  <a:schemeClr val="bg1"/>
                </a:solidFill>
                <a:ea typeface="+mn-lt"/>
                <a:cs typeface="+mn-lt"/>
              </a:rPr>
              <a:t>¿Qué pasa si estás gravemente enfermo  y no de COVID-19?</a:t>
            </a:r>
            <a:endParaRPr lang="en-US" b="1" dirty="0">
              <a:solidFill>
                <a:schemeClr val="bg1"/>
              </a:solidFill>
            </a:endParaRPr>
          </a:p>
          <a:p>
            <a:pPr algn="just"/>
            <a:r>
              <a:rPr lang="de-DE" sz="1200" dirty="0">
                <a:solidFill>
                  <a:schemeClr val="bg1"/>
                </a:solidFill>
                <a:ea typeface="+mn-lt"/>
                <a:cs typeface="+mn-lt"/>
              </a:rPr>
              <a:t>Instalaciones hospitalarias e los sectores público y privado fueron  requisados para la crisis del COVID-19.  Con la pandemia del COVID-19 exigiendo un número sin precedentes de recursos médicos y personal , cuidados específicos para otras enfermedades, incluso para las que amenazan la vida,  están en espera. En muchos lugares  de  América del Norte, todo menos las operaciones de urgencia ha sido cancelado y los cuidados de pacientes , excepto los más graves, retrasados.  Existe el peligro que la gente que necesite cuidados de salud sin que padezca el COVID-19 va a ser ignorada.  Pacientes de cáncer y enfermedades cardíacas  ven como su tratamiento se retrasa,  lo que conduce a índices de mortalidad más elevados.  Compartiendo las lecciones de la comunidad global sobre  tratar a pacientes con COVID-19 en instalaciones separadas puedes salvar vidas y prevenir muertes de enfermedades del corazón y cáncer en los próximos meses.</a:t>
            </a:r>
            <a:endParaRPr lang="de-DE" dirty="0">
              <a:solidFill>
                <a:schemeClr val="bg1"/>
              </a:solidFill>
              <a:ea typeface="+mn-lt"/>
              <a:cs typeface="+mn-lt"/>
            </a:endParaRPr>
          </a:p>
          <a:p>
            <a:pPr algn="just"/>
            <a:endParaRPr lang="de-DE" sz="1200" dirty="0">
              <a:solidFill>
                <a:schemeClr val="bg1"/>
              </a:solidFill>
            </a:endParaRPr>
          </a:p>
        </p:txBody>
      </p:sp>
      <p:sp>
        <p:nvSpPr>
          <p:cNvPr id="59" name="TextBox 7">
            <a:extLst>
              <a:ext uri="{FF2B5EF4-FFF2-40B4-BE49-F238E27FC236}">
                <a16:creationId xmlns:a16="http://schemas.microsoft.com/office/drawing/2014/main" id="{8F957DB2-37AD-824E-8113-0D5D48141F89}"/>
              </a:ext>
            </a:extLst>
          </p:cNvPr>
          <p:cNvSpPr txBox="1"/>
          <p:nvPr/>
        </p:nvSpPr>
        <p:spPr>
          <a:xfrm>
            <a:off x="222147" y="5701256"/>
            <a:ext cx="6413705" cy="4047262"/>
          </a:xfrm>
          <a:prstGeom prst="rect">
            <a:avLst/>
          </a:prstGeom>
          <a:solidFill>
            <a:schemeClr val="tx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dirty="0" err="1">
                <a:solidFill>
                  <a:schemeClr val="tx2">
                    <a:lumMod val="50000"/>
                  </a:schemeClr>
                </a:solidFill>
              </a:rPr>
              <a:t>Mejorando</a:t>
            </a:r>
            <a:r>
              <a:rPr lang="en-GB" sz="1400" b="1" dirty="0">
                <a:solidFill>
                  <a:schemeClr val="tx2">
                    <a:lumMod val="50000"/>
                  </a:schemeClr>
                </a:solidFill>
              </a:rPr>
              <a:t> las </a:t>
            </a:r>
            <a:r>
              <a:rPr lang="en-GB" sz="1400" b="1" dirty="0" err="1">
                <a:solidFill>
                  <a:schemeClr val="tx2">
                    <a:lumMod val="50000"/>
                  </a:schemeClr>
                </a:solidFill>
              </a:rPr>
              <a:t>condiciones</a:t>
            </a:r>
            <a:r>
              <a:rPr lang="en-GB" sz="1400" b="1" dirty="0">
                <a:solidFill>
                  <a:schemeClr val="tx2">
                    <a:lumMod val="50000"/>
                  </a:schemeClr>
                </a:solidFill>
              </a:rPr>
              <a:t> de </a:t>
            </a:r>
            <a:r>
              <a:rPr lang="en-GB" sz="1400" b="1" dirty="0" err="1">
                <a:solidFill>
                  <a:schemeClr val="tx2">
                    <a:lumMod val="50000"/>
                  </a:schemeClr>
                </a:solidFill>
              </a:rPr>
              <a:t>vida</a:t>
            </a:r>
            <a:r>
              <a:rPr lang="en-GB" sz="1400" b="1" dirty="0">
                <a:solidFill>
                  <a:schemeClr val="tx2">
                    <a:lumMod val="50000"/>
                  </a:schemeClr>
                </a:solidFill>
              </a:rPr>
              <a:t> en las </a:t>
            </a:r>
            <a:r>
              <a:rPr lang="en-GB" sz="1400" b="1" dirty="0" err="1">
                <a:solidFill>
                  <a:schemeClr val="tx2">
                    <a:lumMod val="50000"/>
                  </a:schemeClr>
                </a:solidFill>
              </a:rPr>
              <a:t>residencias</a:t>
            </a:r>
            <a:r>
              <a:rPr lang="en-GB" sz="1400" b="1" dirty="0">
                <a:solidFill>
                  <a:schemeClr val="tx2">
                    <a:lumMod val="50000"/>
                  </a:schemeClr>
                </a:solidFill>
              </a:rPr>
              <a:t> </a:t>
            </a:r>
            <a:r>
              <a:rPr lang="en-GB" sz="1400" b="1" dirty="0" err="1">
                <a:solidFill>
                  <a:schemeClr val="tx2">
                    <a:lumMod val="50000"/>
                  </a:schemeClr>
                </a:solidFill>
              </a:rPr>
              <a:t>esta</a:t>
            </a:r>
            <a:r>
              <a:rPr lang="en-GB" sz="1400" b="1" dirty="0">
                <a:solidFill>
                  <a:schemeClr val="tx2">
                    <a:lumMod val="50000"/>
                  </a:schemeClr>
                </a:solidFill>
              </a:rPr>
              <a:t> </a:t>
            </a:r>
            <a:r>
              <a:rPr lang="en-GB" sz="1400" b="1" dirty="0" err="1">
                <a:solidFill>
                  <a:schemeClr val="tx2">
                    <a:lumMod val="50000"/>
                  </a:schemeClr>
                </a:solidFill>
              </a:rPr>
              <a:t>semana</a:t>
            </a:r>
            <a:endParaRPr lang="en-GB" sz="1400" b="1" dirty="0">
              <a:solidFill>
                <a:schemeClr val="tx2">
                  <a:lumMod val="50000"/>
                </a:schemeClr>
              </a:solidFill>
            </a:endParaRPr>
          </a:p>
          <a:p>
            <a:pPr algn="just"/>
            <a:endParaRPr lang="en-GB" sz="500" b="1" dirty="0"/>
          </a:p>
          <a:p>
            <a:pPr algn="just"/>
            <a:endParaRPr lang="en-GB" sz="500" b="1" dirty="0"/>
          </a:p>
          <a:p>
            <a:pPr algn="just"/>
            <a:r>
              <a:rPr lang="en-US" sz="1200" dirty="0"/>
              <a:t>La luz solar se </a:t>
            </a:r>
            <a:r>
              <a:rPr lang="en-US" sz="1200" dirty="0" err="1"/>
              <a:t>condidera</a:t>
            </a:r>
            <a:r>
              <a:rPr lang="en-US" sz="1200" dirty="0"/>
              <a:t> </a:t>
            </a:r>
            <a:r>
              <a:rPr lang="en-US" sz="1200" dirty="0" err="1"/>
              <a:t>uno</a:t>
            </a:r>
            <a:r>
              <a:rPr lang="en-US" sz="1200" dirty="0"/>
              <a:t> de </a:t>
            </a:r>
            <a:r>
              <a:rPr lang="en-US" sz="1200" dirty="0" err="1"/>
              <a:t>los</a:t>
            </a:r>
            <a:r>
              <a:rPr lang="en-US" sz="1200" dirty="0"/>
              <a:t> </a:t>
            </a:r>
            <a:r>
              <a:rPr lang="en-US" sz="1200" dirty="0" err="1"/>
              <a:t>mejores</a:t>
            </a:r>
            <a:r>
              <a:rPr lang="en-US" sz="1200" dirty="0"/>
              <a:t> </a:t>
            </a:r>
            <a:r>
              <a:rPr lang="en-US" sz="1200" dirty="0" err="1"/>
              <a:t>destructores</a:t>
            </a:r>
            <a:r>
              <a:rPr lang="en-US" sz="1200" dirty="0"/>
              <a:t> de virus.  Al </a:t>
            </a:r>
            <a:r>
              <a:rPr lang="en-US" sz="1200" dirty="0" err="1"/>
              <a:t>menos</a:t>
            </a:r>
            <a:r>
              <a:rPr lang="en-US" sz="1200" dirty="0"/>
              <a:t> </a:t>
            </a:r>
            <a:r>
              <a:rPr lang="en-US" sz="1200" dirty="0" err="1"/>
              <a:t>unos</a:t>
            </a:r>
            <a:r>
              <a:rPr lang="en-US" sz="1200" dirty="0"/>
              <a:t> 30 </a:t>
            </a:r>
            <a:r>
              <a:rPr lang="en-US" sz="1200" dirty="0" err="1"/>
              <a:t>minutos</a:t>
            </a:r>
            <a:r>
              <a:rPr lang="en-US" sz="1200" dirty="0"/>
              <a:t> de sol en la </a:t>
            </a:r>
            <a:r>
              <a:rPr lang="en-US" sz="1200" dirty="0" err="1"/>
              <a:t>piel</a:t>
            </a:r>
            <a:r>
              <a:rPr lang="en-US" sz="1200" dirty="0"/>
              <a:t> sin </a:t>
            </a:r>
            <a:r>
              <a:rPr lang="en-US" sz="1200" dirty="0" err="1"/>
              <a:t>cremas</a:t>
            </a:r>
            <a:r>
              <a:rPr lang="en-US" sz="1200" dirty="0"/>
              <a:t> </a:t>
            </a:r>
            <a:r>
              <a:rPr lang="en-US" sz="1200" dirty="0" err="1"/>
              <a:t>cada</a:t>
            </a:r>
            <a:r>
              <a:rPr lang="en-US" sz="1200" dirty="0"/>
              <a:t> </a:t>
            </a:r>
            <a:r>
              <a:rPr lang="en-US" sz="1200" dirty="0" err="1"/>
              <a:t>día</a:t>
            </a:r>
            <a:r>
              <a:rPr lang="en-US" sz="1200" dirty="0"/>
              <a:t> </a:t>
            </a:r>
            <a:r>
              <a:rPr lang="en-US" sz="1200" dirty="0" err="1"/>
              <a:t>estimula</a:t>
            </a:r>
            <a:r>
              <a:rPr lang="en-US" sz="1200" dirty="0"/>
              <a:t> la </a:t>
            </a:r>
            <a:r>
              <a:rPr lang="en-US" sz="1200" dirty="0" err="1"/>
              <a:t>producción</a:t>
            </a:r>
            <a:r>
              <a:rPr lang="en-US" sz="1200" dirty="0"/>
              <a:t> de </a:t>
            </a:r>
            <a:r>
              <a:rPr lang="en-US" sz="1200" dirty="0" err="1"/>
              <a:t>nutrientes</a:t>
            </a:r>
            <a:r>
              <a:rPr lang="en-US" sz="1200" dirty="0"/>
              <a:t> </a:t>
            </a:r>
            <a:r>
              <a:rPr lang="en-US" sz="1200" dirty="0" err="1"/>
              <a:t>valuosos</a:t>
            </a:r>
            <a:r>
              <a:rPr lang="en-US" sz="1200" dirty="0"/>
              <a:t> en </a:t>
            </a:r>
            <a:r>
              <a:rPr lang="en-US" sz="1200" dirty="0" err="1"/>
              <a:t>nuestro</a:t>
            </a:r>
            <a:r>
              <a:rPr lang="en-US" sz="1200" dirty="0"/>
              <a:t> </a:t>
            </a:r>
            <a:r>
              <a:rPr lang="en-US" sz="1200" dirty="0" err="1"/>
              <a:t>cuerpo</a:t>
            </a:r>
            <a:r>
              <a:rPr lang="en-US" sz="1200" dirty="0"/>
              <a:t>.  Para </a:t>
            </a:r>
            <a:r>
              <a:rPr lang="en-US" sz="1200" dirty="0" err="1"/>
              <a:t>los</a:t>
            </a:r>
            <a:r>
              <a:rPr lang="en-US" sz="1200" dirty="0"/>
              <a:t> </a:t>
            </a:r>
            <a:r>
              <a:rPr lang="en-US" sz="1200" dirty="0" err="1"/>
              <a:t>ancianos</a:t>
            </a:r>
            <a:r>
              <a:rPr lang="en-US" sz="1200" dirty="0"/>
              <a:t> </a:t>
            </a:r>
            <a:r>
              <a:rPr lang="en-US" sz="1200" dirty="0" err="1"/>
              <a:t>esta</a:t>
            </a:r>
            <a:r>
              <a:rPr lang="en-US" sz="1200" dirty="0"/>
              <a:t> </a:t>
            </a:r>
            <a:r>
              <a:rPr lang="en-US" sz="1200" dirty="0" err="1"/>
              <a:t>capacidad</a:t>
            </a:r>
            <a:r>
              <a:rPr lang="en-US" sz="1200" dirty="0"/>
              <a:t> </a:t>
            </a:r>
            <a:r>
              <a:rPr lang="en-US" sz="1200" dirty="0" err="1"/>
              <a:t>productora</a:t>
            </a:r>
            <a:r>
              <a:rPr lang="en-US" sz="1200" dirty="0"/>
              <a:t> y </a:t>
            </a:r>
            <a:r>
              <a:rPr lang="en-US" sz="1200" dirty="0" err="1"/>
              <a:t>sus</a:t>
            </a:r>
            <a:r>
              <a:rPr lang="en-US" sz="1200" dirty="0"/>
              <a:t> </a:t>
            </a:r>
            <a:r>
              <a:rPr lang="en-US" sz="1200" dirty="0" err="1"/>
              <a:t>niveles</a:t>
            </a:r>
            <a:r>
              <a:rPr lang="en-US" sz="1200" dirty="0"/>
              <a:t> de </a:t>
            </a:r>
            <a:r>
              <a:rPr lang="en-US" sz="1200" dirty="0" err="1"/>
              <a:t>energía</a:t>
            </a:r>
            <a:r>
              <a:rPr lang="en-US" sz="1200" dirty="0"/>
              <a:t> son </a:t>
            </a:r>
            <a:r>
              <a:rPr lang="en-US" sz="1200" dirty="0" err="1"/>
              <a:t>bastante</a:t>
            </a:r>
            <a:r>
              <a:rPr lang="en-US" sz="1200" dirty="0"/>
              <a:t> </a:t>
            </a:r>
            <a:r>
              <a:rPr lang="en-US" sz="1200" dirty="0" err="1"/>
              <a:t>más</a:t>
            </a:r>
            <a:r>
              <a:rPr lang="en-US" sz="1200" dirty="0"/>
              <a:t> </a:t>
            </a:r>
            <a:r>
              <a:rPr lang="en-US" sz="1200" dirty="0" err="1"/>
              <a:t>reducidos</a:t>
            </a:r>
            <a:r>
              <a:rPr lang="en-US" sz="1200" dirty="0"/>
              <a:t>; </a:t>
            </a:r>
            <a:r>
              <a:rPr lang="en-US" sz="1200" dirty="0" err="1"/>
              <a:t>esta</a:t>
            </a:r>
            <a:r>
              <a:rPr lang="en-US" sz="1200" dirty="0"/>
              <a:t> </a:t>
            </a:r>
            <a:r>
              <a:rPr lang="en-US" sz="1200" dirty="0" err="1"/>
              <a:t>deficiencia</a:t>
            </a:r>
            <a:r>
              <a:rPr lang="en-US" sz="1200" dirty="0"/>
              <a:t> </a:t>
            </a:r>
            <a:r>
              <a:rPr lang="en-US" sz="1200" dirty="0" err="1"/>
              <a:t>acelera</a:t>
            </a:r>
            <a:r>
              <a:rPr lang="en-US" sz="1200" dirty="0"/>
              <a:t> el </a:t>
            </a:r>
            <a:r>
              <a:rPr lang="en-US" sz="1200" dirty="0" err="1"/>
              <a:t>proceso</a:t>
            </a:r>
            <a:r>
              <a:rPr lang="en-US" sz="1200" dirty="0"/>
              <a:t> de </a:t>
            </a:r>
            <a:r>
              <a:rPr lang="en-US" sz="1200" dirty="0" err="1"/>
              <a:t>envejecimiento</a:t>
            </a:r>
            <a:r>
              <a:rPr lang="en-US" sz="1200" dirty="0"/>
              <a:t> y conduce a </a:t>
            </a:r>
            <a:r>
              <a:rPr lang="en-US" sz="1200" dirty="0" err="1"/>
              <a:t>enfermedades</a:t>
            </a:r>
            <a:r>
              <a:rPr lang="en-US" sz="1200" dirty="0"/>
              <a:t>.  Los </a:t>
            </a:r>
            <a:r>
              <a:rPr lang="en-US" sz="1200" dirty="0" err="1"/>
              <a:t>depósitos</a:t>
            </a:r>
            <a:r>
              <a:rPr lang="en-US" sz="1200" dirty="0"/>
              <a:t> </a:t>
            </a:r>
            <a:r>
              <a:rPr lang="en-US" sz="1200" dirty="0" err="1"/>
              <a:t>vacíos</a:t>
            </a:r>
            <a:r>
              <a:rPr lang="en-US" sz="1200" dirty="0"/>
              <a:t> </a:t>
            </a:r>
            <a:r>
              <a:rPr lang="en-US" sz="1200" dirty="0" err="1"/>
              <a:t>pueden</a:t>
            </a:r>
            <a:r>
              <a:rPr lang="en-US" sz="1200" dirty="0"/>
              <a:t> </a:t>
            </a:r>
            <a:r>
              <a:rPr lang="en-US" sz="1200" dirty="0" err="1"/>
              <a:t>mejorarse</a:t>
            </a:r>
            <a:r>
              <a:rPr lang="en-US" sz="1200" dirty="0"/>
              <a:t> con </a:t>
            </a:r>
            <a:r>
              <a:rPr lang="en-US" sz="1200" dirty="0" err="1"/>
              <a:t>dosis</a:t>
            </a:r>
            <a:r>
              <a:rPr lang="en-US" sz="1200" dirty="0"/>
              <a:t> </a:t>
            </a:r>
            <a:r>
              <a:rPr lang="en-US" sz="1200" dirty="0" err="1"/>
              <a:t>altas</a:t>
            </a:r>
            <a:r>
              <a:rPr lang="en-US" sz="1200" dirty="0"/>
              <a:t> de </a:t>
            </a:r>
            <a:r>
              <a:rPr lang="en-US" sz="1200" dirty="0" err="1"/>
              <a:t>vitaminas</a:t>
            </a:r>
            <a:r>
              <a:rPr lang="en-US" sz="1200" dirty="0"/>
              <a:t> </a:t>
            </a:r>
            <a:r>
              <a:rPr lang="en-US" sz="1200" dirty="0" err="1"/>
              <a:t>naturales</a:t>
            </a:r>
            <a:r>
              <a:rPr lang="en-US" sz="1200" dirty="0"/>
              <a:t>, </a:t>
            </a:r>
            <a:r>
              <a:rPr lang="en-US" sz="1200" dirty="0" err="1"/>
              <a:t>minerales</a:t>
            </a:r>
            <a:r>
              <a:rPr lang="en-US" sz="1200" dirty="0"/>
              <a:t> , </a:t>
            </a:r>
            <a:r>
              <a:rPr lang="en-US" sz="1200" dirty="0" err="1"/>
              <a:t>enzimas</a:t>
            </a:r>
            <a:r>
              <a:rPr lang="en-US" sz="1200" dirty="0"/>
              <a:t>, </a:t>
            </a:r>
            <a:r>
              <a:rPr lang="en-US" sz="1200" dirty="0" err="1"/>
              <a:t>acéites</a:t>
            </a:r>
            <a:r>
              <a:rPr lang="en-US" sz="1200" dirty="0"/>
              <a:t> y </a:t>
            </a:r>
            <a:r>
              <a:rPr lang="en-US" sz="1200" dirty="0" err="1"/>
              <a:t>proteínas</a:t>
            </a:r>
            <a:r>
              <a:rPr lang="en-US" sz="1200" dirty="0"/>
              <a:t>. Entre las </a:t>
            </a:r>
            <a:r>
              <a:rPr lang="en-US" sz="1200" dirty="0" err="1"/>
              <a:t>más</a:t>
            </a:r>
            <a:r>
              <a:rPr lang="en-US" sz="1200" dirty="0"/>
              <a:t> </a:t>
            </a:r>
            <a:r>
              <a:rPr lang="en-US" sz="1200" dirty="0" err="1"/>
              <a:t>importantes</a:t>
            </a:r>
            <a:r>
              <a:rPr lang="en-US" sz="1200" dirty="0"/>
              <a:t> se </a:t>
            </a:r>
            <a:r>
              <a:rPr lang="en-US" sz="1200" dirty="0" err="1"/>
              <a:t>encuentran</a:t>
            </a:r>
            <a:r>
              <a:rPr lang="en-US" sz="1200" dirty="0"/>
              <a:t> la </a:t>
            </a:r>
            <a:r>
              <a:rPr lang="en-US" sz="1200" dirty="0" err="1"/>
              <a:t>vitamina</a:t>
            </a:r>
            <a:r>
              <a:rPr lang="en-US" sz="1200" dirty="0"/>
              <a:t> C, D3, B12, </a:t>
            </a:r>
            <a:r>
              <a:rPr lang="en-US" sz="1200" dirty="0" err="1"/>
              <a:t>magnesio</a:t>
            </a:r>
            <a:r>
              <a:rPr lang="en-US" sz="1200" dirty="0"/>
              <a:t>, </a:t>
            </a:r>
            <a:r>
              <a:rPr lang="en-US" sz="1200" dirty="0" err="1"/>
              <a:t>potasio</a:t>
            </a:r>
            <a:r>
              <a:rPr lang="en-US" sz="1200" dirty="0"/>
              <a:t>, zinc (</a:t>
            </a:r>
            <a:r>
              <a:rPr lang="en-US" sz="1200" dirty="0" err="1"/>
              <a:t>cura</a:t>
            </a:r>
            <a:r>
              <a:rPr lang="en-US" sz="1200" dirty="0"/>
              <a:t> virus), </a:t>
            </a:r>
            <a:r>
              <a:rPr lang="en-US" sz="1200" dirty="0" err="1"/>
              <a:t>selenio</a:t>
            </a:r>
            <a:r>
              <a:rPr lang="en-US" sz="1200" dirty="0"/>
              <a:t>, </a:t>
            </a:r>
            <a:r>
              <a:rPr lang="en-US" sz="1200" dirty="0" err="1"/>
              <a:t>acéite</a:t>
            </a:r>
            <a:r>
              <a:rPr lang="en-US" sz="1200" dirty="0"/>
              <a:t> de oregano y </a:t>
            </a:r>
            <a:r>
              <a:rPr lang="en-US" sz="1200" dirty="0" err="1"/>
              <a:t>keratina</a:t>
            </a:r>
            <a:r>
              <a:rPr lang="en-US" sz="1200" dirty="0"/>
              <a:t>. Sol, </a:t>
            </a:r>
            <a:r>
              <a:rPr lang="en-US" sz="1200" dirty="0" err="1"/>
              <a:t>fruta</a:t>
            </a:r>
            <a:r>
              <a:rPr lang="en-US" sz="1200" dirty="0"/>
              <a:t>  y </a:t>
            </a:r>
            <a:r>
              <a:rPr lang="en-US" sz="1200" dirty="0" err="1"/>
              <a:t>verdura</a:t>
            </a:r>
            <a:r>
              <a:rPr lang="en-US" sz="1200" dirty="0"/>
              <a:t> </a:t>
            </a:r>
            <a:r>
              <a:rPr lang="en-US" sz="1200" dirty="0" err="1"/>
              <a:t>fresca</a:t>
            </a:r>
            <a:r>
              <a:rPr lang="en-US" sz="1200" dirty="0"/>
              <a:t> a </a:t>
            </a:r>
            <a:r>
              <a:rPr lang="en-US" sz="1200" dirty="0" err="1"/>
              <a:t>diario</a:t>
            </a:r>
            <a:r>
              <a:rPr lang="en-US" sz="1200" dirty="0"/>
              <a:t>, (en forma de </a:t>
            </a:r>
            <a:r>
              <a:rPr lang="en-US" sz="1200" dirty="0" err="1"/>
              <a:t>semilla</a:t>
            </a:r>
            <a:r>
              <a:rPr lang="en-US" sz="1200" dirty="0"/>
              <a:t>, </a:t>
            </a:r>
            <a:r>
              <a:rPr lang="en-US" sz="1200" dirty="0" err="1"/>
              <a:t>seca</a:t>
            </a:r>
            <a:r>
              <a:rPr lang="en-US" sz="1200" dirty="0"/>
              <a:t>, </a:t>
            </a:r>
            <a:r>
              <a:rPr lang="en-US" sz="1200" dirty="0" err="1"/>
              <a:t>cruda</a:t>
            </a:r>
            <a:r>
              <a:rPr lang="en-US" sz="1200" dirty="0"/>
              <a:t>, </a:t>
            </a:r>
            <a:r>
              <a:rPr lang="en-US" sz="1200" dirty="0" err="1"/>
              <a:t>cocinada</a:t>
            </a:r>
            <a:r>
              <a:rPr lang="en-US" sz="1200" dirty="0"/>
              <a:t> o </a:t>
            </a:r>
            <a:r>
              <a:rPr lang="en-US" sz="1200" dirty="0" err="1"/>
              <a:t>como</a:t>
            </a:r>
            <a:r>
              <a:rPr lang="en-US" sz="1200" dirty="0"/>
              <a:t> </a:t>
            </a:r>
            <a:r>
              <a:rPr lang="en-US" sz="1200" dirty="0" err="1"/>
              <a:t>infusión</a:t>
            </a:r>
            <a:r>
              <a:rPr lang="en-US" sz="1200" dirty="0"/>
              <a:t>) </a:t>
            </a:r>
            <a:r>
              <a:rPr lang="en-US" sz="1200" dirty="0" err="1"/>
              <a:t>nos</a:t>
            </a:r>
            <a:r>
              <a:rPr lang="en-US" sz="1200" dirty="0"/>
              <a:t> </a:t>
            </a:r>
            <a:r>
              <a:rPr lang="en-US" sz="1200" dirty="0" err="1"/>
              <a:t>proporciona</a:t>
            </a:r>
            <a:r>
              <a:rPr lang="en-US" sz="1200" dirty="0"/>
              <a:t> </a:t>
            </a:r>
            <a:r>
              <a:rPr lang="en-US" sz="1200" dirty="0" err="1"/>
              <a:t>algunos</a:t>
            </a:r>
            <a:r>
              <a:rPr lang="en-US" sz="1200" dirty="0"/>
              <a:t> de </a:t>
            </a:r>
            <a:r>
              <a:rPr lang="en-US" sz="1200" dirty="0" err="1"/>
              <a:t>estos</a:t>
            </a:r>
            <a:r>
              <a:rPr lang="en-US" sz="1200" dirty="0"/>
              <a:t> </a:t>
            </a:r>
            <a:r>
              <a:rPr lang="en-US" sz="1200" dirty="0" err="1"/>
              <a:t>nutrientes</a:t>
            </a:r>
            <a:r>
              <a:rPr lang="en-US" sz="1200" dirty="0"/>
              <a:t>.  El </a:t>
            </a:r>
            <a:r>
              <a:rPr lang="en-US" sz="1200" dirty="0" err="1"/>
              <a:t>conocimiento</a:t>
            </a:r>
            <a:r>
              <a:rPr lang="en-US" sz="1200" dirty="0"/>
              <a:t> </a:t>
            </a:r>
            <a:r>
              <a:rPr lang="en-US" sz="1200" dirty="0" err="1"/>
              <a:t>sobre</a:t>
            </a:r>
            <a:r>
              <a:rPr lang="en-US" sz="1200" dirty="0"/>
              <a:t> las </a:t>
            </a:r>
            <a:r>
              <a:rPr lang="en-US" sz="1200" dirty="0" err="1"/>
              <a:t>plantas</a:t>
            </a:r>
            <a:r>
              <a:rPr lang="en-US" sz="1200" dirty="0"/>
              <a:t> y </a:t>
            </a:r>
            <a:r>
              <a:rPr lang="en-US" sz="1200" dirty="0" err="1"/>
              <a:t>hierbas</a:t>
            </a:r>
            <a:r>
              <a:rPr lang="en-US" sz="1200" dirty="0"/>
              <a:t> </a:t>
            </a:r>
            <a:r>
              <a:rPr lang="en-US" sz="1200" dirty="0" err="1"/>
              <a:t>medicinales</a:t>
            </a:r>
            <a:r>
              <a:rPr lang="en-US" sz="1200" dirty="0"/>
              <a:t> </a:t>
            </a:r>
            <a:r>
              <a:rPr lang="en-US" sz="1200" dirty="0" err="1"/>
              <a:t>va</a:t>
            </a:r>
            <a:r>
              <a:rPr lang="en-US" sz="1200" dirty="0"/>
              <a:t> en </a:t>
            </a:r>
            <a:r>
              <a:rPr lang="en-US" sz="1200" dirty="0" err="1"/>
              <a:t>aumento</a:t>
            </a:r>
            <a:r>
              <a:rPr lang="en-US" sz="1200" dirty="0"/>
              <a:t> y se </a:t>
            </a:r>
            <a:r>
              <a:rPr lang="en-US" sz="1200" dirty="0" err="1"/>
              <a:t>va</a:t>
            </a:r>
            <a:r>
              <a:rPr lang="en-US" sz="1200" dirty="0"/>
              <a:t> </a:t>
            </a:r>
            <a:r>
              <a:rPr lang="en-US" sz="1200" dirty="0" err="1"/>
              <a:t>incluyendo</a:t>
            </a:r>
            <a:r>
              <a:rPr lang="en-US" sz="1200" dirty="0"/>
              <a:t> en </a:t>
            </a:r>
            <a:r>
              <a:rPr lang="en-US" sz="1200" dirty="0" err="1"/>
              <a:t>los</a:t>
            </a:r>
            <a:r>
              <a:rPr lang="en-US" sz="1200" dirty="0"/>
              <a:t> </a:t>
            </a:r>
            <a:r>
              <a:rPr lang="en-US" sz="1200" dirty="0" err="1"/>
              <a:t>estudios</a:t>
            </a:r>
            <a:r>
              <a:rPr lang="en-US" sz="1200" dirty="0"/>
              <a:t> </a:t>
            </a:r>
            <a:r>
              <a:rPr lang="en-US" sz="1200" dirty="0" err="1"/>
              <a:t>científicos</a:t>
            </a:r>
            <a:r>
              <a:rPr lang="en-US" sz="1200" dirty="0"/>
              <a:t>.</a:t>
            </a:r>
          </a:p>
          <a:p>
            <a:pPr algn="just"/>
            <a:r>
              <a:rPr lang="en-US" sz="1200" dirty="0"/>
              <a:t>El </a:t>
            </a:r>
            <a:r>
              <a:rPr lang="en-US" sz="1200" dirty="0" err="1"/>
              <a:t>te</a:t>
            </a:r>
            <a:r>
              <a:rPr lang="en-US" sz="1200" dirty="0"/>
              <a:t> de </a:t>
            </a:r>
            <a:r>
              <a:rPr lang="en-US" sz="1200" dirty="0" err="1"/>
              <a:t>artemisia</a:t>
            </a:r>
            <a:r>
              <a:rPr lang="en-US" sz="1200" dirty="0"/>
              <a:t> </a:t>
            </a:r>
            <a:r>
              <a:rPr lang="en-US" sz="1200" dirty="0" err="1"/>
              <a:t>annua</a:t>
            </a:r>
            <a:r>
              <a:rPr lang="en-US" sz="1200" dirty="0"/>
              <a:t> </a:t>
            </a:r>
            <a:r>
              <a:rPr lang="en-US" sz="1200" dirty="0" err="1"/>
              <a:t>mata</a:t>
            </a:r>
            <a:r>
              <a:rPr lang="en-US" sz="1200" dirty="0"/>
              <a:t> </a:t>
            </a:r>
            <a:r>
              <a:rPr lang="en-US" sz="1200" dirty="0" err="1"/>
              <a:t>los</a:t>
            </a:r>
            <a:r>
              <a:rPr lang="en-US" sz="1200" dirty="0"/>
              <a:t> virus, </a:t>
            </a:r>
            <a:r>
              <a:rPr lang="en-US" sz="1200" dirty="0" err="1"/>
              <a:t>bacterias</a:t>
            </a:r>
            <a:r>
              <a:rPr lang="en-US" sz="1200" dirty="0"/>
              <a:t> y </a:t>
            </a:r>
            <a:r>
              <a:rPr lang="en-US" sz="1200" dirty="0" err="1"/>
              <a:t>funghi</a:t>
            </a:r>
            <a:r>
              <a:rPr lang="en-US" sz="1200" dirty="0"/>
              <a:t>. </a:t>
            </a:r>
            <a:r>
              <a:rPr lang="en-US" sz="1000" dirty="0">
                <a:solidFill>
                  <a:srgbClr val="2C2C2C"/>
                </a:solidFill>
              </a:rPr>
              <a:t>https://www.hindawi.com/journals/omcl/2019/1615758/.   </a:t>
            </a:r>
            <a:r>
              <a:rPr lang="en-US" sz="1200" dirty="0">
                <a:solidFill>
                  <a:srgbClr val="2C2C2C"/>
                </a:solidFill>
              </a:rPr>
              <a:t>Lo </a:t>
            </a:r>
            <a:r>
              <a:rPr lang="en-US" sz="1200" dirty="0" err="1">
                <a:solidFill>
                  <a:srgbClr val="2C2C2C"/>
                </a:solidFill>
              </a:rPr>
              <a:t>mismo</a:t>
            </a:r>
            <a:r>
              <a:rPr lang="en-US" sz="1200" dirty="0">
                <a:solidFill>
                  <a:srgbClr val="2C2C2C"/>
                </a:solidFill>
              </a:rPr>
              <a:t>  se </a:t>
            </a:r>
            <a:r>
              <a:rPr lang="en-US" sz="1200" dirty="0" err="1">
                <a:solidFill>
                  <a:srgbClr val="2C2C2C"/>
                </a:solidFill>
              </a:rPr>
              <a:t>conoce</a:t>
            </a:r>
            <a:r>
              <a:rPr lang="en-US" sz="1200" dirty="0">
                <a:solidFill>
                  <a:srgbClr val="2C2C2C"/>
                </a:solidFill>
              </a:rPr>
              <a:t> del  </a:t>
            </a:r>
            <a:r>
              <a:rPr lang="en-US" sz="1200" dirty="0" err="1">
                <a:solidFill>
                  <a:srgbClr val="2C2C2C"/>
                </a:solidFill>
              </a:rPr>
              <a:t>tamarindo</a:t>
            </a:r>
            <a:r>
              <a:rPr lang="en-US" sz="1200" dirty="0">
                <a:solidFill>
                  <a:srgbClr val="2C2C2C"/>
                </a:solidFill>
              </a:rPr>
              <a:t> y la flor de </a:t>
            </a:r>
            <a:r>
              <a:rPr lang="en-US" sz="1200" dirty="0" err="1">
                <a:solidFill>
                  <a:srgbClr val="2C2C2C"/>
                </a:solidFill>
              </a:rPr>
              <a:t>saúco</a:t>
            </a:r>
            <a:r>
              <a:rPr lang="en-US" sz="1200" dirty="0">
                <a:solidFill>
                  <a:srgbClr val="2C2C2C"/>
                </a:solidFill>
              </a:rPr>
              <a:t>.  </a:t>
            </a:r>
            <a:r>
              <a:rPr lang="en-US" sz="1200" dirty="0" err="1">
                <a:solidFill>
                  <a:srgbClr val="2C2C2C"/>
                </a:solidFill>
              </a:rPr>
              <a:t>Cada</a:t>
            </a:r>
            <a:r>
              <a:rPr lang="en-US" sz="1200" dirty="0">
                <a:solidFill>
                  <a:srgbClr val="2C2C2C"/>
                </a:solidFill>
              </a:rPr>
              <a:t> </a:t>
            </a:r>
            <a:r>
              <a:rPr lang="en-US" sz="1200" dirty="0" err="1">
                <a:solidFill>
                  <a:srgbClr val="2C2C2C"/>
                </a:solidFill>
              </a:rPr>
              <a:t>país</a:t>
            </a:r>
            <a:r>
              <a:rPr lang="en-US" sz="1200" dirty="0">
                <a:solidFill>
                  <a:srgbClr val="2C2C2C"/>
                </a:solidFill>
              </a:rPr>
              <a:t> </a:t>
            </a:r>
            <a:r>
              <a:rPr lang="en-US" sz="1200" dirty="0" err="1">
                <a:solidFill>
                  <a:srgbClr val="2C2C2C"/>
                </a:solidFill>
              </a:rPr>
              <a:t>cuenta</a:t>
            </a:r>
            <a:r>
              <a:rPr lang="en-US" sz="1200" dirty="0">
                <a:solidFill>
                  <a:srgbClr val="2C2C2C"/>
                </a:solidFill>
              </a:rPr>
              <a:t> con un </a:t>
            </a:r>
            <a:r>
              <a:rPr lang="en-US" sz="1200" dirty="0" err="1">
                <a:solidFill>
                  <a:srgbClr val="2C2C2C"/>
                </a:solidFill>
              </a:rPr>
              <a:t>conocimiento</a:t>
            </a:r>
            <a:r>
              <a:rPr lang="en-US" sz="1200" dirty="0">
                <a:solidFill>
                  <a:srgbClr val="2C2C2C"/>
                </a:solidFill>
              </a:rPr>
              <a:t> herbal </a:t>
            </a:r>
            <a:r>
              <a:rPr lang="en-US" sz="1200" dirty="0" err="1">
                <a:solidFill>
                  <a:srgbClr val="2C2C2C"/>
                </a:solidFill>
              </a:rPr>
              <a:t>probado</a:t>
            </a:r>
            <a:r>
              <a:rPr lang="en-US" sz="1200" dirty="0">
                <a:solidFill>
                  <a:srgbClr val="2C2C2C"/>
                </a:solidFill>
              </a:rPr>
              <a:t> y la </a:t>
            </a:r>
            <a:r>
              <a:rPr lang="en-US" sz="1200" dirty="0" err="1">
                <a:solidFill>
                  <a:srgbClr val="2C2C2C"/>
                </a:solidFill>
              </a:rPr>
              <a:t>misma</a:t>
            </a:r>
            <a:r>
              <a:rPr lang="en-US" sz="1200" dirty="0">
                <a:solidFill>
                  <a:srgbClr val="2C2C2C"/>
                </a:solidFill>
              </a:rPr>
              <a:t> planta </a:t>
            </a:r>
            <a:r>
              <a:rPr lang="en-US" sz="1200" dirty="0" err="1">
                <a:solidFill>
                  <a:srgbClr val="2C2C2C"/>
                </a:solidFill>
              </a:rPr>
              <a:t>es</a:t>
            </a:r>
            <a:r>
              <a:rPr lang="en-US" sz="1200" dirty="0">
                <a:solidFill>
                  <a:srgbClr val="2C2C2C"/>
                </a:solidFill>
              </a:rPr>
              <a:t> </a:t>
            </a:r>
            <a:r>
              <a:rPr lang="en-US" sz="1200" dirty="0" err="1">
                <a:solidFill>
                  <a:srgbClr val="2C2C2C"/>
                </a:solidFill>
              </a:rPr>
              <a:t>más</a:t>
            </a:r>
            <a:r>
              <a:rPr lang="en-US" sz="1200" dirty="0">
                <a:solidFill>
                  <a:srgbClr val="2C2C2C"/>
                </a:solidFill>
              </a:rPr>
              <a:t> </a:t>
            </a:r>
            <a:r>
              <a:rPr lang="en-US" sz="1200" dirty="0" err="1">
                <a:solidFill>
                  <a:srgbClr val="2C2C2C"/>
                </a:solidFill>
              </a:rPr>
              <a:t>efectiva</a:t>
            </a:r>
            <a:r>
              <a:rPr lang="en-US" sz="1200" dirty="0">
                <a:solidFill>
                  <a:srgbClr val="2C2C2C"/>
                </a:solidFill>
              </a:rPr>
              <a:t> que las </a:t>
            </a:r>
            <a:r>
              <a:rPr lang="en-US" sz="1200" dirty="0" err="1">
                <a:solidFill>
                  <a:srgbClr val="2C2C2C"/>
                </a:solidFill>
              </a:rPr>
              <a:t>sustancias</a:t>
            </a:r>
            <a:r>
              <a:rPr lang="en-US" sz="1200" dirty="0">
                <a:solidFill>
                  <a:srgbClr val="2C2C2C"/>
                </a:solidFill>
              </a:rPr>
              <a:t> </a:t>
            </a:r>
            <a:r>
              <a:rPr lang="en-US" sz="1200" dirty="0" err="1">
                <a:solidFill>
                  <a:srgbClr val="2C2C2C"/>
                </a:solidFill>
              </a:rPr>
              <a:t>extraídas</a:t>
            </a:r>
            <a:r>
              <a:rPr lang="en-US" sz="1200" dirty="0">
                <a:solidFill>
                  <a:srgbClr val="2C2C2C"/>
                </a:solidFill>
              </a:rPr>
              <a:t> de </a:t>
            </a:r>
            <a:r>
              <a:rPr lang="en-US" sz="1200" dirty="0" err="1">
                <a:solidFill>
                  <a:srgbClr val="2C2C2C"/>
                </a:solidFill>
              </a:rPr>
              <a:t>ella</a:t>
            </a:r>
            <a:r>
              <a:rPr lang="en-US" sz="1200" dirty="0">
                <a:solidFill>
                  <a:srgbClr val="2C2C2C"/>
                </a:solidFill>
              </a:rPr>
              <a:t>.  El </a:t>
            </a:r>
            <a:r>
              <a:rPr lang="en-US" sz="1200" dirty="0" err="1">
                <a:solidFill>
                  <a:srgbClr val="2C2C2C"/>
                </a:solidFill>
              </a:rPr>
              <a:t>te</a:t>
            </a:r>
            <a:r>
              <a:rPr lang="en-US" sz="1200" dirty="0">
                <a:solidFill>
                  <a:srgbClr val="2C2C2C"/>
                </a:solidFill>
              </a:rPr>
              <a:t> a menudo </a:t>
            </a:r>
            <a:r>
              <a:rPr lang="en-US" sz="1200" dirty="0" err="1">
                <a:solidFill>
                  <a:srgbClr val="2C2C2C"/>
                </a:solidFill>
              </a:rPr>
              <a:t>tiene</a:t>
            </a:r>
            <a:r>
              <a:rPr lang="en-US" sz="1200" dirty="0">
                <a:solidFill>
                  <a:srgbClr val="2C2C2C"/>
                </a:solidFill>
              </a:rPr>
              <a:t> </a:t>
            </a:r>
            <a:r>
              <a:rPr lang="en-US" sz="1200" dirty="0" err="1">
                <a:solidFill>
                  <a:srgbClr val="2C2C2C"/>
                </a:solidFill>
              </a:rPr>
              <a:t>efectos</a:t>
            </a:r>
            <a:r>
              <a:rPr lang="en-US" sz="1200" dirty="0">
                <a:solidFill>
                  <a:srgbClr val="2C2C2C"/>
                </a:solidFill>
              </a:rPr>
              <a:t> </a:t>
            </a:r>
            <a:r>
              <a:rPr lang="en-US" sz="1200" dirty="0" err="1">
                <a:solidFill>
                  <a:srgbClr val="2C2C2C"/>
                </a:solidFill>
              </a:rPr>
              <a:t>diuréticos</a:t>
            </a:r>
            <a:r>
              <a:rPr lang="en-US" sz="1200" dirty="0">
                <a:solidFill>
                  <a:srgbClr val="2C2C2C"/>
                </a:solidFill>
              </a:rPr>
              <a:t>.  La </a:t>
            </a:r>
            <a:r>
              <a:rPr lang="en-US" sz="1200" dirty="0" err="1">
                <a:solidFill>
                  <a:srgbClr val="2C2C2C"/>
                </a:solidFill>
              </a:rPr>
              <a:t>gente</a:t>
            </a:r>
            <a:r>
              <a:rPr lang="en-US" sz="1200" dirty="0">
                <a:solidFill>
                  <a:srgbClr val="2C2C2C"/>
                </a:solidFill>
              </a:rPr>
              <a:t> mayor </a:t>
            </a:r>
            <a:r>
              <a:rPr lang="en-US" sz="1200" dirty="0" err="1">
                <a:solidFill>
                  <a:srgbClr val="2C2C2C"/>
                </a:solidFill>
              </a:rPr>
              <a:t>tendría</a:t>
            </a:r>
            <a:r>
              <a:rPr lang="en-US" sz="1200" dirty="0">
                <a:solidFill>
                  <a:srgbClr val="2C2C2C"/>
                </a:solidFill>
              </a:rPr>
              <a:t> que </a:t>
            </a:r>
            <a:r>
              <a:rPr lang="en-US" sz="1200" dirty="0" err="1">
                <a:solidFill>
                  <a:srgbClr val="2C2C2C"/>
                </a:solidFill>
              </a:rPr>
              <a:t>ser</a:t>
            </a:r>
            <a:r>
              <a:rPr lang="en-US" sz="1200" dirty="0">
                <a:solidFill>
                  <a:srgbClr val="2C2C2C"/>
                </a:solidFill>
              </a:rPr>
              <a:t> </a:t>
            </a:r>
            <a:r>
              <a:rPr lang="en-US" sz="1200" dirty="0" err="1">
                <a:solidFill>
                  <a:srgbClr val="2C2C2C"/>
                </a:solidFill>
              </a:rPr>
              <a:t>motivada</a:t>
            </a:r>
            <a:r>
              <a:rPr lang="en-US" sz="1200" dirty="0">
                <a:solidFill>
                  <a:srgbClr val="2C2C2C"/>
                </a:solidFill>
              </a:rPr>
              <a:t> a </a:t>
            </a:r>
            <a:r>
              <a:rPr lang="en-US" sz="1200" dirty="0" err="1">
                <a:solidFill>
                  <a:srgbClr val="2C2C2C"/>
                </a:solidFill>
              </a:rPr>
              <a:t>beber</a:t>
            </a:r>
            <a:r>
              <a:rPr lang="en-US" sz="1200" dirty="0">
                <a:solidFill>
                  <a:srgbClr val="2C2C2C"/>
                </a:solidFill>
              </a:rPr>
              <a:t> un </a:t>
            </a:r>
            <a:r>
              <a:rPr lang="en-US" sz="1200" dirty="0" err="1">
                <a:solidFill>
                  <a:srgbClr val="2C2C2C"/>
                </a:solidFill>
              </a:rPr>
              <a:t>litro</a:t>
            </a:r>
            <a:r>
              <a:rPr lang="en-US" sz="1200" dirty="0">
                <a:solidFill>
                  <a:srgbClr val="2C2C2C"/>
                </a:solidFill>
              </a:rPr>
              <a:t> y </a:t>
            </a:r>
            <a:r>
              <a:rPr lang="en-US" sz="1200" dirty="0" err="1">
                <a:solidFill>
                  <a:srgbClr val="2C2C2C"/>
                </a:solidFill>
              </a:rPr>
              <a:t>medio</a:t>
            </a:r>
            <a:r>
              <a:rPr lang="en-US" sz="1200" dirty="0">
                <a:solidFill>
                  <a:srgbClr val="2C2C2C"/>
                </a:solidFill>
              </a:rPr>
              <a:t> de </a:t>
            </a:r>
            <a:r>
              <a:rPr lang="en-US" sz="1200" dirty="0" err="1">
                <a:solidFill>
                  <a:srgbClr val="2C2C2C"/>
                </a:solidFill>
              </a:rPr>
              <a:t>agua</a:t>
            </a:r>
            <a:r>
              <a:rPr lang="en-US" sz="1200" dirty="0">
                <a:solidFill>
                  <a:srgbClr val="2C2C2C"/>
                </a:solidFill>
              </a:rPr>
              <a:t> </a:t>
            </a:r>
            <a:r>
              <a:rPr lang="en-US" sz="1200" dirty="0" err="1">
                <a:solidFill>
                  <a:srgbClr val="2C2C2C"/>
                </a:solidFill>
              </a:rPr>
              <a:t>fresca</a:t>
            </a:r>
            <a:r>
              <a:rPr lang="en-US" sz="1200" dirty="0">
                <a:solidFill>
                  <a:srgbClr val="2C2C2C"/>
                </a:solidFill>
              </a:rPr>
              <a:t> </a:t>
            </a:r>
            <a:r>
              <a:rPr lang="en-US" sz="1200" dirty="0" err="1">
                <a:solidFill>
                  <a:srgbClr val="2C2C2C"/>
                </a:solidFill>
              </a:rPr>
              <a:t>cada</a:t>
            </a:r>
            <a:r>
              <a:rPr lang="en-US" sz="1200" dirty="0">
                <a:solidFill>
                  <a:srgbClr val="2C2C2C"/>
                </a:solidFill>
              </a:rPr>
              <a:t> </a:t>
            </a:r>
            <a:r>
              <a:rPr lang="en-US" sz="1200" dirty="0" err="1">
                <a:solidFill>
                  <a:srgbClr val="2C2C2C"/>
                </a:solidFill>
              </a:rPr>
              <a:t>día</a:t>
            </a:r>
            <a:r>
              <a:rPr lang="en-US" sz="1200" dirty="0">
                <a:solidFill>
                  <a:srgbClr val="2C2C2C"/>
                </a:solidFill>
              </a:rPr>
              <a:t>, </a:t>
            </a:r>
            <a:r>
              <a:rPr lang="en-US" sz="1200" dirty="0" err="1">
                <a:solidFill>
                  <a:srgbClr val="2C2C2C"/>
                </a:solidFill>
              </a:rPr>
              <a:t>incluso</a:t>
            </a:r>
            <a:r>
              <a:rPr lang="en-US" sz="1200" dirty="0">
                <a:solidFill>
                  <a:srgbClr val="2C2C2C"/>
                </a:solidFill>
              </a:rPr>
              <a:t> para un </a:t>
            </a:r>
            <a:r>
              <a:rPr lang="en-US" sz="1200" dirty="0" err="1">
                <a:solidFill>
                  <a:srgbClr val="2C2C2C"/>
                </a:solidFill>
              </a:rPr>
              <a:t>mejor</a:t>
            </a:r>
            <a:r>
              <a:rPr lang="en-US" sz="1200" dirty="0">
                <a:solidFill>
                  <a:srgbClr val="2C2C2C"/>
                </a:solidFill>
              </a:rPr>
              <a:t> </a:t>
            </a:r>
            <a:r>
              <a:rPr lang="en-US" sz="1200" dirty="0" err="1">
                <a:solidFill>
                  <a:srgbClr val="2C2C2C"/>
                </a:solidFill>
              </a:rPr>
              <a:t>sabor</a:t>
            </a:r>
            <a:r>
              <a:rPr lang="en-US" sz="1200" dirty="0">
                <a:solidFill>
                  <a:srgbClr val="2C2C2C"/>
                </a:solidFill>
              </a:rPr>
              <a:t> se </a:t>
            </a:r>
            <a:r>
              <a:rPr lang="en-US" sz="1200" dirty="0" err="1">
                <a:solidFill>
                  <a:srgbClr val="2C2C2C"/>
                </a:solidFill>
              </a:rPr>
              <a:t>puede</a:t>
            </a:r>
            <a:r>
              <a:rPr lang="en-US" sz="1200" dirty="0">
                <a:solidFill>
                  <a:srgbClr val="2C2C2C"/>
                </a:solidFill>
              </a:rPr>
              <a:t> </a:t>
            </a:r>
            <a:r>
              <a:rPr lang="en-US" sz="1200" dirty="0" err="1">
                <a:solidFill>
                  <a:srgbClr val="2C2C2C"/>
                </a:solidFill>
              </a:rPr>
              <a:t>añadir</a:t>
            </a:r>
            <a:r>
              <a:rPr lang="en-US" sz="1200" dirty="0">
                <a:solidFill>
                  <a:srgbClr val="2C2C2C"/>
                </a:solidFill>
              </a:rPr>
              <a:t> </a:t>
            </a:r>
            <a:r>
              <a:rPr lang="en-US" sz="1200" dirty="0" err="1">
                <a:solidFill>
                  <a:srgbClr val="2C2C2C"/>
                </a:solidFill>
              </a:rPr>
              <a:t>zumo</a:t>
            </a:r>
            <a:r>
              <a:rPr lang="en-US" sz="1200" dirty="0">
                <a:solidFill>
                  <a:srgbClr val="2C2C2C"/>
                </a:solidFill>
              </a:rPr>
              <a:t> de </a:t>
            </a:r>
            <a:r>
              <a:rPr lang="en-US" sz="1200" dirty="0" err="1">
                <a:solidFill>
                  <a:srgbClr val="2C2C2C"/>
                </a:solidFill>
              </a:rPr>
              <a:t>limón</a:t>
            </a:r>
            <a:r>
              <a:rPr lang="en-US" sz="1200" dirty="0">
                <a:solidFill>
                  <a:srgbClr val="2C2C2C"/>
                </a:solidFill>
              </a:rPr>
              <a:t> o </a:t>
            </a:r>
            <a:r>
              <a:rPr lang="en-US" sz="1200" dirty="0" err="1">
                <a:solidFill>
                  <a:srgbClr val="2C2C2C"/>
                </a:solidFill>
              </a:rPr>
              <a:t>cereza</a:t>
            </a:r>
            <a:r>
              <a:rPr lang="en-US" sz="1200" dirty="0">
                <a:solidFill>
                  <a:srgbClr val="2C2C2C"/>
                </a:solidFill>
              </a:rPr>
              <a:t> </a:t>
            </a:r>
            <a:r>
              <a:rPr lang="en-US" sz="1200" dirty="0" err="1">
                <a:solidFill>
                  <a:srgbClr val="2C2C2C"/>
                </a:solidFill>
              </a:rPr>
              <a:t>orgánico</a:t>
            </a:r>
            <a:r>
              <a:rPr lang="en-US" sz="1200" dirty="0">
                <a:solidFill>
                  <a:srgbClr val="2C2C2C"/>
                </a:solidFill>
              </a:rPr>
              <a:t>.  Agua, </a:t>
            </a:r>
            <a:r>
              <a:rPr lang="en-US" sz="1200" dirty="0" err="1">
                <a:solidFill>
                  <a:srgbClr val="2C2C2C"/>
                </a:solidFill>
              </a:rPr>
              <a:t>ejercicio</a:t>
            </a:r>
            <a:r>
              <a:rPr lang="en-US" sz="1200" dirty="0">
                <a:solidFill>
                  <a:srgbClr val="2C2C2C"/>
                </a:solidFill>
              </a:rPr>
              <a:t>, </a:t>
            </a:r>
            <a:r>
              <a:rPr lang="en-US" sz="1200" dirty="0" err="1">
                <a:solidFill>
                  <a:srgbClr val="2C2C2C"/>
                </a:solidFill>
              </a:rPr>
              <a:t>aire</a:t>
            </a:r>
            <a:r>
              <a:rPr lang="en-US" sz="1200" dirty="0">
                <a:solidFill>
                  <a:srgbClr val="2C2C2C"/>
                </a:solidFill>
              </a:rPr>
              <a:t> fresco y sol </a:t>
            </a:r>
            <a:r>
              <a:rPr lang="en-US" sz="1200" dirty="0" err="1">
                <a:solidFill>
                  <a:srgbClr val="2C2C2C"/>
                </a:solidFill>
              </a:rPr>
              <a:t>ayudan</a:t>
            </a:r>
            <a:r>
              <a:rPr lang="en-US" sz="1200" dirty="0">
                <a:solidFill>
                  <a:srgbClr val="2C2C2C"/>
                </a:solidFill>
              </a:rPr>
              <a:t> a que el </a:t>
            </a:r>
            <a:r>
              <a:rPr lang="en-US" sz="1200" dirty="0" err="1">
                <a:solidFill>
                  <a:srgbClr val="2C2C2C"/>
                </a:solidFill>
              </a:rPr>
              <a:t>organismo</a:t>
            </a:r>
            <a:r>
              <a:rPr lang="en-US" sz="1200" dirty="0">
                <a:solidFill>
                  <a:srgbClr val="2C2C2C"/>
                </a:solidFill>
              </a:rPr>
              <a:t> </a:t>
            </a:r>
            <a:r>
              <a:rPr lang="en-US" sz="1200" dirty="0" err="1">
                <a:solidFill>
                  <a:srgbClr val="2C2C2C"/>
                </a:solidFill>
              </a:rPr>
              <a:t>funcione</a:t>
            </a:r>
            <a:r>
              <a:rPr lang="en-US" sz="1200" dirty="0">
                <a:solidFill>
                  <a:srgbClr val="2C2C2C"/>
                </a:solidFill>
              </a:rPr>
              <a:t> </a:t>
            </a:r>
            <a:r>
              <a:rPr lang="en-US" sz="1200" dirty="0" err="1">
                <a:solidFill>
                  <a:srgbClr val="2C2C2C"/>
                </a:solidFill>
              </a:rPr>
              <a:t>bien</a:t>
            </a:r>
            <a:r>
              <a:rPr lang="en-US" sz="1200" dirty="0">
                <a:solidFill>
                  <a:srgbClr val="2C2C2C"/>
                </a:solidFill>
              </a:rPr>
              <a:t>.  Comida que </a:t>
            </a:r>
            <a:r>
              <a:rPr lang="en-US" sz="1200" dirty="0" err="1">
                <a:solidFill>
                  <a:srgbClr val="2C2C2C"/>
                </a:solidFill>
              </a:rPr>
              <a:t>elimine</a:t>
            </a:r>
            <a:r>
              <a:rPr lang="en-US" sz="1200" dirty="0">
                <a:solidFill>
                  <a:srgbClr val="2C2C2C"/>
                </a:solidFill>
              </a:rPr>
              <a:t> </a:t>
            </a:r>
            <a:r>
              <a:rPr lang="en-US" sz="1200" dirty="0" err="1">
                <a:solidFill>
                  <a:srgbClr val="2C2C2C"/>
                </a:solidFill>
              </a:rPr>
              <a:t>sustancias</a:t>
            </a:r>
            <a:r>
              <a:rPr lang="en-US" sz="1200" dirty="0">
                <a:solidFill>
                  <a:srgbClr val="2C2C2C"/>
                </a:solidFill>
              </a:rPr>
              <a:t> </a:t>
            </a:r>
            <a:r>
              <a:rPr lang="en-US" sz="1200" dirty="0" err="1">
                <a:solidFill>
                  <a:srgbClr val="2C2C2C"/>
                </a:solidFill>
              </a:rPr>
              <a:t>malignas</a:t>
            </a:r>
            <a:r>
              <a:rPr lang="en-US" sz="1200" dirty="0">
                <a:solidFill>
                  <a:srgbClr val="2C2C2C"/>
                </a:solidFill>
              </a:rPr>
              <a:t>  y </a:t>
            </a:r>
            <a:r>
              <a:rPr lang="en-US" sz="1200" dirty="0" err="1">
                <a:solidFill>
                  <a:srgbClr val="2C2C2C"/>
                </a:solidFill>
              </a:rPr>
              <a:t>fomente</a:t>
            </a:r>
            <a:r>
              <a:rPr lang="en-US" sz="1200" dirty="0">
                <a:solidFill>
                  <a:srgbClr val="2C2C2C"/>
                </a:solidFill>
              </a:rPr>
              <a:t> </a:t>
            </a:r>
            <a:r>
              <a:rPr lang="en-US" sz="1200" dirty="0" err="1">
                <a:solidFill>
                  <a:srgbClr val="2C2C2C"/>
                </a:solidFill>
              </a:rPr>
              <a:t>energía</a:t>
            </a:r>
            <a:r>
              <a:rPr lang="en-US" sz="1200" dirty="0">
                <a:solidFill>
                  <a:srgbClr val="2C2C2C"/>
                </a:solidFill>
              </a:rPr>
              <a:t>, </a:t>
            </a:r>
            <a:r>
              <a:rPr lang="en-US" sz="1200" dirty="0" err="1">
                <a:solidFill>
                  <a:srgbClr val="2C2C2C"/>
                </a:solidFill>
              </a:rPr>
              <a:t>como</a:t>
            </a:r>
            <a:r>
              <a:rPr lang="en-US" sz="1200" dirty="0">
                <a:solidFill>
                  <a:srgbClr val="2C2C2C"/>
                </a:solidFill>
              </a:rPr>
              <a:t> la </a:t>
            </a:r>
            <a:r>
              <a:rPr lang="en-US" sz="1200" dirty="0" err="1">
                <a:solidFill>
                  <a:srgbClr val="2C2C2C"/>
                </a:solidFill>
              </a:rPr>
              <a:t>orgánica</a:t>
            </a:r>
            <a:r>
              <a:rPr lang="en-US" sz="1200" dirty="0">
                <a:solidFill>
                  <a:srgbClr val="2C2C2C"/>
                </a:solidFill>
              </a:rPr>
              <a:t> </a:t>
            </a:r>
            <a:r>
              <a:rPr lang="en-US" sz="1200" dirty="0" err="1">
                <a:solidFill>
                  <a:srgbClr val="2C2C2C"/>
                </a:solidFill>
              </a:rPr>
              <a:t>es</a:t>
            </a:r>
            <a:r>
              <a:rPr lang="en-US" sz="1200" dirty="0">
                <a:solidFill>
                  <a:srgbClr val="2C2C2C"/>
                </a:solidFill>
              </a:rPr>
              <a:t> la </a:t>
            </a:r>
            <a:r>
              <a:rPr lang="en-US" sz="1200" dirty="0" err="1">
                <a:solidFill>
                  <a:srgbClr val="2C2C2C"/>
                </a:solidFill>
              </a:rPr>
              <a:t>mejor</a:t>
            </a:r>
            <a:r>
              <a:rPr lang="en-US" sz="1200" dirty="0">
                <a:solidFill>
                  <a:srgbClr val="2C2C2C"/>
                </a:solidFill>
              </a:rPr>
              <a:t> </a:t>
            </a:r>
            <a:r>
              <a:rPr lang="en-US" sz="1200" dirty="0" err="1">
                <a:solidFill>
                  <a:srgbClr val="2C2C2C"/>
                </a:solidFill>
              </a:rPr>
              <a:t>elección</a:t>
            </a:r>
            <a:r>
              <a:rPr lang="en-US" sz="1200" dirty="0">
                <a:solidFill>
                  <a:srgbClr val="2C2C2C"/>
                </a:solidFill>
              </a:rPr>
              <a:t> para </a:t>
            </a:r>
            <a:r>
              <a:rPr lang="en-US" sz="1200" dirty="0" err="1">
                <a:solidFill>
                  <a:srgbClr val="2C2C2C"/>
                </a:solidFill>
              </a:rPr>
              <a:t>los</a:t>
            </a:r>
            <a:r>
              <a:rPr lang="en-US" sz="1200" dirty="0">
                <a:solidFill>
                  <a:srgbClr val="2C2C2C"/>
                </a:solidFill>
              </a:rPr>
              <a:t> </a:t>
            </a:r>
            <a:r>
              <a:rPr lang="en-US" sz="1200" dirty="0" err="1">
                <a:solidFill>
                  <a:srgbClr val="2C2C2C"/>
                </a:solidFill>
              </a:rPr>
              <a:t>ancianos</a:t>
            </a:r>
            <a:r>
              <a:rPr lang="en-US" sz="1200" dirty="0">
                <a:solidFill>
                  <a:srgbClr val="2C2C2C"/>
                </a:solidFill>
              </a:rPr>
              <a:t>, que </a:t>
            </a:r>
            <a:r>
              <a:rPr lang="en-US" sz="1200" dirty="0" err="1">
                <a:solidFill>
                  <a:srgbClr val="2C2C2C"/>
                </a:solidFill>
              </a:rPr>
              <a:t>disfrutaran</a:t>
            </a:r>
            <a:r>
              <a:rPr lang="en-US" sz="1200" dirty="0">
                <a:solidFill>
                  <a:srgbClr val="2C2C2C"/>
                </a:solidFill>
              </a:rPr>
              <a:t> de </a:t>
            </a:r>
            <a:r>
              <a:rPr lang="en-US" sz="1200" dirty="0" err="1">
                <a:solidFill>
                  <a:srgbClr val="2C2C2C"/>
                </a:solidFill>
              </a:rPr>
              <a:t>ella</a:t>
            </a:r>
            <a:r>
              <a:rPr lang="en-US" sz="1200" dirty="0">
                <a:solidFill>
                  <a:srgbClr val="2C2C2C"/>
                </a:solidFill>
              </a:rPr>
              <a:t> y de </a:t>
            </a:r>
            <a:r>
              <a:rPr lang="en-US" sz="1200" dirty="0" err="1">
                <a:solidFill>
                  <a:srgbClr val="2C2C2C"/>
                </a:solidFill>
              </a:rPr>
              <a:t>una</a:t>
            </a:r>
            <a:r>
              <a:rPr lang="en-US" sz="1200" dirty="0">
                <a:solidFill>
                  <a:srgbClr val="2C2C2C"/>
                </a:solidFill>
              </a:rPr>
              <a:t> </a:t>
            </a:r>
            <a:r>
              <a:rPr lang="en-US" sz="1200" dirty="0" err="1">
                <a:solidFill>
                  <a:srgbClr val="2C2C2C"/>
                </a:solidFill>
              </a:rPr>
              <a:t>mejor</a:t>
            </a:r>
            <a:r>
              <a:rPr lang="en-US" sz="1200" dirty="0">
                <a:solidFill>
                  <a:srgbClr val="2C2C2C"/>
                </a:solidFill>
              </a:rPr>
              <a:t> </a:t>
            </a:r>
            <a:r>
              <a:rPr lang="en-US" sz="1200" dirty="0" err="1">
                <a:solidFill>
                  <a:srgbClr val="2C2C2C"/>
                </a:solidFill>
              </a:rPr>
              <a:t>salud</a:t>
            </a:r>
            <a:r>
              <a:rPr lang="en-US" sz="1200" dirty="0">
                <a:solidFill>
                  <a:srgbClr val="2C2C2C"/>
                </a:solidFill>
              </a:rPr>
              <a:t>. </a:t>
            </a:r>
            <a:endParaRPr lang="en-US" sz="1200" dirty="0"/>
          </a:p>
          <a:p>
            <a:pPr algn="just"/>
            <a:r>
              <a:rPr lang="en-US" sz="1200" dirty="0"/>
              <a:t>. Marina </a:t>
            </a:r>
            <a:r>
              <a:rPr lang="en-US" sz="1200" dirty="0" err="1"/>
              <a:t>Baaden</a:t>
            </a:r>
            <a:endParaRPr lang="de-DE" sz="1200" dirty="0"/>
          </a:p>
          <a:p>
            <a:pPr algn="just"/>
            <a:endParaRPr lang="en-GB" sz="500" b="1" dirty="0"/>
          </a:p>
        </p:txBody>
      </p:sp>
      <p:sp>
        <p:nvSpPr>
          <p:cNvPr id="58" name="Textfeld 57">
            <a:extLst>
              <a:ext uri="{FF2B5EF4-FFF2-40B4-BE49-F238E27FC236}">
                <a16:creationId xmlns:a16="http://schemas.microsoft.com/office/drawing/2014/main" id="{CCDC8364-C9C7-4BE4-84E8-64041B7C1A3B}"/>
              </a:ext>
            </a:extLst>
          </p:cNvPr>
          <p:cNvSpPr txBox="1"/>
          <p:nvPr/>
        </p:nvSpPr>
        <p:spPr>
          <a:xfrm rot="10800000" flipV="1">
            <a:off x="5614" y="99817"/>
            <a:ext cx="6766131" cy="3046988"/>
          </a:xfrm>
          <a:prstGeom prst="rect">
            <a:avLst/>
          </a:prstGeom>
          <a:noFill/>
        </p:spPr>
        <p:txBody>
          <a:bodyPr wrap="square" rtlCol="0" anchor="t">
            <a:spAutoFit/>
          </a:bodyPr>
          <a:lstStyle/>
          <a:p>
            <a:pPr algn="ctr"/>
            <a:endParaRPr lang="en-US" sz="1200" b="1" dirty="0">
              <a:solidFill>
                <a:srgbClr val="0070C0"/>
              </a:solidFill>
            </a:endParaRPr>
          </a:p>
          <a:p>
            <a:pPr algn="ctr"/>
            <a:endParaRPr lang="en-US" sz="1200" b="1" dirty="0">
              <a:solidFill>
                <a:srgbClr val="0070C0"/>
              </a:solidFill>
            </a:endParaRPr>
          </a:p>
          <a:p>
            <a:pPr algn="ctr"/>
            <a:r>
              <a:rPr lang="en-US" sz="1200" b="1" dirty="0">
                <a:solidFill>
                  <a:srgbClr val="0070C0"/>
                </a:solidFill>
              </a:rPr>
              <a:t>¿</a:t>
            </a:r>
            <a:r>
              <a:rPr lang="en-US" sz="1200" b="1" dirty="0" err="1">
                <a:solidFill>
                  <a:srgbClr val="0070C0"/>
                </a:solidFill>
              </a:rPr>
              <a:t>Cómo</a:t>
            </a:r>
            <a:r>
              <a:rPr lang="en-US" sz="1200" b="1" dirty="0">
                <a:solidFill>
                  <a:srgbClr val="0070C0"/>
                </a:solidFill>
              </a:rPr>
              <a:t> </a:t>
            </a:r>
            <a:r>
              <a:rPr lang="en-US" sz="1200" b="1" dirty="0" err="1">
                <a:solidFill>
                  <a:srgbClr val="0070C0"/>
                </a:solidFill>
              </a:rPr>
              <a:t>podemos</a:t>
            </a:r>
            <a:r>
              <a:rPr lang="en-US" sz="1200" b="1" dirty="0">
                <a:solidFill>
                  <a:srgbClr val="0070C0"/>
                </a:solidFill>
              </a:rPr>
              <a:t> </a:t>
            </a:r>
            <a:r>
              <a:rPr lang="en-US" sz="1200" b="1" dirty="0" err="1">
                <a:solidFill>
                  <a:srgbClr val="0070C0"/>
                </a:solidFill>
              </a:rPr>
              <a:t>ayudar</a:t>
            </a:r>
            <a:r>
              <a:rPr lang="en-US" sz="1200" b="1" dirty="0">
                <a:solidFill>
                  <a:srgbClr val="0070C0"/>
                </a:solidFill>
              </a:rPr>
              <a:t> a lo  284 million que </a:t>
            </a:r>
            <a:r>
              <a:rPr lang="en-US" sz="1200" b="1" dirty="0" err="1">
                <a:solidFill>
                  <a:srgbClr val="0070C0"/>
                </a:solidFill>
              </a:rPr>
              <a:t>tienen</a:t>
            </a:r>
            <a:r>
              <a:rPr lang="en-US" sz="1200" b="1" dirty="0">
                <a:solidFill>
                  <a:srgbClr val="0070C0"/>
                </a:solidFill>
              </a:rPr>
              <a:t> </a:t>
            </a:r>
            <a:r>
              <a:rPr lang="en-US" sz="1200" b="1" dirty="0" err="1">
                <a:solidFill>
                  <a:srgbClr val="0070C0"/>
                </a:solidFill>
              </a:rPr>
              <a:t>miedo</a:t>
            </a:r>
            <a:r>
              <a:rPr lang="en-US" sz="1200" b="1" dirty="0">
                <a:solidFill>
                  <a:srgbClr val="0070C0"/>
                </a:solidFill>
              </a:rPr>
              <a:t>?</a:t>
            </a:r>
          </a:p>
          <a:p>
            <a:pPr algn="just"/>
            <a:r>
              <a:rPr lang="en-US" sz="1200" dirty="0" err="1">
                <a:solidFill>
                  <a:srgbClr val="0070C0"/>
                </a:solidFill>
              </a:rPr>
              <a:t>Apenas</a:t>
            </a:r>
            <a:r>
              <a:rPr lang="en-US" sz="1200" dirty="0">
                <a:solidFill>
                  <a:srgbClr val="0070C0"/>
                </a:solidFill>
              </a:rPr>
              <a:t> </a:t>
            </a:r>
            <a:r>
              <a:rPr lang="en-US" sz="1200" dirty="0" err="1">
                <a:solidFill>
                  <a:srgbClr val="0070C0"/>
                </a:solidFill>
              </a:rPr>
              <a:t>oímos</a:t>
            </a:r>
            <a:r>
              <a:rPr lang="en-US" sz="1200" dirty="0">
                <a:solidFill>
                  <a:srgbClr val="0070C0"/>
                </a:solidFill>
              </a:rPr>
              <a:t> </a:t>
            </a:r>
            <a:r>
              <a:rPr lang="en-US" sz="1200" dirty="0" err="1">
                <a:solidFill>
                  <a:srgbClr val="0070C0"/>
                </a:solidFill>
              </a:rPr>
              <a:t>algo</a:t>
            </a:r>
            <a:r>
              <a:rPr lang="en-US" sz="1200" dirty="0">
                <a:solidFill>
                  <a:srgbClr val="0070C0"/>
                </a:solidFill>
              </a:rPr>
              <a:t> de </a:t>
            </a:r>
            <a:r>
              <a:rPr lang="en-US" sz="1200" dirty="0" err="1">
                <a:solidFill>
                  <a:srgbClr val="0070C0"/>
                </a:solidFill>
              </a:rPr>
              <a:t>aquellas</a:t>
            </a:r>
            <a:r>
              <a:rPr lang="en-US" sz="1200" dirty="0">
                <a:solidFill>
                  <a:srgbClr val="0070C0"/>
                </a:solidFill>
              </a:rPr>
              <a:t> personas de </a:t>
            </a:r>
            <a:r>
              <a:rPr lang="en-US" sz="1200" dirty="0" err="1">
                <a:solidFill>
                  <a:srgbClr val="0070C0"/>
                </a:solidFill>
              </a:rPr>
              <a:t>nuestro</a:t>
            </a:r>
            <a:r>
              <a:rPr lang="en-US" sz="1200" dirty="0">
                <a:solidFill>
                  <a:srgbClr val="0070C0"/>
                </a:solidFill>
              </a:rPr>
              <a:t> </a:t>
            </a:r>
            <a:r>
              <a:rPr lang="en-US" sz="1200" dirty="0" err="1">
                <a:solidFill>
                  <a:srgbClr val="0070C0"/>
                </a:solidFill>
              </a:rPr>
              <a:t>vecindario</a:t>
            </a:r>
            <a:r>
              <a:rPr lang="en-US" sz="1200" dirty="0">
                <a:solidFill>
                  <a:srgbClr val="0070C0"/>
                </a:solidFill>
              </a:rPr>
              <a:t> que </a:t>
            </a:r>
            <a:r>
              <a:rPr lang="en-US" sz="1200" dirty="0" err="1">
                <a:solidFill>
                  <a:srgbClr val="0070C0"/>
                </a:solidFill>
              </a:rPr>
              <a:t>han</a:t>
            </a:r>
            <a:r>
              <a:rPr lang="en-US" sz="1200" dirty="0">
                <a:solidFill>
                  <a:srgbClr val="0070C0"/>
                </a:solidFill>
              </a:rPr>
              <a:t> </a:t>
            </a:r>
            <a:r>
              <a:rPr lang="en-US" sz="1200" dirty="0" err="1">
                <a:solidFill>
                  <a:srgbClr val="0070C0"/>
                </a:solidFill>
              </a:rPr>
              <a:t>pasado</a:t>
            </a:r>
            <a:r>
              <a:rPr lang="en-US" sz="1200" dirty="0">
                <a:solidFill>
                  <a:srgbClr val="0070C0"/>
                </a:solidFill>
              </a:rPr>
              <a:t> </a:t>
            </a:r>
            <a:r>
              <a:rPr lang="en-US" sz="1200" dirty="0" err="1">
                <a:solidFill>
                  <a:srgbClr val="0070C0"/>
                </a:solidFill>
              </a:rPr>
              <a:t>años</a:t>
            </a:r>
            <a:r>
              <a:rPr lang="en-US" sz="1200" dirty="0">
                <a:solidFill>
                  <a:srgbClr val="0070C0"/>
                </a:solidFill>
              </a:rPr>
              <a:t> </a:t>
            </a:r>
            <a:r>
              <a:rPr lang="en-US" sz="1200" dirty="0" err="1">
                <a:solidFill>
                  <a:srgbClr val="0070C0"/>
                </a:solidFill>
              </a:rPr>
              <a:t>luchando</a:t>
            </a:r>
            <a:r>
              <a:rPr lang="en-US" sz="1200" dirty="0">
                <a:solidFill>
                  <a:srgbClr val="0070C0"/>
                </a:solidFill>
              </a:rPr>
              <a:t> para </a:t>
            </a:r>
            <a:r>
              <a:rPr lang="en-US" sz="1200" dirty="0" err="1">
                <a:solidFill>
                  <a:srgbClr val="0070C0"/>
                </a:solidFill>
              </a:rPr>
              <a:t>superar</a:t>
            </a:r>
            <a:r>
              <a:rPr lang="en-US" sz="1200" dirty="0">
                <a:solidFill>
                  <a:srgbClr val="0070C0"/>
                </a:solidFill>
              </a:rPr>
              <a:t> la </a:t>
            </a:r>
            <a:r>
              <a:rPr lang="en-US" sz="1200" dirty="0" err="1">
                <a:solidFill>
                  <a:srgbClr val="0070C0"/>
                </a:solidFill>
              </a:rPr>
              <a:t>hipocondría</a:t>
            </a:r>
            <a:r>
              <a:rPr lang="en-US" sz="1200" dirty="0">
                <a:solidFill>
                  <a:srgbClr val="0070C0"/>
                </a:solidFill>
              </a:rPr>
              <a:t>.  La </a:t>
            </a:r>
            <a:r>
              <a:rPr lang="en-US" sz="1200" dirty="0" err="1">
                <a:solidFill>
                  <a:srgbClr val="0070C0"/>
                </a:solidFill>
              </a:rPr>
              <a:t>prevalencia</a:t>
            </a:r>
            <a:r>
              <a:rPr lang="en-US" sz="1200" dirty="0">
                <a:solidFill>
                  <a:srgbClr val="0070C0"/>
                </a:solidFill>
              </a:rPr>
              <a:t> de </a:t>
            </a:r>
            <a:r>
              <a:rPr lang="en-US" sz="1200" dirty="0" err="1">
                <a:solidFill>
                  <a:srgbClr val="0070C0"/>
                </a:solidFill>
              </a:rPr>
              <a:t>trastornos</a:t>
            </a:r>
            <a:r>
              <a:rPr lang="en-US" sz="1200" dirty="0">
                <a:solidFill>
                  <a:srgbClr val="0070C0"/>
                </a:solidFill>
              </a:rPr>
              <a:t> de </a:t>
            </a:r>
            <a:r>
              <a:rPr lang="en-US" sz="1200" dirty="0" err="1">
                <a:solidFill>
                  <a:srgbClr val="0070C0"/>
                </a:solidFill>
              </a:rPr>
              <a:t>ansiedad</a:t>
            </a:r>
            <a:r>
              <a:rPr lang="en-US" sz="1200" dirty="0">
                <a:solidFill>
                  <a:srgbClr val="0070C0"/>
                </a:solidFill>
              </a:rPr>
              <a:t> en el </a:t>
            </a:r>
            <a:r>
              <a:rPr lang="en-US" sz="1200" dirty="0" err="1">
                <a:solidFill>
                  <a:srgbClr val="0070C0"/>
                </a:solidFill>
              </a:rPr>
              <a:t>mundo</a:t>
            </a:r>
            <a:r>
              <a:rPr lang="en-US" sz="1200" dirty="0">
                <a:solidFill>
                  <a:srgbClr val="0070C0"/>
                </a:solidFill>
              </a:rPr>
              <a:t> </a:t>
            </a:r>
            <a:r>
              <a:rPr lang="en-US" sz="1200" dirty="0" err="1">
                <a:solidFill>
                  <a:srgbClr val="0070C0"/>
                </a:solidFill>
              </a:rPr>
              <a:t>varia</a:t>
            </a:r>
            <a:r>
              <a:rPr lang="en-US" sz="1200" dirty="0">
                <a:solidFill>
                  <a:srgbClr val="0070C0"/>
                </a:solidFill>
              </a:rPr>
              <a:t> de un 2,5 a un 7 </a:t>
            </a:r>
            <a:r>
              <a:rPr lang="en-US" sz="1200" dirty="0" err="1">
                <a:solidFill>
                  <a:srgbClr val="0070C0"/>
                </a:solidFill>
              </a:rPr>
              <a:t>por</a:t>
            </a:r>
            <a:r>
              <a:rPr lang="en-US" sz="1200" dirty="0">
                <a:solidFill>
                  <a:srgbClr val="0070C0"/>
                </a:solidFill>
              </a:rPr>
              <a:t> </a:t>
            </a:r>
            <a:r>
              <a:rPr lang="en-US" sz="1200" dirty="0" err="1">
                <a:solidFill>
                  <a:srgbClr val="0070C0"/>
                </a:solidFill>
              </a:rPr>
              <a:t>ciento</a:t>
            </a:r>
            <a:r>
              <a:rPr lang="en-US" sz="1200" dirty="0">
                <a:solidFill>
                  <a:srgbClr val="0070C0"/>
                </a:solidFill>
              </a:rPr>
              <a:t>  </a:t>
            </a:r>
            <a:r>
              <a:rPr lang="en-US" sz="1200" dirty="0" err="1">
                <a:solidFill>
                  <a:srgbClr val="0070C0"/>
                </a:solidFill>
              </a:rPr>
              <a:t>por</a:t>
            </a:r>
            <a:r>
              <a:rPr lang="en-US" sz="1200" dirty="0">
                <a:solidFill>
                  <a:srgbClr val="0070C0"/>
                </a:solidFill>
              </a:rPr>
              <a:t> </a:t>
            </a:r>
            <a:r>
              <a:rPr lang="en-US" sz="1200" dirty="0" err="1">
                <a:solidFill>
                  <a:srgbClr val="0070C0"/>
                </a:solidFill>
              </a:rPr>
              <a:t>país</a:t>
            </a:r>
            <a:r>
              <a:rPr lang="en-US" sz="1200" dirty="0">
                <a:solidFill>
                  <a:srgbClr val="0070C0"/>
                </a:solidFill>
              </a:rPr>
              <a:t>.   A </a:t>
            </a:r>
            <a:r>
              <a:rPr lang="en-US" sz="1200" dirty="0" err="1">
                <a:solidFill>
                  <a:srgbClr val="0070C0"/>
                </a:solidFill>
              </a:rPr>
              <a:t>nivel</a:t>
            </a:r>
            <a:r>
              <a:rPr lang="en-US" sz="1200" dirty="0">
                <a:solidFill>
                  <a:srgbClr val="0070C0"/>
                </a:solidFill>
              </a:rPr>
              <a:t> global,  se </a:t>
            </a:r>
            <a:r>
              <a:rPr lang="en-US" sz="1200" dirty="0" err="1">
                <a:solidFill>
                  <a:srgbClr val="0070C0"/>
                </a:solidFill>
              </a:rPr>
              <a:t>estima</a:t>
            </a:r>
            <a:r>
              <a:rPr lang="en-US" sz="1200" dirty="0">
                <a:solidFill>
                  <a:srgbClr val="0070C0"/>
                </a:solidFill>
              </a:rPr>
              <a:t> que </a:t>
            </a:r>
            <a:r>
              <a:rPr lang="en-US" sz="1200" dirty="0" err="1">
                <a:solidFill>
                  <a:srgbClr val="0070C0"/>
                </a:solidFill>
              </a:rPr>
              <a:t>unos</a:t>
            </a:r>
            <a:r>
              <a:rPr lang="en-US" sz="1200" dirty="0">
                <a:solidFill>
                  <a:srgbClr val="0070C0"/>
                </a:solidFill>
              </a:rPr>
              <a:t> 284 </a:t>
            </a:r>
            <a:r>
              <a:rPr lang="en-US" sz="1200" dirty="0" err="1">
                <a:solidFill>
                  <a:srgbClr val="0070C0"/>
                </a:solidFill>
              </a:rPr>
              <a:t>millones</a:t>
            </a:r>
            <a:r>
              <a:rPr lang="en-US" sz="1200" dirty="0">
                <a:solidFill>
                  <a:srgbClr val="0070C0"/>
                </a:solidFill>
              </a:rPr>
              <a:t> de personas  </a:t>
            </a:r>
            <a:r>
              <a:rPr lang="en-US" sz="1200" dirty="0" err="1">
                <a:solidFill>
                  <a:srgbClr val="0070C0"/>
                </a:solidFill>
              </a:rPr>
              <a:t>experimentaron</a:t>
            </a:r>
            <a:r>
              <a:rPr lang="en-US" sz="1200" dirty="0">
                <a:solidFill>
                  <a:srgbClr val="0070C0"/>
                </a:solidFill>
              </a:rPr>
              <a:t> </a:t>
            </a:r>
            <a:r>
              <a:rPr lang="en-US" sz="1200" dirty="0" err="1">
                <a:solidFill>
                  <a:srgbClr val="0070C0"/>
                </a:solidFill>
              </a:rPr>
              <a:t>trastornos</a:t>
            </a:r>
            <a:r>
              <a:rPr lang="en-US" sz="1200" dirty="0">
                <a:solidFill>
                  <a:srgbClr val="0070C0"/>
                </a:solidFill>
              </a:rPr>
              <a:t> de </a:t>
            </a:r>
            <a:r>
              <a:rPr lang="en-US" sz="1200" dirty="0" err="1">
                <a:solidFill>
                  <a:srgbClr val="0070C0"/>
                </a:solidFill>
              </a:rPr>
              <a:t>ansiedad</a:t>
            </a:r>
            <a:r>
              <a:rPr lang="en-US" sz="1200" dirty="0">
                <a:solidFill>
                  <a:srgbClr val="0070C0"/>
                </a:solidFill>
              </a:rPr>
              <a:t> en el 2017, </a:t>
            </a:r>
            <a:r>
              <a:rPr lang="en-US" sz="1200" dirty="0" err="1">
                <a:solidFill>
                  <a:srgbClr val="0070C0"/>
                </a:solidFill>
              </a:rPr>
              <a:t>siendo</a:t>
            </a:r>
            <a:r>
              <a:rPr lang="en-US" sz="1200" dirty="0">
                <a:solidFill>
                  <a:srgbClr val="0070C0"/>
                </a:solidFill>
              </a:rPr>
              <a:t> </a:t>
            </a:r>
            <a:r>
              <a:rPr lang="en-US" sz="1200" dirty="0" err="1">
                <a:solidFill>
                  <a:srgbClr val="0070C0"/>
                </a:solidFill>
              </a:rPr>
              <a:t>los</a:t>
            </a:r>
            <a:r>
              <a:rPr lang="en-US" sz="1200" dirty="0">
                <a:solidFill>
                  <a:srgbClr val="0070C0"/>
                </a:solidFill>
              </a:rPr>
              <a:t> </a:t>
            </a:r>
            <a:r>
              <a:rPr lang="en-US" sz="1200" dirty="0" err="1">
                <a:solidFill>
                  <a:srgbClr val="0070C0"/>
                </a:solidFill>
              </a:rPr>
              <a:t>más</a:t>
            </a:r>
            <a:r>
              <a:rPr lang="en-US" sz="1200" dirty="0">
                <a:solidFill>
                  <a:srgbClr val="0070C0"/>
                </a:solidFill>
              </a:rPr>
              <a:t> </a:t>
            </a:r>
            <a:r>
              <a:rPr lang="en-US" sz="1200" dirty="0" err="1">
                <a:solidFill>
                  <a:srgbClr val="0070C0"/>
                </a:solidFill>
              </a:rPr>
              <a:t>prevalentes</a:t>
            </a:r>
            <a:r>
              <a:rPr lang="en-US" sz="1200" dirty="0">
                <a:solidFill>
                  <a:srgbClr val="0070C0"/>
                </a:solidFill>
              </a:rPr>
              <a:t> , </a:t>
            </a:r>
            <a:r>
              <a:rPr lang="en-US" sz="1200" dirty="0" err="1">
                <a:solidFill>
                  <a:srgbClr val="0070C0"/>
                </a:solidFill>
              </a:rPr>
              <a:t>problemas</a:t>
            </a:r>
            <a:r>
              <a:rPr lang="en-US" sz="1200" dirty="0">
                <a:solidFill>
                  <a:srgbClr val="0070C0"/>
                </a:solidFill>
              </a:rPr>
              <a:t> de </a:t>
            </a:r>
            <a:r>
              <a:rPr lang="en-US" sz="1200" dirty="0" err="1">
                <a:solidFill>
                  <a:srgbClr val="0070C0"/>
                </a:solidFill>
              </a:rPr>
              <a:t>salud</a:t>
            </a:r>
            <a:r>
              <a:rPr lang="en-US" sz="1200" dirty="0">
                <a:solidFill>
                  <a:srgbClr val="0070C0"/>
                </a:solidFill>
              </a:rPr>
              <a:t> mental y </a:t>
            </a:r>
            <a:r>
              <a:rPr lang="en-US" sz="1200" dirty="0" err="1">
                <a:solidFill>
                  <a:srgbClr val="0070C0"/>
                </a:solidFill>
              </a:rPr>
              <a:t>trastornos</a:t>
            </a:r>
            <a:r>
              <a:rPr lang="en-US" sz="1200" dirty="0">
                <a:solidFill>
                  <a:srgbClr val="0070C0"/>
                </a:solidFill>
              </a:rPr>
              <a:t> de </a:t>
            </a:r>
            <a:r>
              <a:rPr lang="en-US" sz="1200" dirty="0" err="1">
                <a:solidFill>
                  <a:srgbClr val="0070C0"/>
                </a:solidFill>
              </a:rPr>
              <a:t>neurodesarrollo</a:t>
            </a:r>
            <a:r>
              <a:rPr lang="en-US" sz="1200" dirty="0">
                <a:solidFill>
                  <a:srgbClr val="0070C0"/>
                </a:solidFill>
              </a:rPr>
              <a:t>. Un 63% (179 </a:t>
            </a:r>
            <a:r>
              <a:rPr lang="en-US" sz="1200" dirty="0" err="1">
                <a:solidFill>
                  <a:srgbClr val="0070C0"/>
                </a:solidFill>
              </a:rPr>
              <a:t>millones</a:t>
            </a:r>
            <a:r>
              <a:rPr lang="en-US" sz="1200" dirty="0">
                <a:solidFill>
                  <a:srgbClr val="0070C0"/>
                </a:solidFill>
              </a:rPr>
              <a:t>) </a:t>
            </a:r>
            <a:r>
              <a:rPr lang="en-US" sz="1200" dirty="0" err="1">
                <a:solidFill>
                  <a:srgbClr val="0070C0"/>
                </a:solidFill>
              </a:rPr>
              <a:t>eran</a:t>
            </a:r>
            <a:r>
              <a:rPr lang="en-US" sz="1200" dirty="0">
                <a:solidFill>
                  <a:srgbClr val="0070C0"/>
                </a:solidFill>
              </a:rPr>
              <a:t> </a:t>
            </a:r>
            <a:r>
              <a:rPr lang="en-US" sz="1200" dirty="0" err="1">
                <a:solidFill>
                  <a:srgbClr val="0070C0"/>
                </a:solidFill>
              </a:rPr>
              <a:t>mujeres</a:t>
            </a:r>
            <a:r>
              <a:rPr lang="en-US" sz="1200" dirty="0">
                <a:solidFill>
                  <a:srgbClr val="0070C0"/>
                </a:solidFill>
              </a:rPr>
              <a:t> y </a:t>
            </a:r>
            <a:r>
              <a:rPr lang="en-US" sz="1200" dirty="0" err="1">
                <a:solidFill>
                  <a:srgbClr val="0070C0"/>
                </a:solidFill>
              </a:rPr>
              <a:t>unos</a:t>
            </a:r>
            <a:r>
              <a:rPr lang="en-US" sz="1200" dirty="0">
                <a:solidFill>
                  <a:srgbClr val="0070C0"/>
                </a:solidFill>
              </a:rPr>
              <a:t> 105 </a:t>
            </a:r>
            <a:r>
              <a:rPr lang="en-US" sz="1200" dirty="0" err="1">
                <a:solidFill>
                  <a:srgbClr val="0070C0"/>
                </a:solidFill>
              </a:rPr>
              <a:t>millones</a:t>
            </a:r>
            <a:r>
              <a:rPr lang="en-US" sz="1200" dirty="0">
                <a:solidFill>
                  <a:srgbClr val="0070C0"/>
                </a:solidFill>
              </a:rPr>
              <a:t> hombres.  </a:t>
            </a:r>
            <a:r>
              <a:rPr lang="en-US" sz="1200" dirty="0" err="1">
                <a:solidFill>
                  <a:srgbClr val="0070C0"/>
                </a:solidFill>
              </a:rPr>
              <a:t>Bajo</a:t>
            </a:r>
            <a:r>
              <a:rPr lang="en-US" sz="1200" dirty="0">
                <a:solidFill>
                  <a:srgbClr val="0070C0"/>
                </a:solidFill>
              </a:rPr>
              <a:t> </a:t>
            </a:r>
            <a:r>
              <a:rPr lang="en-US" sz="1200" dirty="0" err="1">
                <a:solidFill>
                  <a:srgbClr val="0070C0"/>
                </a:solidFill>
              </a:rPr>
              <a:t>circunstancias</a:t>
            </a:r>
            <a:r>
              <a:rPr lang="en-US" sz="1200" dirty="0">
                <a:solidFill>
                  <a:srgbClr val="0070C0"/>
                </a:solidFill>
              </a:rPr>
              <a:t> </a:t>
            </a:r>
            <a:r>
              <a:rPr lang="en-US" sz="1200" dirty="0" err="1">
                <a:solidFill>
                  <a:srgbClr val="0070C0"/>
                </a:solidFill>
              </a:rPr>
              <a:t>normales</a:t>
            </a:r>
            <a:r>
              <a:rPr lang="en-US" sz="1200" dirty="0">
                <a:solidFill>
                  <a:srgbClr val="0070C0"/>
                </a:solidFill>
              </a:rPr>
              <a:t> </a:t>
            </a:r>
            <a:r>
              <a:rPr lang="en-US" sz="1200" dirty="0" err="1">
                <a:solidFill>
                  <a:srgbClr val="0070C0"/>
                </a:solidFill>
              </a:rPr>
              <a:t>su</a:t>
            </a:r>
            <a:r>
              <a:rPr lang="en-US" sz="1200" dirty="0">
                <a:solidFill>
                  <a:srgbClr val="0070C0"/>
                </a:solidFill>
              </a:rPr>
              <a:t> </a:t>
            </a:r>
            <a:r>
              <a:rPr lang="en-US" sz="1200" dirty="0" err="1">
                <a:solidFill>
                  <a:srgbClr val="0070C0"/>
                </a:solidFill>
              </a:rPr>
              <a:t>nivel</a:t>
            </a:r>
            <a:r>
              <a:rPr lang="en-US" sz="1200" dirty="0">
                <a:solidFill>
                  <a:srgbClr val="0070C0"/>
                </a:solidFill>
              </a:rPr>
              <a:t> de </a:t>
            </a:r>
            <a:r>
              <a:rPr lang="en-US" sz="1200" dirty="0" err="1">
                <a:solidFill>
                  <a:srgbClr val="0070C0"/>
                </a:solidFill>
              </a:rPr>
              <a:t>estrés</a:t>
            </a:r>
            <a:r>
              <a:rPr lang="en-US" sz="1200" dirty="0">
                <a:solidFill>
                  <a:srgbClr val="0070C0"/>
                </a:solidFill>
              </a:rPr>
              <a:t>  </a:t>
            </a:r>
            <a:r>
              <a:rPr lang="en-US" sz="1200" dirty="0" err="1">
                <a:solidFill>
                  <a:srgbClr val="0070C0"/>
                </a:solidFill>
              </a:rPr>
              <a:t>ya</a:t>
            </a:r>
            <a:r>
              <a:rPr lang="en-US" sz="1200" dirty="0">
                <a:solidFill>
                  <a:srgbClr val="0070C0"/>
                </a:solidFill>
              </a:rPr>
              <a:t> </a:t>
            </a:r>
            <a:r>
              <a:rPr lang="en-US" sz="1200" dirty="0" err="1">
                <a:solidFill>
                  <a:srgbClr val="0070C0"/>
                </a:solidFill>
              </a:rPr>
              <a:t>es</a:t>
            </a:r>
            <a:r>
              <a:rPr lang="en-US" sz="1200" dirty="0">
                <a:solidFill>
                  <a:srgbClr val="0070C0"/>
                </a:solidFill>
              </a:rPr>
              <a:t> </a:t>
            </a:r>
            <a:r>
              <a:rPr lang="en-US" sz="1200" dirty="0" err="1">
                <a:solidFill>
                  <a:srgbClr val="0070C0"/>
                </a:solidFill>
              </a:rPr>
              <a:t>extremo</a:t>
            </a:r>
            <a:r>
              <a:rPr lang="en-US" sz="1200" dirty="0">
                <a:solidFill>
                  <a:srgbClr val="0070C0"/>
                </a:solidFill>
              </a:rPr>
              <a:t> , </a:t>
            </a:r>
            <a:r>
              <a:rPr lang="en-US" sz="1200" dirty="0" err="1">
                <a:solidFill>
                  <a:srgbClr val="0070C0"/>
                </a:solidFill>
              </a:rPr>
              <a:t>cosa</a:t>
            </a:r>
            <a:r>
              <a:rPr lang="en-US" sz="1200" dirty="0">
                <a:solidFill>
                  <a:srgbClr val="0070C0"/>
                </a:solidFill>
              </a:rPr>
              <a:t> que  les </a:t>
            </a:r>
            <a:r>
              <a:rPr lang="en-US" sz="1200" dirty="0" err="1">
                <a:solidFill>
                  <a:srgbClr val="0070C0"/>
                </a:solidFill>
              </a:rPr>
              <a:t>impide</a:t>
            </a:r>
            <a:r>
              <a:rPr lang="en-US" sz="1200" dirty="0">
                <a:solidFill>
                  <a:srgbClr val="0070C0"/>
                </a:solidFill>
              </a:rPr>
              <a:t> </a:t>
            </a:r>
            <a:r>
              <a:rPr lang="en-US" sz="1200" dirty="0" err="1">
                <a:solidFill>
                  <a:srgbClr val="0070C0"/>
                </a:solidFill>
              </a:rPr>
              <a:t>seguir</a:t>
            </a:r>
            <a:r>
              <a:rPr lang="en-US" sz="1200" dirty="0">
                <a:solidFill>
                  <a:srgbClr val="0070C0"/>
                </a:solidFill>
              </a:rPr>
              <a:t> </a:t>
            </a:r>
            <a:r>
              <a:rPr lang="en-US" sz="1200" dirty="0" err="1">
                <a:solidFill>
                  <a:srgbClr val="0070C0"/>
                </a:solidFill>
              </a:rPr>
              <a:t>una</a:t>
            </a:r>
            <a:r>
              <a:rPr lang="en-US" sz="1200" dirty="0">
                <a:solidFill>
                  <a:srgbClr val="0070C0"/>
                </a:solidFill>
              </a:rPr>
              <a:t> </a:t>
            </a:r>
            <a:r>
              <a:rPr lang="en-US" sz="1200" dirty="0" err="1">
                <a:solidFill>
                  <a:srgbClr val="0070C0"/>
                </a:solidFill>
              </a:rPr>
              <a:t>vida</a:t>
            </a:r>
            <a:r>
              <a:rPr lang="en-US" sz="1200" dirty="0">
                <a:solidFill>
                  <a:srgbClr val="0070C0"/>
                </a:solidFill>
              </a:rPr>
              <a:t> normal. Durante </a:t>
            </a:r>
            <a:r>
              <a:rPr lang="en-US" sz="1200" dirty="0" err="1">
                <a:solidFill>
                  <a:srgbClr val="0070C0"/>
                </a:solidFill>
              </a:rPr>
              <a:t>cuatro</a:t>
            </a:r>
            <a:r>
              <a:rPr lang="en-US" sz="1200" dirty="0">
                <a:solidFill>
                  <a:srgbClr val="0070C0"/>
                </a:solidFill>
              </a:rPr>
              <a:t> </a:t>
            </a:r>
            <a:r>
              <a:rPr lang="en-US" sz="1200" dirty="0" err="1">
                <a:solidFill>
                  <a:srgbClr val="0070C0"/>
                </a:solidFill>
              </a:rPr>
              <a:t>meses</a:t>
            </a:r>
            <a:r>
              <a:rPr lang="en-US" sz="1200" dirty="0">
                <a:solidFill>
                  <a:srgbClr val="0070C0"/>
                </a:solidFill>
              </a:rPr>
              <a:t> </a:t>
            </a:r>
            <a:r>
              <a:rPr lang="en-US" sz="1200" dirty="0" err="1">
                <a:solidFill>
                  <a:srgbClr val="0070C0"/>
                </a:solidFill>
              </a:rPr>
              <a:t>sólo</a:t>
            </a:r>
            <a:r>
              <a:rPr lang="en-US" sz="1200" dirty="0">
                <a:solidFill>
                  <a:srgbClr val="0070C0"/>
                </a:solidFill>
              </a:rPr>
              <a:t> </a:t>
            </a:r>
            <a:r>
              <a:rPr lang="en-US" sz="1200" dirty="0" err="1">
                <a:solidFill>
                  <a:srgbClr val="0070C0"/>
                </a:solidFill>
              </a:rPr>
              <a:t>han</a:t>
            </a:r>
            <a:r>
              <a:rPr lang="en-US" sz="1200" dirty="0">
                <a:solidFill>
                  <a:srgbClr val="0070C0"/>
                </a:solidFill>
              </a:rPr>
              <a:t> </a:t>
            </a:r>
            <a:r>
              <a:rPr lang="en-US" sz="1200" dirty="0" err="1">
                <a:solidFill>
                  <a:srgbClr val="0070C0"/>
                </a:solidFill>
              </a:rPr>
              <a:t>visto</a:t>
            </a:r>
            <a:r>
              <a:rPr lang="en-US" sz="1200" dirty="0">
                <a:solidFill>
                  <a:srgbClr val="0070C0"/>
                </a:solidFill>
              </a:rPr>
              <a:t> un titular: COVID-19.  Los </a:t>
            </a:r>
            <a:r>
              <a:rPr lang="en-US" sz="1200" dirty="0" err="1">
                <a:solidFill>
                  <a:srgbClr val="0070C0"/>
                </a:solidFill>
              </a:rPr>
              <a:t>psicólogos</a:t>
            </a:r>
            <a:r>
              <a:rPr lang="en-US" sz="1200" dirty="0">
                <a:solidFill>
                  <a:srgbClr val="0070C0"/>
                </a:solidFill>
              </a:rPr>
              <a:t> </a:t>
            </a:r>
            <a:r>
              <a:rPr lang="en-US" sz="1200" dirty="0" err="1">
                <a:solidFill>
                  <a:srgbClr val="0070C0"/>
                </a:solidFill>
              </a:rPr>
              <a:t>nos</a:t>
            </a:r>
            <a:r>
              <a:rPr lang="en-US" sz="1200" dirty="0">
                <a:solidFill>
                  <a:srgbClr val="0070C0"/>
                </a:solidFill>
              </a:rPr>
              <a:t> </a:t>
            </a:r>
            <a:r>
              <a:rPr lang="en-US" sz="1200" dirty="0" err="1">
                <a:solidFill>
                  <a:srgbClr val="0070C0"/>
                </a:solidFill>
              </a:rPr>
              <a:t>animan</a:t>
            </a:r>
            <a:r>
              <a:rPr lang="en-US" sz="1200" dirty="0">
                <a:solidFill>
                  <a:srgbClr val="0070C0"/>
                </a:solidFill>
              </a:rPr>
              <a:t> a </a:t>
            </a:r>
            <a:r>
              <a:rPr lang="en-US" sz="1200" dirty="0" err="1">
                <a:solidFill>
                  <a:srgbClr val="0070C0"/>
                </a:solidFill>
              </a:rPr>
              <a:t>intentar</a:t>
            </a:r>
            <a:r>
              <a:rPr lang="en-US" sz="1200" dirty="0">
                <a:solidFill>
                  <a:srgbClr val="0070C0"/>
                </a:solidFill>
              </a:rPr>
              <a:t> </a:t>
            </a:r>
            <a:r>
              <a:rPr lang="en-US" sz="1200" dirty="0" err="1">
                <a:solidFill>
                  <a:srgbClr val="0070C0"/>
                </a:solidFill>
              </a:rPr>
              <a:t>ver</a:t>
            </a:r>
            <a:r>
              <a:rPr lang="en-US" sz="1200" dirty="0">
                <a:solidFill>
                  <a:srgbClr val="0070C0"/>
                </a:solidFill>
              </a:rPr>
              <a:t> las </a:t>
            </a:r>
            <a:r>
              <a:rPr lang="en-US" sz="1200" dirty="0" err="1">
                <a:solidFill>
                  <a:srgbClr val="0070C0"/>
                </a:solidFill>
              </a:rPr>
              <a:t>señales</a:t>
            </a:r>
            <a:r>
              <a:rPr lang="en-US" sz="1200" dirty="0">
                <a:solidFill>
                  <a:srgbClr val="0070C0"/>
                </a:solidFill>
              </a:rPr>
              <a:t> de </a:t>
            </a:r>
            <a:r>
              <a:rPr lang="en-US" sz="1200" dirty="0" err="1">
                <a:solidFill>
                  <a:srgbClr val="0070C0"/>
                </a:solidFill>
              </a:rPr>
              <a:t>angustia</a:t>
            </a:r>
            <a:r>
              <a:rPr lang="en-US" sz="1200" dirty="0">
                <a:solidFill>
                  <a:srgbClr val="0070C0"/>
                </a:solidFill>
              </a:rPr>
              <a:t> de </a:t>
            </a:r>
            <a:r>
              <a:rPr lang="en-US" sz="1200" dirty="0" err="1">
                <a:solidFill>
                  <a:srgbClr val="0070C0"/>
                </a:solidFill>
              </a:rPr>
              <a:t>estas</a:t>
            </a:r>
            <a:r>
              <a:rPr lang="en-US" sz="1200" dirty="0">
                <a:solidFill>
                  <a:srgbClr val="0070C0"/>
                </a:solidFill>
              </a:rPr>
              <a:t> </a:t>
            </a:r>
            <a:r>
              <a:rPr lang="en-US" sz="1200" dirty="0" err="1">
                <a:solidFill>
                  <a:srgbClr val="0070C0"/>
                </a:solidFill>
              </a:rPr>
              <a:t>víctimas</a:t>
            </a:r>
            <a:r>
              <a:rPr lang="en-US" sz="1200" dirty="0">
                <a:solidFill>
                  <a:srgbClr val="0070C0"/>
                </a:solidFill>
              </a:rPr>
              <a:t>, </a:t>
            </a:r>
            <a:r>
              <a:rPr lang="en-US" sz="1200" dirty="0" err="1">
                <a:solidFill>
                  <a:srgbClr val="0070C0"/>
                </a:solidFill>
              </a:rPr>
              <a:t>ya</a:t>
            </a:r>
            <a:r>
              <a:rPr lang="en-US" sz="1200" dirty="0">
                <a:solidFill>
                  <a:srgbClr val="0070C0"/>
                </a:solidFill>
              </a:rPr>
              <a:t> que la </a:t>
            </a:r>
            <a:r>
              <a:rPr lang="en-US" sz="1200" dirty="0" err="1">
                <a:solidFill>
                  <a:srgbClr val="0070C0"/>
                </a:solidFill>
              </a:rPr>
              <a:t>mayoría</a:t>
            </a:r>
            <a:r>
              <a:rPr lang="en-US" sz="1200" dirty="0">
                <a:solidFill>
                  <a:srgbClr val="0070C0"/>
                </a:solidFill>
              </a:rPr>
              <a:t> de </a:t>
            </a:r>
            <a:r>
              <a:rPr lang="en-US" sz="1200" dirty="0" err="1">
                <a:solidFill>
                  <a:srgbClr val="0070C0"/>
                </a:solidFill>
              </a:rPr>
              <a:t>ellos</a:t>
            </a:r>
            <a:r>
              <a:rPr lang="en-US" sz="1200" dirty="0">
                <a:solidFill>
                  <a:srgbClr val="0070C0"/>
                </a:solidFill>
              </a:rPr>
              <a:t> </a:t>
            </a:r>
            <a:r>
              <a:rPr lang="en-US" sz="1200" dirty="0" err="1">
                <a:solidFill>
                  <a:srgbClr val="0070C0"/>
                </a:solidFill>
              </a:rPr>
              <a:t>es</a:t>
            </a:r>
            <a:r>
              <a:rPr lang="en-US" sz="1200" dirty="0">
                <a:solidFill>
                  <a:srgbClr val="0070C0"/>
                </a:solidFill>
              </a:rPr>
              <a:t> </a:t>
            </a:r>
            <a:r>
              <a:rPr lang="en-US" sz="1200" dirty="0" err="1">
                <a:solidFill>
                  <a:srgbClr val="0070C0"/>
                </a:solidFill>
              </a:rPr>
              <a:t>incapaz</a:t>
            </a:r>
            <a:r>
              <a:rPr lang="en-US" sz="1200" dirty="0">
                <a:solidFill>
                  <a:srgbClr val="0070C0"/>
                </a:solidFill>
              </a:rPr>
              <a:t> de </a:t>
            </a:r>
            <a:r>
              <a:rPr lang="en-US" sz="1200" dirty="0" err="1">
                <a:solidFill>
                  <a:srgbClr val="0070C0"/>
                </a:solidFill>
              </a:rPr>
              <a:t>expresar</a:t>
            </a:r>
            <a:r>
              <a:rPr lang="en-US" sz="1200" dirty="0">
                <a:solidFill>
                  <a:srgbClr val="0070C0"/>
                </a:solidFill>
              </a:rPr>
              <a:t> </a:t>
            </a:r>
            <a:r>
              <a:rPr lang="en-US" sz="1200" dirty="0" err="1">
                <a:solidFill>
                  <a:srgbClr val="0070C0"/>
                </a:solidFill>
              </a:rPr>
              <a:t>su</a:t>
            </a:r>
            <a:r>
              <a:rPr lang="en-US" sz="1200" dirty="0">
                <a:solidFill>
                  <a:srgbClr val="0070C0"/>
                </a:solidFill>
              </a:rPr>
              <a:t> </a:t>
            </a:r>
            <a:r>
              <a:rPr lang="en-US" sz="1200" dirty="0" err="1">
                <a:solidFill>
                  <a:srgbClr val="0070C0"/>
                </a:solidFill>
              </a:rPr>
              <a:t>estrés</a:t>
            </a:r>
            <a:r>
              <a:rPr lang="en-US" sz="1200" dirty="0">
                <a:solidFill>
                  <a:srgbClr val="0070C0"/>
                </a:solidFill>
              </a:rPr>
              <a:t>. En </a:t>
            </a:r>
            <a:r>
              <a:rPr lang="en-US" sz="1200" dirty="0" err="1">
                <a:solidFill>
                  <a:srgbClr val="0070C0"/>
                </a:solidFill>
              </a:rPr>
              <a:t>asuntos</a:t>
            </a:r>
            <a:r>
              <a:rPr lang="en-US" sz="1200" dirty="0">
                <a:solidFill>
                  <a:srgbClr val="0070C0"/>
                </a:solidFill>
              </a:rPr>
              <a:t> mono- </a:t>
            </a:r>
            <a:r>
              <a:rPr lang="en-US" sz="1200" dirty="0" err="1">
                <a:solidFill>
                  <a:srgbClr val="0070C0"/>
                </a:solidFill>
              </a:rPr>
              <a:t>temáticos</a:t>
            </a:r>
            <a:r>
              <a:rPr lang="en-US" sz="1200" dirty="0">
                <a:solidFill>
                  <a:srgbClr val="0070C0"/>
                </a:solidFill>
              </a:rPr>
              <a:t> </a:t>
            </a:r>
            <a:r>
              <a:rPr lang="en-US" sz="1200" dirty="0" err="1">
                <a:solidFill>
                  <a:srgbClr val="0070C0"/>
                </a:solidFill>
              </a:rPr>
              <a:t>como</a:t>
            </a:r>
            <a:r>
              <a:rPr lang="en-US" sz="1200" dirty="0">
                <a:solidFill>
                  <a:srgbClr val="0070C0"/>
                </a:solidFill>
              </a:rPr>
              <a:t>  </a:t>
            </a:r>
            <a:r>
              <a:rPr lang="en-US" sz="1200" dirty="0" err="1">
                <a:solidFill>
                  <a:srgbClr val="0070C0"/>
                </a:solidFill>
              </a:rPr>
              <a:t>éste</a:t>
            </a:r>
            <a:r>
              <a:rPr lang="en-US" sz="1200" dirty="0">
                <a:solidFill>
                  <a:srgbClr val="0070C0"/>
                </a:solidFill>
              </a:rPr>
              <a:t> – </a:t>
            </a:r>
            <a:r>
              <a:rPr lang="en-US" sz="1200" dirty="0" err="1">
                <a:solidFill>
                  <a:srgbClr val="0070C0"/>
                </a:solidFill>
              </a:rPr>
              <a:t>donde</a:t>
            </a:r>
            <a:r>
              <a:rPr lang="en-US" sz="1200" dirty="0">
                <a:solidFill>
                  <a:srgbClr val="0070C0"/>
                </a:solidFill>
              </a:rPr>
              <a:t> </a:t>
            </a:r>
            <a:r>
              <a:rPr lang="en-US" sz="1200" dirty="0" err="1">
                <a:solidFill>
                  <a:srgbClr val="0070C0"/>
                </a:solidFill>
              </a:rPr>
              <a:t>los</a:t>
            </a:r>
            <a:r>
              <a:rPr lang="en-US" sz="1200" dirty="0">
                <a:solidFill>
                  <a:srgbClr val="0070C0"/>
                </a:solidFill>
              </a:rPr>
              <a:t> </a:t>
            </a:r>
            <a:r>
              <a:rPr lang="en-US" sz="1200" dirty="0" err="1">
                <a:solidFill>
                  <a:srgbClr val="0070C0"/>
                </a:solidFill>
              </a:rPr>
              <a:t>periodistas</a:t>
            </a:r>
            <a:r>
              <a:rPr lang="en-US" sz="1200" dirty="0">
                <a:solidFill>
                  <a:srgbClr val="0070C0"/>
                </a:solidFill>
              </a:rPr>
              <a:t> </a:t>
            </a:r>
            <a:r>
              <a:rPr lang="en-US" sz="1200" dirty="0" err="1">
                <a:solidFill>
                  <a:srgbClr val="0070C0"/>
                </a:solidFill>
              </a:rPr>
              <a:t>están</a:t>
            </a:r>
            <a:r>
              <a:rPr lang="en-US" sz="1200" dirty="0">
                <a:solidFill>
                  <a:srgbClr val="0070C0"/>
                </a:solidFill>
              </a:rPr>
              <a:t> a </a:t>
            </a:r>
            <a:r>
              <a:rPr lang="en-US" sz="1200" dirty="0" err="1">
                <a:solidFill>
                  <a:srgbClr val="0070C0"/>
                </a:solidFill>
              </a:rPr>
              <a:t>años</a:t>
            </a:r>
            <a:r>
              <a:rPr lang="en-US" sz="1200" dirty="0">
                <a:solidFill>
                  <a:srgbClr val="0070C0"/>
                </a:solidFill>
              </a:rPr>
              <a:t> luz de un </a:t>
            </a:r>
            <a:r>
              <a:rPr lang="en-US" sz="1200" dirty="0" err="1">
                <a:solidFill>
                  <a:srgbClr val="0070C0"/>
                </a:solidFill>
              </a:rPr>
              <a:t>diálogo</a:t>
            </a:r>
            <a:r>
              <a:rPr lang="en-US" sz="1200" dirty="0">
                <a:solidFill>
                  <a:srgbClr val="0070C0"/>
                </a:solidFill>
              </a:rPr>
              <a:t> </a:t>
            </a:r>
            <a:r>
              <a:rPr lang="en-US" sz="1200" dirty="0" err="1">
                <a:solidFill>
                  <a:srgbClr val="0070C0"/>
                </a:solidFill>
              </a:rPr>
              <a:t>abierto</a:t>
            </a:r>
            <a:r>
              <a:rPr lang="en-US" sz="1200" dirty="0">
                <a:solidFill>
                  <a:srgbClr val="0070C0"/>
                </a:solidFill>
              </a:rPr>
              <a:t> </a:t>
            </a:r>
            <a:r>
              <a:rPr lang="en-US" sz="1200" dirty="0" err="1">
                <a:solidFill>
                  <a:srgbClr val="0070C0"/>
                </a:solidFill>
              </a:rPr>
              <a:t>sobre</a:t>
            </a:r>
            <a:r>
              <a:rPr lang="en-US" sz="1200" dirty="0">
                <a:solidFill>
                  <a:srgbClr val="0070C0"/>
                </a:solidFill>
              </a:rPr>
              <a:t> </a:t>
            </a:r>
            <a:r>
              <a:rPr lang="en-US" sz="1200" dirty="0" err="1">
                <a:solidFill>
                  <a:srgbClr val="0070C0"/>
                </a:solidFill>
              </a:rPr>
              <a:t>los</a:t>
            </a:r>
            <a:r>
              <a:rPr lang="en-US" sz="1200" dirty="0">
                <a:solidFill>
                  <a:srgbClr val="0070C0"/>
                </a:solidFill>
              </a:rPr>
              <a:t> </a:t>
            </a:r>
            <a:r>
              <a:rPr lang="en-US" sz="1200" dirty="0" err="1">
                <a:solidFill>
                  <a:srgbClr val="0070C0"/>
                </a:solidFill>
              </a:rPr>
              <a:t>efectos</a:t>
            </a:r>
            <a:r>
              <a:rPr lang="en-US" sz="1200" dirty="0">
                <a:solidFill>
                  <a:srgbClr val="0070C0"/>
                </a:solidFill>
              </a:rPr>
              <a:t> que </a:t>
            </a:r>
            <a:r>
              <a:rPr lang="en-US" sz="1200" dirty="0" err="1">
                <a:solidFill>
                  <a:srgbClr val="0070C0"/>
                </a:solidFill>
              </a:rPr>
              <a:t>sus</a:t>
            </a:r>
            <a:r>
              <a:rPr lang="en-US" sz="1200" dirty="0">
                <a:solidFill>
                  <a:srgbClr val="0070C0"/>
                </a:solidFill>
              </a:rPr>
              <a:t> </a:t>
            </a:r>
            <a:r>
              <a:rPr lang="en-US" sz="1200" dirty="0" err="1">
                <a:solidFill>
                  <a:srgbClr val="0070C0"/>
                </a:solidFill>
              </a:rPr>
              <a:t>notícias</a:t>
            </a:r>
            <a:r>
              <a:rPr lang="en-US" sz="1200" dirty="0">
                <a:solidFill>
                  <a:srgbClr val="0070C0"/>
                </a:solidFill>
              </a:rPr>
              <a:t> de </a:t>
            </a:r>
            <a:r>
              <a:rPr lang="en-US" sz="1200" dirty="0" err="1">
                <a:solidFill>
                  <a:srgbClr val="0070C0"/>
                </a:solidFill>
              </a:rPr>
              <a:t>elección</a:t>
            </a:r>
            <a:r>
              <a:rPr lang="en-US" sz="1200" dirty="0">
                <a:solidFill>
                  <a:srgbClr val="0070C0"/>
                </a:solidFill>
              </a:rPr>
              <a:t> </a:t>
            </a:r>
            <a:r>
              <a:rPr lang="en-US" sz="1200" dirty="0" err="1">
                <a:solidFill>
                  <a:srgbClr val="0070C0"/>
                </a:solidFill>
              </a:rPr>
              <a:t>tienen</a:t>
            </a:r>
            <a:r>
              <a:rPr lang="en-US" sz="1200" dirty="0">
                <a:solidFill>
                  <a:srgbClr val="0070C0"/>
                </a:solidFill>
              </a:rPr>
              <a:t> </a:t>
            </a:r>
            <a:r>
              <a:rPr lang="en-US" sz="1200" dirty="0" err="1">
                <a:solidFill>
                  <a:srgbClr val="0070C0"/>
                </a:solidFill>
              </a:rPr>
              <a:t>sobre</a:t>
            </a:r>
            <a:r>
              <a:rPr lang="en-US" sz="1200" dirty="0">
                <a:solidFill>
                  <a:srgbClr val="0070C0"/>
                </a:solidFill>
              </a:rPr>
              <a:t> la </a:t>
            </a:r>
            <a:r>
              <a:rPr lang="en-US" sz="1200" dirty="0" err="1">
                <a:solidFill>
                  <a:srgbClr val="0070C0"/>
                </a:solidFill>
              </a:rPr>
              <a:t>audiencia</a:t>
            </a:r>
            <a:r>
              <a:rPr lang="en-US" sz="1200" dirty="0">
                <a:solidFill>
                  <a:srgbClr val="0070C0"/>
                </a:solidFill>
              </a:rPr>
              <a:t> – </a:t>
            </a:r>
            <a:r>
              <a:rPr lang="en-US" sz="1200" dirty="0" err="1">
                <a:solidFill>
                  <a:srgbClr val="0070C0"/>
                </a:solidFill>
              </a:rPr>
              <a:t>una</a:t>
            </a:r>
            <a:r>
              <a:rPr lang="en-US" sz="1200" dirty="0">
                <a:solidFill>
                  <a:srgbClr val="0070C0"/>
                </a:solidFill>
              </a:rPr>
              <a:t> </a:t>
            </a:r>
            <a:r>
              <a:rPr lang="en-US" sz="1200" dirty="0" err="1">
                <a:solidFill>
                  <a:srgbClr val="0070C0"/>
                </a:solidFill>
              </a:rPr>
              <a:t>llamada</a:t>
            </a:r>
            <a:r>
              <a:rPr lang="en-US" sz="1200" dirty="0">
                <a:solidFill>
                  <a:srgbClr val="0070C0"/>
                </a:solidFill>
              </a:rPr>
              <a:t>, </a:t>
            </a:r>
            <a:r>
              <a:rPr lang="en-US" sz="1200" dirty="0" err="1">
                <a:solidFill>
                  <a:srgbClr val="0070C0"/>
                </a:solidFill>
              </a:rPr>
              <a:t>una</a:t>
            </a:r>
            <a:r>
              <a:rPr lang="en-US" sz="1200" dirty="0">
                <a:solidFill>
                  <a:srgbClr val="0070C0"/>
                </a:solidFill>
              </a:rPr>
              <a:t> carta o </a:t>
            </a:r>
            <a:r>
              <a:rPr lang="en-US" sz="1200" dirty="0" err="1">
                <a:solidFill>
                  <a:srgbClr val="0070C0"/>
                </a:solidFill>
              </a:rPr>
              <a:t>cualquier</a:t>
            </a:r>
            <a:r>
              <a:rPr lang="en-US" sz="1200" dirty="0">
                <a:solidFill>
                  <a:srgbClr val="0070C0"/>
                </a:solidFill>
              </a:rPr>
              <a:t> </a:t>
            </a:r>
            <a:r>
              <a:rPr lang="en-US" sz="1200" dirty="0" err="1">
                <a:solidFill>
                  <a:srgbClr val="0070C0"/>
                </a:solidFill>
              </a:rPr>
              <a:t>otra</a:t>
            </a:r>
            <a:r>
              <a:rPr lang="en-US" sz="1200" dirty="0">
                <a:solidFill>
                  <a:srgbClr val="0070C0"/>
                </a:solidFill>
              </a:rPr>
              <a:t> forma de </a:t>
            </a:r>
            <a:r>
              <a:rPr lang="en-US" sz="1200" dirty="0" err="1">
                <a:solidFill>
                  <a:srgbClr val="0070C0"/>
                </a:solidFill>
              </a:rPr>
              <a:t>contacto</a:t>
            </a:r>
            <a:r>
              <a:rPr lang="en-US" sz="1200" dirty="0">
                <a:solidFill>
                  <a:srgbClr val="0070C0"/>
                </a:solidFill>
              </a:rPr>
              <a:t> con </a:t>
            </a:r>
            <a:r>
              <a:rPr lang="en-US" sz="1200" dirty="0" err="1">
                <a:solidFill>
                  <a:srgbClr val="0070C0"/>
                </a:solidFill>
              </a:rPr>
              <a:t>aquellos</a:t>
            </a:r>
            <a:r>
              <a:rPr lang="en-US" sz="1200" dirty="0">
                <a:solidFill>
                  <a:srgbClr val="0070C0"/>
                </a:solidFill>
              </a:rPr>
              <a:t>  de </a:t>
            </a:r>
            <a:r>
              <a:rPr lang="en-US" sz="1200" dirty="0" err="1">
                <a:solidFill>
                  <a:srgbClr val="0070C0"/>
                </a:solidFill>
              </a:rPr>
              <a:t>los</a:t>
            </a:r>
            <a:r>
              <a:rPr lang="en-US" sz="1200" dirty="0">
                <a:solidFill>
                  <a:srgbClr val="0070C0"/>
                </a:solidFill>
              </a:rPr>
              <a:t> que no </a:t>
            </a:r>
            <a:r>
              <a:rPr lang="en-US" sz="1200" dirty="0" err="1">
                <a:solidFill>
                  <a:srgbClr val="0070C0"/>
                </a:solidFill>
              </a:rPr>
              <a:t>sabemos</a:t>
            </a:r>
            <a:r>
              <a:rPr lang="en-US" sz="1200" dirty="0">
                <a:solidFill>
                  <a:srgbClr val="0070C0"/>
                </a:solidFill>
              </a:rPr>
              <a:t> nada </a:t>
            </a:r>
            <a:r>
              <a:rPr lang="en-US" sz="1200" dirty="0" err="1">
                <a:solidFill>
                  <a:srgbClr val="0070C0"/>
                </a:solidFill>
              </a:rPr>
              <a:t>desde</a:t>
            </a:r>
            <a:r>
              <a:rPr lang="en-US" sz="1200" dirty="0">
                <a:solidFill>
                  <a:srgbClr val="0070C0"/>
                </a:solidFill>
              </a:rPr>
              <a:t> la </a:t>
            </a:r>
            <a:r>
              <a:rPr lang="en-US" sz="1200" dirty="0" err="1">
                <a:solidFill>
                  <a:srgbClr val="0070C0"/>
                </a:solidFill>
              </a:rPr>
              <a:t>semana</a:t>
            </a:r>
            <a:r>
              <a:rPr lang="en-US" sz="1200" dirty="0">
                <a:solidFill>
                  <a:srgbClr val="0070C0"/>
                </a:solidFill>
              </a:rPr>
              <a:t> </a:t>
            </a:r>
            <a:r>
              <a:rPr lang="en-US" sz="1200" dirty="0" err="1">
                <a:solidFill>
                  <a:srgbClr val="0070C0"/>
                </a:solidFill>
              </a:rPr>
              <a:t>pasada</a:t>
            </a:r>
            <a:r>
              <a:rPr lang="en-US" sz="1200" dirty="0">
                <a:solidFill>
                  <a:srgbClr val="0070C0"/>
                </a:solidFill>
              </a:rPr>
              <a:t> o el </a:t>
            </a:r>
            <a:r>
              <a:rPr lang="en-US" sz="1200" dirty="0" err="1">
                <a:solidFill>
                  <a:srgbClr val="0070C0"/>
                </a:solidFill>
              </a:rPr>
              <a:t>mes</a:t>
            </a:r>
            <a:r>
              <a:rPr lang="en-US" sz="1200" dirty="0">
                <a:solidFill>
                  <a:srgbClr val="0070C0"/>
                </a:solidFill>
              </a:rPr>
              <a:t> anterior, </a:t>
            </a:r>
            <a:r>
              <a:rPr lang="en-US" sz="1200" dirty="0" err="1">
                <a:solidFill>
                  <a:srgbClr val="0070C0"/>
                </a:solidFill>
              </a:rPr>
              <a:t>supone</a:t>
            </a:r>
            <a:r>
              <a:rPr lang="en-US" sz="1200" dirty="0">
                <a:solidFill>
                  <a:srgbClr val="0070C0"/>
                </a:solidFill>
              </a:rPr>
              <a:t> la </a:t>
            </a:r>
            <a:r>
              <a:rPr lang="en-US" sz="1200" dirty="0" err="1">
                <a:solidFill>
                  <a:srgbClr val="0070C0"/>
                </a:solidFill>
              </a:rPr>
              <a:t>diferencia</a:t>
            </a:r>
            <a:r>
              <a:rPr lang="en-US" sz="1200" dirty="0">
                <a:solidFill>
                  <a:srgbClr val="0070C0"/>
                </a:solidFill>
              </a:rPr>
              <a:t> .   https://ourworldindata.org/mental-health#anxiety-disorders</a:t>
            </a:r>
          </a:p>
          <a:p>
            <a:pPr algn="just"/>
            <a:endParaRPr lang="en-US" sz="1200" dirty="0">
              <a:solidFill>
                <a:srgbClr val="0070C0"/>
              </a:solidFill>
            </a:endParaRPr>
          </a:p>
        </p:txBody>
      </p:sp>
      <p:sp>
        <p:nvSpPr>
          <p:cNvPr id="7" name="TextBox 6">
            <a:extLst>
              <a:ext uri="{FF2B5EF4-FFF2-40B4-BE49-F238E27FC236}">
                <a16:creationId xmlns:a16="http://schemas.microsoft.com/office/drawing/2014/main" id="{506CD02D-B50D-4477-888F-83E448223BC5}"/>
              </a:ext>
            </a:extLst>
          </p:cNvPr>
          <p:cNvSpPr txBox="1"/>
          <p:nvPr/>
        </p:nvSpPr>
        <p:spPr>
          <a:xfrm>
            <a:off x="4305299" y="5429441"/>
            <a:ext cx="2998413" cy="215444"/>
          </a:xfrm>
          <a:prstGeom prst="rect">
            <a:avLst/>
          </a:prstGeom>
          <a:noFill/>
        </p:spPr>
        <p:txBody>
          <a:bodyPr wrap="square" rtlCol="0">
            <a:spAutoFit/>
          </a:bodyPr>
          <a:lstStyle/>
          <a:p>
            <a:r>
              <a:rPr lang="de-DE" sz="800" dirty="0">
                <a:solidFill>
                  <a:schemeClr val="tx2">
                    <a:lumMod val="50000"/>
                  </a:schemeClr>
                </a:solidFill>
              </a:rPr>
              <a:t>Source: HealthcareITnews </a:t>
            </a:r>
          </a:p>
        </p:txBody>
      </p:sp>
      <p:graphicFrame>
        <p:nvGraphicFramePr>
          <p:cNvPr id="9" name="Chart 8">
            <a:extLst>
              <a:ext uri="{FF2B5EF4-FFF2-40B4-BE49-F238E27FC236}">
                <a16:creationId xmlns:a16="http://schemas.microsoft.com/office/drawing/2014/main" id="{5281D5F6-9C6C-405B-B01A-BDB99D1F9F12}"/>
              </a:ext>
            </a:extLst>
          </p:cNvPr>
          <p:cNvGraphicFramePr>
            <a:graphicFrameLocks/>
          </p:cNvGraphicFramePr>
          <p:nvPr/>
        </p:nvGraphicFramePr>
        <p:xfrm>
          <a:off x="5145139" y="3195472"/>
          <a:ext cx="1524051" cy="21276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6710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94C4418-832A-4A8F-9E93-23E804EA131C}"/>
              </a:ext>
            </a:extLst>
          </p:cNvPr>
          <p:cNvSpPr txBox="1">
            <a:spLocks/>
          </p:cNvSpPr>
          <p:nvPr/>
        </p:nvSpPr>
        <p:spPr>
          <a:xfrm>
            <a:off x="0" y="736490"/>
            <a:ext cx="5915025" cy="340755"/>
          </a:xfrm>
          <a:prstGeom prst="rect">
            <a:avLst/>
          </a:prstGeom>
        </p:spPr>
        <p:txBody>
          <a:bodyPr vert="horz" lIns="91440" tIns="45720" rIns="91440" bIns="45720" rtlCol="0">
            <a:normAutofit fontScale="70000" lnSpcReduction="20000"/>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endParaRPr lang="de-DE" sz="2900" b="1" dirty="0">
              <a:solidFill>
                <a:schemeClr val="bg2">
                  <a:lumMod val="50000"/>
                </a:schemeClr>
              </a:solidFill>
            </a:endParaRPr>
          </a:p>
          <a:p>
            <a:endParaRPr lang="de-DE" dirty="0"/>
          </a:p>
          <a:p>
            <a:endParaRPr lang="de-DE" dirty="0"/>
          </a:p>
        </p:txBody>
      </p:sp>
      <p:sp>
        <p:nvSpPr>
          <p:cNvPr id="2" name="Textfeld 1">
            <a:extLst>
              <a:ext uri="{FF2B5EF4-FFF2-40B4-BE49-F238E27FC236}">
                <a16:creationId xmlns:a16="http://schemas.microsoft.com/office/drawing/2014/main" id="{00E9A3AE-07D1-4D8A-A5B0-44813885939C}"/>
              </a:ext>
            </a:extLst>
          </p:cNvPr>
          <p:cNvSpPr txBox="1"/>
          <p:nvPr/>
        </p:nvSpPr>
        <p:spPr>
          <a:xfrm>
            <a:off x="216963" y="918715"/>
            <a:ext cx="6419955" cy="1615827"/>
          </a:xfrm>
          <a:prstGeom prst="rect">
            <a:avLst/>
          </a:prstGeom>
          <a:noFill/>
        </p:spPr>
        <p:txBody>
          <a:bodyPr wrap="square" rtlCol="0" anchor="t">
            <a:spAutoFit/>
          </a:bodyPr>
          <a:lstStyle/>
          <a:p>
            <a:pPr lvl="0" algn="just"/>
            <a:r>
              <a:rPr lang="en-US" sz="1100" dirty="0">
                <a:solidFill>
                  <a:srgbClr val="F2F2F2">
                    <a:lumMod val="50000"/>
                  </a:srgbClr>
                </a:solidFill>
                <a:ea typeface="+mn-lt"/>
                <a:cs typeface="+mn-lt"/>
              </a:rPr>
              <a:t>A </a:t>
            </a:r>
            <a:r>
              <a:rPr lang="en-US" sz="1100" dirty="0" err="1">
                <a:solidFill>
                  <a:srgbClr val="F2F2F2">
                    <a:lumMod val="50000"/>
                  </a:srgbClr>
                </a:solidFill>
                <a:ea typeface="+mn-lt"/>
                <a:cs typeface="+mn-lt"/>
              </a:rPr>
              <a:t>medida</a:t>
            </a:r>
            <a:r>
              <a:rPr lang="en-US" sz="1100" dirty="0">
                <a:solidFill>
                  <a:srgbClr val="F2F2F2">
                    <a:lumMod val="50000"/>
                  </a:srgbClr>
                </a:solidFill>
                <a:ea typeface="+mn-lt"/>
                <a:cs typeface="+mn-lt"/>
              </a:rPr>
              <a:t> que </a:t>
            </a:r>
            <a:r>
              <a:rPr lang="en-US" sz="1100" dirty="0" err="1">
                <a:solidFill>
                  <a:srgbClr val="F2F2F2">
                    <a:lumMod val="50000"/>
                  </a:srgbClr>
                </a:solidFill>
                <a:ea typeface="+mn-lt"/>
                <a:cs typeface="+mn-lt"/>
              </a:rPr>
              <a:t>los</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confinamientos</a:t>
            </a:r>
            <a:r>
              <a:rPr lang="en-US" sz="1100" dirty="0">
                <a:solidFill>
                  <a:srgbClr val="F2F2F2">
                    <a:lumMod val="50000"/>
                  </a:srgbClr>
                </a:solidFill>
                <a:ea typeface="+mn-lt"/>
                <a:cs typeface="+mn-lt"/>
              </a:rPr>
              <a:t> se </a:t>
            </a:r>
            <a:r>
              <a:rPr lang="en-US" sz="1100" dirty="0" err="1">
                <a:solidFill>
                  <a:srgbClr val="F2F2F2">
                    <a:lumMod val="50000"/>
                  </a:srgbClr>
                </a:solidFill>
                <a:ea typeface="+mn-lt"/>
                <a:cs typeface="+mn-lt"/>
              </a:rPr>
              <a:t>fueron</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implementando</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como</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respuesta</a:t>
            </a:r>
            <a:r>
              <a:rPr lang="en-US" sz="1100" dirty="0">
                <a:solidFill>
                  <a:srgbClr val="F2F2F2">
                    <a:lumMod val="50000"/>
                  </a:srgbClr>
                </a:solidFill>
                <a:ea typeface="+mn-lt"/>
                <a:cs typeface="+mn-lt"/>
              </a:rPr>
              <a:t> a la </a:t>
            </a:r>
            <a:r>
              <a:rPr lang="en-US" sz="1100" dirty="0" err="1">
                <a:solidFill>
                  <a:srgbClr val="F2F2F2">
                    <a:lumMod val="50000"/>
                  </a:srgbClr>
                </a:solidFill>
                <a:ea typeface="+mn-lt"/>
                <a:cs typeface="+mn-lt"/>
              </a:rPr>
              <a:t>devastadora</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pandemia</a:t>
            </a:r>
            <a:r>
              <a:rPr lang="en-US" sz="1100" dirty="0">
                <a:solidFill>
                  <a:srgbClr val="F2F2F2">
                    <a:lumMod val="50000"/>
                  </a:srgbClr>
                </a:solidFill>
                <a:ea typeface="+mn-lt"/>
                <a:cs typeface="+mn-lt"/>
              </a:rPr>
              <a:t> del coronavirus, </a:t>
            </a:r>
            <a:r>
              <a:rPr lang="en-US" sz="1100" dirty="0" err="1">
                <a:solidFill>
                  <a:srgbClr val="F2F2F2">
                    <a:lumMod val="50000"/>
                  </a:srgbClr>
                </a:solidFill>
                <a:ea typeface="+mn-lt"/>
                <a:cs typeface="+mn-lt"/>
              </a:rPr>
              <a:t>los</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cambios</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dramáticos</a:t>
            </a:r>
            <a:r>
              <a:rPr lang="en-US" sz="1100" dirty="0">
                <a:solidFill>
                  <a:srgbClr val="F2F2F2">
                    <a:lumMod val="50000"/>
                  </a:srgbClr>
                </a:solidFill>
                <a:ea typeface="+mn-lt"/>
                <a:cs typeface="+mn-lt"/>
              </a:rPr>
              <a:t> que </a:t>
            </a:r>
            <a:r>
              <a:rPr lang="en-US" sz="1100" dirty="0" err="1">
                <a:solidFill>
                  <a:srgbClr val="F2F2F2">
                    <a:lumMod val="50000"/>
                  </a:srgbClr>
                </a:solidFill>
                <a:ea typeface="+mn-lt"/>
                <a:cs typeface="+mn-lt"/>
              </a:rPr>
              <a:t>estas</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restricciones</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han</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producido</a:t>
            </a:r>
            <a:r>
              <a:rPr lang="en-US" sz="1100" dirty="0">
                <a:solidFill>
                  <a:srgbClr val="F2F2F2">
                    <a:lumMod val="50000"/>
                  </a:srgbClr>
                </a:solidFill>
                <a:ea typeface="+mn-lt"/>
                <a:cs typeface="+mn-lt"/>
              </a:rPr>
              <a:t> se </a:t>
            </a:r>
            <a:r>
              <a:rPr lang="en-US" sz="1100" dirty="0" err="1">
                <a:solidFill>
                  <a:srgbClr val="F2F2F2">
                    <a:lumMod val="50000"/>
                  </a:srgbClr>
                </a:solidFill>
                <a:ea typeface="+mn-lt"/>
                <a:cs typeface="+mn-lt"/>
              </a:rPr>
              <a:t>han</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descrito</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como</a:t>
            </a:r>
            <a:r>
              <a:rPr lang="en-US" sz="1100" dirty="0">
                <a:solidFill>
                  <a:srgbClr val="F2F2F2">
                    <a:lumMod val="50000"/>
                  </a:srgbClr>
                </a:solidFill>
                <a:ea typeface="+mn-lt"/>
                <a:cs typeface="+mn-lt"/>
              </a:rPr>
              <a:t> “el </a:t>
            </a:r>
            <a:r>
              <a:rPr lang="en-US" sz="1100" dirty="0" err="1">
                <a:solidFill>
                  <a:srgbClr val="F2F2F2">
                    <a:lumMod val="50000"/>
                  </a:srgbClr>
                </a:solidFill>
                <a:ea typeface="+mn-lt"/>
                <a:cs typeface="+mn-lt"/>
              </a:rPr>
              <a:t>experimento</a:t>
            </a:r>
            <a:r>
              <a:rPr lang="en-US" sz="1100" dirty="0">
                <a:solidFill>
                  <a:srgbClr val="F2F2F2">
                    <a:lumMod val="50000"/>
                  </a:srgbClr>
                </a:solidFill>
                <a:ea typeface="+mn-lt"/>
                <a:cs typeface="+mn-lt"/>
              </a:rPr>
              <a:t> a mayor </a:t>
            </a:r>
            <a:r>
              <a:rPr lang="en-US" sz="1100" dirty="0" err="1">
                <a:solidFill>
                  <a:srgbClr val="F2F2F2">
                    <a:lumMod val="50000"/>
                  </a:srgbClr>
                </a:solidFill>
                <a:ea typeface="+mn-lt"/>
                <a:cs typeface="+mn-lt"/>
              </a:rPr>
              <a:t>escala</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jamás</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hecho</a:t>
            </a:r>
            <a:r>
              <a:rPr lang="en-US" sz="1100" dirty="0">
                <a:solidFill>
                  <a:srgbClr val="F2F2F2">
                    <a:lumMod val="50000"/>
                  </a:srgbClr>
                </a:solidFill>
                <a:ea typeface="+mn-lt"/>
                <a:cs typeface="+mn-lt"/>
              </a:rPr>
              <a:t>” en la </a:t>
            </a:r>
            <a:r>
              <a:rPr lang="en-US" sz="1100" dirty="0" err="1">
                <a:solidFill>
                  <a:srgbClr val="F2F2F2">
                    <a:lumMod val="50000"/>
                  </a:srgbClr>
                </a:solidFill>
                <a:ea typeface="+mn-lt"/>
                <a:cs typeface="+mn-lt"/>
              </a:rPr>
              <a:t>calidad</a:t>
            </a:r>
            <a:r>
              <a:rPr lang="en-US" sz="1100" dirty="0">
                <a:solidFill>
                  <a:srgbClr val="F2F2F2">
                    <a:lumMod val="50000"/>
                  </a:srgbClr>
                </a:solidFill>
                <a:ea typeface="+mn-lt"/>
                <a:cs typeface="+mn-lt"/>
              </a:rPr>
              <a:t> del </a:t>
            </a:r>
            <a:r>
              <a:rPr lang="en-US" sz="1100" dirty="0" err="1">
                <a:solidFill>
                  <a:srgbClr val="F2F2F2">
                    <a:lumMod val="50000"/>
                  </a:srgbClr>
                </a:solidFill>
                <a:ea typeface="+mn-lt"/>
                <a:cs typeface="+mn-lt"/>
              </a:rPr>
              <a:t>aire</a:t>
            </a:r>
            <a:r>
              <a:rPr lang="en-US" sz="1100" dirty="0">
                <a:solidFill>
                  <a:srgbClr val="F2F2F2">
                    <a:lumMod val="50000"/>
                  </a:srgbClr>
                </a:solidFill>
                <a:ea typeface="+mn-lt"/>
                <a:cs typeface="+mn-lt"/>
              </a:rPr>
              <a:t>.  En </a:t>
            </a:r>
            <a:r>
              <a:rPr lang="en-US" sz="1100" dirty="0" err="1">
                <a:solidFill>
                  <a:srgbClr val="F2F2F2">
                    <a:lumMod val="50000"/>
                  </a:srgbClr>
                </a:solidFill>
                <a:ea typeface="+mn-lt"/>
                <a:cs typeface="+mn-lt"/>
              </a:rPr>
              <a:t>muchos</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lugares</a:t>
            </a:r>
            <a:r>
              <a:rPr lang="en-US" sz="1100" dirty="0">
                <a:solidFill>
                  <a:srgbClr val="F2F2F2">
                    <a:lumMod val="50000"/>
                  </a:srgbClr>
                </a:solidFill>
                <a:ea typeface="+mn-lt"/>
                <a:cs typeface="+mn-lt"/>
              </a:rPr>
              <a:t>, el </a:t>
            </a:r>
            <a:r>
              <a:rPr lang="en-US" sz="1100" dirty="0" err="1">
                <a:solidFill>
                  <a:srgbClr val="F2F2F2">
                    <a:lumMod val="50000"/>
                  </a:srgbClr>
                </a:solidFill>
                <a:ea typeface="+mn-lt"/>
                <a:cs typeface="+mn-lt"/>
              </a:rPr>
              <a:t>paro</a:t>
            </a:r>
            <a:r>
              <a:rPr lang="en-US" sz="1100" dirty="0">
                <a:solidFill>
                  <a:srgbClr val="F2F2F2">
                    <a:lumMod val="50000"/>
                  </a:srgbClr>
                </a:solidFill>
                <a:ea typeface="+mn-lt"/>
                <a:cs typeface="+mn-lt"/>
              </a:rPr>
              <a:t> del  </a:t>
            </a:r>
            <a:r>
              <a:rPr lang="en-US" sz="1100" dirty="0" err="1">
                <a:solidFill>
                  <a:srgbClr val="F2F2F2">
                    <a:lumMod val="50000"/>
                  </a:srgbClr>
                </a:solidFill>
                <a:ea typeface="+mn-lt"/>
                <a:cs typeface="+mn-lt"/>
              </a:rPr>
              <a:t>movimiento</a:t>
            </a:r>
            <a:r>
              <a:rPr lang="en-US" sz="1100" dirty="0">
                <a:solidFill>
                  <a:srgbClr val="F2F2F2">
                    <a:lumMod val="50000"/>
                  </a:srgbClr>
                </a:solidFill>
                <a:ea typeface="+mn-lt"/>
                <a:cs typeface="+mn-lt"/>
              </a:rPr>
              <a:t> y la </a:t>
            </a:r>
            <a:r>
              <a:rPr lang="en-US" sz="1100" dirty="0" err="1">
                <a:solidFill>
                  <a:srgbClr val="F2F2F2">
                    <a:lumMod val="50000"/>
                  </a:srgbClr>
                </a:solidFill>
                <a:ea typeface="+mn-lt"/>
                <a:cs typeface="+mn-lt"/>
              </a:rPr>
              <a:t>industria</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nos</a:t>
            </a:r>
            <a:r>
              <a:rPr lang="en-US" sz="1100" dirty="0">
                <a:solidFill>
                  <a:srgbClr val="F2F2F2">
                    <a:lumMod val="50000"/>
                  </a:srgbClr>
                </a:solidFill>
                <a:ea typeface="+mn-lt"/>
                <a:cs typeface="+mn-lt"/>
              </a:rPr>
              <a:t> ha </a:t>
            </a:r>
            <a:r>
              <a:rPr lang="en-US" sz="1100" dirty="0" err="1">
                <a:solidFill>
                  <a:srgbClr val="F2F2F2">
                    <a:lumMod val="50000"/>
                  </a:srgbClr>
                </a:solidFill>
                <a:ea typeface="+mn-lt"/>
                <a:cs typeface="+mn-lt"/>
              </a:rPr>
              <a:t>permitido</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echar</a:t>
            </a:r>
            <a:r>
              <a:rPr lang="en-US" sz="1100" dirty="0">
                <a:solidFill>
                  <a:srgbClr val="F2F2F2">
                    <a:lumMod val="50000"/>
                  </a:srgbClr>
                </a:solidFill>
                <a:ea typeface="+mn-lt"/>
                <a:cs typeface="+mn-lt"/>
              </a:rPr>
              <a:t> un </a:t>
            </a:r>
            <a:r>
              <a:rPr lang="en-US" sz="1100" dirty="0" err="1">
                <a:solidFill>
                  <a:srgbClr val="F2F2F2">
                    <a:lumMod val="50000"/>
                  </a:srgbClr>
                </a:solidFill>
                <a:ea typeface="+mn-lt"/>
                <a:cs typeface="+mn-lt"/>
              </a:rPr>
              <a:t>vistazo</a:t>
            </a:r>
            <a:r>
              <a:rPr lang="en-US" sz="1100" dirty="0">
                <a:solidFill>
                  <a:srgbClr val="F2F2F2">
                    <a:lumMod val="50000"/>
                  </a:srgbClr>
                </a:solidFill>
                <a:ea typeface="+mn-lt"/>
                <a:cs typeface="+mn-lt"/>
              </a:rPr>
              <a:t> a un </a:t>
            </a:r>
            <a:r>
              <a:rPr lang="en-US" sz="1100" dirty="0" err="1">
                <a:solidFill>
                  <a:srgbClr val="F2F2F2">
                    <a:lumMod val="50000"/>
                  </a:srgbClr>
                </a:solidFill>
                <a:ea typeface="+mn-lt"/>
                <a:cs typeface="+mn-lt"/>
              </a:rPr>
              <a:t>mundo</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más</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limpio</a:t>
            </a:r>
            <a:r>
              <a:rPr lang="en-US" sz="1100" dirty="0">
                <a:solidFill>
                  <a:srgbClr val="F2F2F2">
                    <a:lumMod val="50000"/>
                  </a:srgbClr>
                </a:solidFill>
                <a:ea typeface="+mn-lt"/>
                <a:cs typeface="+mn-lt"/>
              </a:rPr>
              <a:t> con </a:t>
            </a:r>
            <a:r>
              <a:rPr lang="en-US" sz="1100" dirty="0" err="1">
                <a:solidFill>
                  <a:srgbClr val="F2F2F2">
                    <a:lumMod val="50000"/>
                  </a:srgbClr>
                </a:solidFill>
                <a:ea typeface="+mn-lt"/>
                <a:cs typeface="+mn-lt"/>
              </a:rPr>
              <a:t>cielos</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excepcionalmente</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azules</a:t>
            </a:r>
            <a:r>
              <a:rPr lang="en-US" sz="1100" dirty="0">
                <a:solidFill>
                  <a:srgbClr val="F2F2F2">
                    <a:lumMod val="50000"/>
                  </a:srgbClr>
                </a:solidFill>
                <a:ea typeface="+mn-lt"/>
                <a:cs typeface="+mn-lt"/>
              </a:rPr>
              <a:t>.  Sin embargo, la </a:t>
            </a:r>
            <a:r>
              <a:rPr lang="en-US" sz="1100" dirty="0" err="1">
                <a:solidFill>
                  <a:srgbClr val="F2F2F2">
                    <a:lumMod val="50000"/>
                  </a:srgbClr>
                </a:solidFill>
                <a:ea typeface="+mn-lt"/>
                <a:cs typeface="+mn-lt"/>
              </a:rPr>
              <a:t>percepción</a:t>
            </a:r>
            <a:r>
              <a:rPr lang="en-US" sz="1100" dirty="0">
                <a:solidFill>
                  <a:srgbClr val="F2F2F2">
                    <a:lumMod val="50000"/>
                  </a:srgbClr>
                </a:solidFill>
                <a:ea typeface="+mn-lt"/>
                <a:cs typeface="+mn-lt"/>
              </a:rPr>
              <a:t> visual </a:t>
            </a:r>
            <a:r>
              <a:rPr lang="en-US" sz="1100" dirty="0" err="1">
                <a:solidFill>
                  <a:srgbClr val="F2F2F2">
                    <a:lumMod val="50000"/>
                  </a:srgbClr>
                </a:solidFill>
                <a:ea typeface="+mn-lt"/>
                <a:cs typeface="+mn-lt"/>
              </a:rPr>
              <a:t>puede</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ser</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decepcionante</a:t>
            </a:r>
            <a:r>
              <a:rPr lang="en-US" sz="1100" dirty="0">
                <a:solidFill>
                  <a:srgbClr val="F2F2F2">
                    <a:lumMod val="50000"/>
                  </a:srgbClr>
                </a:solidFill>
                <a:ea typeface="+mn-lt"/>
                <a:cs typeface="+mn-lt"/>
              </a:rPr>
              <a:t> a la hora de </a:t>
            </a:r>
            <a:r>
              <a:rPr lang="en-US" sz="1100" dirty="0" err="1">
                <a:solidFill>
                  <a:srgbClr val="F2F2F2">
                    <a:lumMod val="50000"/>
                  </a:srgbClr>
                </a:solidFill>
                <a:ea typeface="+mn-lt"/>
                <a:cs typeface="+mn-lt"/>
              </a:rPr>
              <a:t>observar</a:t>
            </a:r>
            <a:r>
              <a:rPr lang="en-US" sz="1100" dirty="0">
                <a:solidFill>
                  <a:srgbClr val="F2F2F2">
                    <a:lumMod val="50000"/>
                  </a:srgbClr>
                </a:solidFill>
                <a:ea typeface="+mn-lt"/>
                <a:cs typeface="+mn-lt"/>
              </a:rPr>
              <a:t> la </a:t>
            </a:r>
            <a:r>
              <a:rPr lang="en-US" sz="1100" dirty="0" err="1">
                <a:solidFill>
                  <a:srgbClr val="F2F2F2">
                    <a:lumMod val="50000"/>
                  </a:srgbClr>
                </a:solidFill>
                <a:ea typeface="+mn-lt"/>
                <a:cs typeface="+mn-lt"/>
              </a:rPr>
              <a:t>contaminación</a:t>
            </a:r>
            <a:r>
              <a:rPr lang="en-US" sz="1100" dirty="0">
                <a:solidFill>
                  <a:srgbClr val="F2F2F2">
                    <a:lumMod val="50000"/>
                  </a:srgbClr>
                </a:solidFill>
                <a:ea typeface="+mn-lt"/>
                <a:cs typeface="+mn-lt"/>
              </a:rPr>
              <a:t> del </a:t>
            </a:r>
            <a:r>
              <a:rPr lang="en-US" sz="1100" dirty="0" err="1">
                <a:solidFill>
                  <a:srgbClr val="F2F2F2">
                    <a:lumMod val="50000"/>
                  </a:srgbClr>
                </a:solidFill>
                <a:ea typeface="+mn-lt"/>
                <a:cs typeface="+mn-lt"/>
              </a:rPr>
              <a:t>aire</a:t>
            </a:r>
            <a:r>
              <a:rPr lang="en-US" sz="1100" dirty="0">
                <a:solidFill>
                  <a:srgbClr val="F2F2F2">
                    <a:lumMod val="50000"/>
                  </a:srgbClr>
                </a:solidFill>
                <a:ea typeface="+mn-lt"/>
                <a:cs typeface="+mn-lt"/>
              </a:rPr>
              <a:t>.  Este </a:t>
            </a:r>
            <a:r>
              <a:rPr lang="en-US" sz="1100" dirty="0" err="1">
                <a:solidFill>
                  <a:srgbClr val="F2F2F2">
                    <a:lumMod val="50000"/>
                  </a:srgbClr>
                </a:solidFill>
                <a:ea typeface="+mn-lt"/>
                <a:cs typeface="+mn-lt"/>
              </a:rPr>
              <a:t>informe</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compara</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mediciones</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globales</a:t>
            </a:r>
            <a:r>
              <a:rPr lang="en-US" sz="1100" dirty="0">
                <a:solidFill>
                  <a:srgbClr val="F2F2F2">
                    <a:lumMod val="50000"/>
                  </a:srgbClr>
                </a:solidFill>
                <a:ea typeface="+mn-lt"/>
                <a:cs typeface="+mn-lt"/>
              </a:rPr>
              <a:t> de </a:t>
            </a:r>
            <a:r>
              <a:rPr lang="en-US" sz="1100" dirty="0" err="1">
                <a:solidFill>
                  <a:srgbClr val="F2F2F2">
                    <a:lumMod val="50000"/>
                  </a:srgbClr>
                </a:solidFill>
                <a:ea typeface="+mn-lt"/>
                <a:cs typeface="+mn-lt"/>
              </a:rPr>
              <a:t>los</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contaminantes</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más</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peligrosos</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partículas</a:t>
            </a:r>
            <a:r>
              <a:rPr lang="en-US" sz="1100" dirty="0">
                <a:solidFill>
                  <a:srgbClr val="F2F2F2">
                    <a:lumMod val="50000"/>
                  </a:srgbClr>
                </a:solidFill>
                <a:ea typeface="+mn-lt"/>
                <a:cs typeface="+mn-lt"/>
              </a:rPr>
              <a:t> de </a:t>
            </a:r>
            <a:r>
              <a:rPr lang="en-US" sz="1100" dirty="0" err="1">
                <a:solidFill>
                  <a:srgbClr val="F2F2F2">
                    <a:lumMod val="50000"/>
                  </a:srgbClr>
                </a:solidFill>
                <a:ea typeface="+mn-lt"/>
                <a:cs typeface="+mn-lt"/>
              </a:rPr>
              <a:t>materia</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fina</a:t>
            </a:r>
            <a:r>
              <a:rPr lang="en-US" sz="1100" dirty="0">
                <a:solidFill>
                  <a:srgbClr val="F2F2F2">
                    <a:lumMod val="50000"/>
                  </a:srgbClr>
                </a:solidFill>
                <a:ea typeface="+mn-lt"/>
                <a:cs typeface="+mn-lt"/>
              </a:rPr>
              <a:t> (PM2.5) antes y </a:t>
            </a:r>
            <a:r>
              <a:rPr lang="en-US" sz="1100" dirty="0" err="1">
                <a:solidFill>
                  <a:srgbClr val="F2F2F2">
                    <a:lumMod val="50000"/>
                  </a:srgbClr>
                </a:solidFill>
                <a:ea typeface="+mn-lt"/>
                <a:cs typeface="+mn-lt"/>
              </a:rPr>
              <a:t>durante</a:t>
            </a:r>
            <a:r>
              <a:rPr lang="en-US" sz="1100" dirty="0">
                <a:solidFill>
                  <a:srgbClr val="F2F2F2">
                    <a:lumMod val="50000"/>
                  </a:srgbClr>
                </a:solidFill>
                <a:ea typeface="+mn-lt"/>
                <a:cs typeface="+mn-lt"/>
              </a:rPr>
              <a:t> el </a:t>
            </a:r>
            <a:r>
              <a:rPr lang="en-US" sz="1100" dirty="0" err="1">
                <a:solidFill>
                  <a:srgbClr val="F2F2F2">
                    <a:lumMod val="50000"/>
                  </a:srgbClr>
                </a:solidFill>
                <a:ea typeface="+mn-lt"/>
                <a:cs typeface="+mn-lt"/>
              </a:rPr>
              <a:t>confinamiento</a:t>
            </a:r>
            <a:r>
              <a:rPr lang="en-US" sz="1100" dirty="0">
                <a:solidFill>
                  <a:srgbClr val="F2F2F2">
                    <a:lumMod val="50000"/>
                  </a:srgbClr>
                </a:solidFill>
                <a:ea typeface="+mn-lt"/>
                <a:cs typeface="+mn-lt"/>
              </a:rPr>
              <a:t>  en 10 </a:t>
            </a:r>
            <a:r>
              <a:rPr lang="en-US" sz="1100" dirty="0" err="1">
                <a:solidFill>
                  <a:srgbClr val="F2F2F2">
                    <a:lumMod val="50000"/>
                  </a:srgbClr>
                </a:solidFill>
                <a:ea typeface="+mn-lt"/>
                <a:cs typeface="+mn-lt"/>
              </a:rPr>
              <a:t>ciudades</a:t>
            </a:r>
            <a:r>
              <a:rPr lang="en-US" sz="1100" dirty="0">
                <a:solidFill>
                  <a:srgbClr val="F2F2F2">
                    <a:lumMod val="50000"/>
                  </a:srgbClr>
                </a:solidFill>
                <a:ea typeface="+mn-lt"/>
                <a:cs typeface="+mn-lt"/>
              </a:rPr>
              <a:t>:  Delhi, </a:t>
            </a:r>
            <a:r>
              <a:rPr lang="en-US" sz="1100" dirty="0" err="1">
                <a:solidFill>
                  <a:srgbClr val="F2F2F2">
                    <a:lumMod val="50000"/>
                  </a:srgbClr>
                </a:solidFill>
                <a:ea typeface="+mn-lt"/>
                <a:cs typeface="+mn-lt"/>
              </a:rPr>
              <a:t>Londres</a:t>
            </a:r>
            <a:r>
              <a:rPr lang="en-US" sz="1100" dirty="0">
                <a:solidFill>
                  <a:srgbClr val="F2F2F2">
                    <a:lumMod val="50000"/>
                  </a:srgbClr>
                </a:solidFill>
                <a:ea typeface="+mn-lt"/>
                <a:cs typeface="+mn-lt"/>
              </a:rPr>
              <a:t>, Los Angeles, Madrid, Bombay, Nueva York, Roma, San Pablo, </a:t>
            </a:r>
            <a:r>
              <a:rPr lang="en-US" sz="1100" dirty="0" err="1">
                <a:solidFill>
                  <a:srgbClr val="F2F2F2">
                    <a:lumMod val="50000"/>
                  </a:srgbClr>
                </a:solidFill>
                <a:ea typeface="+mn-lt"/>
                <a:cs typeface="+mn-lt"/>
              </a:rPr>
              <a:t>Seúl</a:t>
            </a:r>
            <a:r>
              <a:rPr lang="en-US" sz="1100" dirty="0">
                <a:solidFill>
                  <a:srgbClr val="F2F2F2">
                    <a:lumMod val="50000"/>
                  </a:srgbClr>
                </a:solidFill>
                <a:ea typeface="+mn-lt"/>
                <a:cs typeface="+mn-lt"/>
              </a:rPr>
              <a:t> y Wuhan.  Los </a:t>
            </a:r>
            <a:r>
              <a:rPr lang="en-US" sz="1100" dirty="0" err="1">
                <a:solidFill>
                  <a:srgbClr val="F2F2F2">
                    <a:lumMod val="50000"/>
                  </a:srgbClr>
                </a:solidFill>
                <a:ea typeface="+mn-lt"/>
                <a:cs typeface="+mn-lt"/>
              </a:rPr>
              <a:t>resultados</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revelan</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una</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caída</a:t>
            </a:r>
            <a:r>
              <a:rPr lang="en-US" sz="1100" dirty="0">
                <a:solidFill>
                  <a:srgbClr val="F2F2F2">
                    <a:lumMod val="50000"/>
                  </a:srgbClr>
                </a:solidFill>
                <a:ea typeface="+mn-lt"/>
                <a:cs typeface="+mn-lt"/>
              </a:rPr>
              <a:t> </a:t>
            </a:r>
            <a:r>
              <a:rPr lang="en-US" sz="1100" dirty="0" err="1">
                <a:solidFill>
                  <a:srgbClr val="F2F2F2">
                    <a:lumMod val="50000"/>
                  </a:srgbClr>
                </a:solidFill>
                <a:ea typeface="+mn-lt"/>
                <a:cs typeface="+mn-lt"/>
              </a:rPr>
              <a:t>drástica</a:t>
            </a:r>
            <a:r>
              <a:rPr lang="en-US" sz="1100" dirty="0">
                <a:solidFill>
                  <a:srgbClr val="F2F2F2">
                    <a:lumMod val="50000"/>
                  </a:srgbClr>
                </a:solidFill>
                <a:ea typeface="+mn-lt"/>
                <a:cs typeface="+mn-lt"/>
              </a:rPr>
              <a:t> de </a:t>
            </a:r>
            <a:r>
              <a:rPr lang="en-US" sz="1100" dirty="0" err="1">
                <a:solidFill>
                  <a:srgbClr val="F2F2F2">
                    <a:lumMod val="50000"/>
                  </a:srgbClr>
                </a:solidFill>
                <a:ea typeface="+mn-lt"/>
                <a:cs typeface="+mn-lt"/>
              </a:rPr>
              <a:t>contaminación</a:t>
            </a:r>
            <a:r>
              <a:rPr lang="en-US" sz="1100" dirty="0">
                <a:solidFill>
                  <a:srgbClr val="F2F2F2">
                    <a:lumMod val="50000"/>
                  </a:srgbClr>
                </a:solidFill>
                <a:ea typeface="+mn-lt"/>
                <a:cs typeface="+mn-lt"/>
              </a:rPr>
              <a:t> PM2.5 en la </a:t>
            </a:r>
            <a:r>
              <a:rPr lang="en-US" sz="1100" dirty="0" err="1">
                <a:solidFill>
                  <a:srgbClr val="F2F2F2">
                    <a:lumMod val="50000"/>
                  </a:srgbClr>
                </a:solidFill>
                <a:ea typeface="+mn-lt"/>
                <a:cs typeface="+mn-lt"/>
              </a:rPr>
              <a:t>mayoría</a:t>
            </a:r>
            <a:r>
              <a:rPr lang="en-US" sz="1100" dirty="0">
                <a:solidFill>
                  <a:srgbClr val="F2F2F2">
                    <a:lumMod val="50000"/>
                  </a:srgbClr>
                </a:solidFill>
                <a:ea typeface="+mn-lt"/>
                <a:cs typeface="+mn-lt"/>
              </a:rPr>
              <a:t> de </a:t>
            </a:r>
            <a:r>
              <a:rPr lang="en-US" sz="1100" dirty="0" err="1">
                <a:solidFill>
                  <a:srgbClr val="F2F2F2">
                    <a:lumMod val="50000"/>
                  </a:srgbClr>
                </a:solidFill>
                <a:ea typeface="+mn-lt"/>
                <a:cs typeface="+mn-lt"/>
              </a:rPr>
              <a:t>ciudades</a:t>
            </a:r>
            <a:r>
              <a:rPr lang="en-US" sz="1100" dirty="0">
                <a:solidFill>
                  <a:srgbClr val="F2F2F2">
                    <a:lumMod val="50000"/>
                  </a:srgbClr>
                </a:solidFill>
                <a:ea typeface="+mn-lt"/>
                <a:cs typeface="+mn-lt"/>
              </a:rPr>
              <a:t> en </a:t>
            </a:r>
            <a:r>
              <a:rPr lang="en-US" sz="1100" dirty="0" err="1">
                <a:solidFill>
                  <a:srgbClr val="F2F2F2">
                    <a:lumMod val="50000"/>
                  </a:srgbClr>
                </a:solidFill>
                <a:ea typeface="+mn-lt"/>
                <a:cs typeface="+mn-lt"/>
              </a:rPr>
              <a:t>condiciones</a:t>
            </a:r>
            <a:r>
              <a:rPr lang="en-US" sz="1100" dirty="0">
                <a:solidFill>
                  <a:srgbClr val="F2F2F2">
                    <a:lumMod val="50000"/>
                  </a:srgbClr>
                </a:solidFill>
                <a:ea typeface="+mn-lt"/>
                <a:cs typeface="+mn-lt"/>
              </a:rPr>
              <a:t> de </a:t>
            </a:r>
            <a:r>
              <a:rPr lang="en-US" sz="1100" dirty="0" err="1">
                <a:solidFill>
                  <a:srgbClr val="F2F2F2">
                    <a:lumMod val="50000"/>
                  </a:srgbClr>
                </a:solidFill>
                <a:ea typeface="+mn-lt"/>
                <a:cs typeface="+mn-lt"/>
              </a:rPr>
              <a:t>confinamiento</a:t>
            </a:r>
            <a:r>
              <a:rPr lang="en-US" sz="1100" dirty="0">
                <a:solidFill>
                  <a:srgbClr val="F2F2F2">
                    <a:lumMod val="50000"/>
                  </a:srgbClr>
                </a:solidFill>
                <a:ea typeface="+mn-lt"/>
                <a:cs typeface="+mn-lt"/>
              </a:rPr>
              <a:t>.</a:t>
            </a:r>
            <a:endParaRPr lang="en-US" sz="1100" dirty="0">
              <a:solidFill>
                <a:srgbClr val="F2F2F2">
                  <a:lumMod val="50000"/>
                </a:srgbClr>
              </a:solidFill>
            </a:endParaRPr>
          </a:p>
        </p:txBody>
      </p:sp>
      <p:sp>
        <p:nvSpPr>
          <p:cNvPr id="13" name="Textfeld 12">
            <a:extLst>
              <a:ext uri="{FF2B5EF4-FFF2-40B4-BE49-F238E27FC236}">
                <a16:creationId xmlns:a16="http://schemas.microsoft.com/office/drawing/2014/main" id="{2D5D38A1-113D-4014-97DA-3FD4A5F368DD}"/>
              </a:ext>
            </a:extLst>
          </p:cNvPr>
          <p:cNvSpPr txBox="1"/>
          <p:nvPr/>
        </p:nvSpPr>
        <p:spPr>
          <a:xfrm>
            <a:off x="216964" y="7951680"/>
            <a:ext cx="6419955" cy="1615827"/>
          </a:xfrm>
          <a:prstGeom prst="rect">
            <a:avLst/>
          </a:prstGeom>
          <a:noFill/>
        </p:spPr>
        <p:txBody>
          <a:bodyPr wrap="square" rtlCol="0" anchor="t">
            <a:spAutoFit/>
          </a:bodyPr>
          <a:lstStyle/>
          <a:p>
            <a:pPr marL="171450" lvl="0" indent="-171450" algn="just">
              <a:buFont typeface="Wingdings" panose="05000000000000000000" pitchFamily="2" charset="2"/>
              <a:buChar char="ü"/>
            </a:pPr>
            <a:r>
              <a:rPr lang="en-US" sz="1100" dirty="0">
                <a:solidFill>
                  <a:srgbClr val="FFFFFF"/>
                </a:solidFill>
                <a:ea typeface="+mn-lt"/>
                <a:cs typeface="+mn-lt"/>
              </a:rPr>
              <a:t>9  de 10 </a:t>
            </a:r>
            <a:r>
              <a:rPr lang="en-US" sz="1100" dirty="0" err="1">
                <a:solidFill>
                  <a:srgbClr val="FFFFFF"/>
                </a:solidFill>
                <a:ea typeface="+mn-lt"/>
                <a:cs typeface="+mn-lt"/>
              </a:rPr>
              <a:t>ciudades</a:t>
            </a:r>
            <a:r>
              <a:rPr lang="en-US" sz="1100" dirty="0">
                <a:solidFill>
                  <a:srgbClr val="FFFFFF"/>
                </a:solidFill>
                <a:ea typeface="+mn-lt"/>
                <a:cs typeface="+mn-lt"/>
              </a:rPr>
              <a:t> </a:t>
            </a:r>
            <a:r>
              <a:rPr lang="en-US" sz="1100" dirty="0" err="1">
                <a:solidFill>
                  <a:srgbClr val="FFFFFF"/>
                </a:solidFill>
                <a:ea typeface="+mn-lt"/>
                <a:cs typeface="+mn-lt"/>
              </a:rPr>
              <a:t>globales</a:t>
            </a:r>
            <a:r>
              <a:rPr lang="en-US" sz="1100" dirty="0">
                <a:solidFill>
                  <a:srgbClr val="FFFFFF"/>
                </a:solidFill>
                <a:ea typeface="+mn-lt"/>
                <a:cs typeface="+mn-lt"/>
              </a:rPr>
              <a:t> </a:t>
            </a:r>
            <a:r>
              <a:rPr lang="en-US" sz="1100" dirty="0" err="1">
                <a:solidFill>
                  <a:srgbClr val="FFFFFF"/>
                </a:solidFill>
                <a:ea typeface="+mn-lt"/>
                <a:cs typeface="+mn-lt"/>
              </a:rPr>
              <a:t>experimentaron</a:t>
            </a:r>
            <a:r>
              <a:rPr lang="en-US" sz="1100" dirty="0">
                <a:solidFill>
                  <a:srgbClr val="FFFFFF"/>
                </a:solidFill>
                <a:ea typeface="+mn-lt"/>
                <a:cs typeface="+mn-lt"/>
              </a:rPr>
              <a:t> </a:t>
            </a:r>
            <a:r>
              <a:rPr lang="en-US" sz="1100" dirty="0" err="1">
                <a:solidFill>
                  <a:srgbClr val="FFFFFF"/>
                </a:solidFill>
                <a:ea typeface="+mn-lt"/>
                <a:cs typeface="+mn-lt"/>
              </a:rPr>
              <a:t>reducciones</a:t>
            </a:r>
            <a:r>
              <a:rPr lang="en-US" sz="1100" dirty="0">
                <a:solidFill>
                  <a:srgbClr val="FFFFFF"/>
                </a:solidFill>
                <a:ea typeface="+mn-lt"/>
                <a:cs typeface="+mn-lt"/>
              </a:rPr>
              <a:t> de PM2.5 en el </a:t>
            </a:r>
            <a:r>
              <a:rPr lang="en-US" sz="1100" dirty="0" err="1">
                <a:solidFill>
                  <a:srgbClr val="FFFFFF"/>
                </a:solidFill>
                <a:ea typeface="+mn-lt"/>
                <a:cs typeface="+mn-lt"/>
              </a:rPr>
              <a:t>mismo</a:t>
            </a:r>
            <a:r>
              <a:rPr lang="en-US" sz="1100" dirty="0">
                <a:solidFill>
                  <a:srgbClr val="FFFFFF"/>
                </a:solidFill>
                <a:ea typeface="+mn-lt"/>
                <a:cs typeface="+mn-lt"/>
              </a:rPr>
              <a:t> </a:t>
            </a:r>
            <a:r>
              <a:rPr lang="en-US" sz="1100" dirty="0" err="1">
                <a:solidFill>
                  <a:srgbClr val="FFFFFF"/>
                </a:solidFill>
                <a:ea typeface="+mn-lt"/>
                <a:cs typeface="+mn-lt"/>
              </a:rPr>
              <a:t>período</a:t>
            </a:r>
            <a:r>
              <a:rPr lang="en-US" sz="1100" dirty="0">
                <a:solidFill>
                  <a:srgbClr val="FFFFFF"/>
                </a:solidFill>
                <a:ea typeface="+mn-lt"/>
                <a:cs typeface="+mn-lt"/>
              </a:rPr>
              <a:t> de 2019.</a:t>
            </a:r>
          </a:p>
          <a:p>
            <a:pPr marL="171450" lvl="0" indent="-171450" algn="just">
              <a:buFont typeface="Wingdings" panose="05000000000000000000" pitchFamily="2" charset="2"/>
              <a:buChar char="ü"/>
            </a:pPr>
            <a:r>
              <a:rPr lang="en-US" sz="1100" dirty="0" err="1">
                <a:solidFill>
                  <a:srgbClr val="FFFFFF"/>
                </a:solidFill>
                <a:ea typeface="+mn-lt"/>
                <a:cs typeface="+mn-lt"/>
              </a:rPr>
              <a:t>Ciudades</a:t>
            </a:r>
            <a:r>
              <a:rPr lang="en-US" sz="1100" dirty="0">
                <a:solidFill>
                  <a:srgbClr val="FFFFFF"/>
                </a:solidFill>
                <a:ea typeface="+mn-lt"/>
                <a:cs typeface="+mn-lt"/>
              </a:rPr>
              <a:t> con </a:t>
            </a:r>
            <a:r>
              <a:rPr lang="en-US" sz="1100" dirty="0" err="1">
                <a:solidFill>
                  <a:srgbClr val="FFFFFF"/>
                </a:solidFill>
                <a:ea typeface="+mn-lt"/>
                <a:cs typeface="+mn-lt"/>
              </a:rPr>
              <a:t>niveles</a:t>
            </a:r>
            <a:r>
              <a:rPr lang="en-US" sz="1100" dirty="0">
                <a:solidFill>
                  <a:srgbClr val="FFFFFF"/>
                </a:solidFill>
                <a:ea typeface="+mn-lt"/>
                <a:cs typeface="+mn-lt"/>
              </a:rPr>
              <a:t> </a:t>
            </a:r>
            <a:r>
              <a:rPr lang="en-US" sz="1100" dirty="0" err="1">
                <a:solidFill>
                  <a:srgbClr val="FFFFFF"/>
                </a:solidFill>
                <a:ea typeface="+mn-lt"/>
                <a:cs typeface="+mn-lt"/>
              </a:rPr>
              <a:t>historicamente</a:t>
            </a:r>
            <a:r>
              <a:rPr lang="en-US" sz="1100" dirty="0">
                <a:solidFill>
                  <a:srgbClr val="FFFFFF"/>
                </a:solidFill>
                <a:ea typeface="+mn-lt"/>
                <a:cs typeface="+mn-lt"/>
              </a:rPr>
              <a:t> altos de PM2.5 </a:t>
            </a:r>
            <a:r>
              <a:rPr lang="en-US" sz="1100" dirty="0" err="1">
                <a:solidFill>
                  <a:srgbClr val="FFFFFF"/>
                </a:solidFill>
                <a:ea typeface="+mn-lt"/>
                <a:cs typeface="+mn-lt"/>
              </a:rPr>
              <a:t>presenciaron</a:t>
            </a:r>
            <a:r>
              <a:rPr lang="en-US" sz="1100" dirty="0">
                <a:solidFill>
                  <a:srgbClr val="FFFFFF"/>
                </a:solidFill>
                <a:ea typeface="+mn-lt"/>
                <a:cs typeface="+mn-lt"/>
              </a:rPr>
              <a:t> las </a:t>
            </a:r>
            <a:r>
              <a:rPr lang="en-US" sz="1100" dirty="0" err="1">
                <a:solidFill>
                  <a:srgbClr val="FFFFFF"/>
                </a:solidFill>
                <a:ea typeface="+mn-lt"/>
                <a:cs typeface="+mn-lt"/>
              </a:rPr>
              <a:t>caídas</a:t>
            </a:r>
            <a:r>
              <a:rPr lang="en-US" sz="1100" dirty="0">
                <a:solidFill>
                  <a:srgbClr val="FFFFFF"/>
                </a:solidFill>
                <a:ea typeface="+mn-lt"/>
                <a:cs typeface="+mn-lt"/>
              </a:rPr>
              <a:t> </a:t>
            </a:r>
            <a:r>
              <a:rPr lang="en-US" sz="1100" dirty="0" err="1">
                <a:solidFill>
                  <a:srgbClr val="FFFFFF"/>
                </a:solidFill>
                <a:ea typeface="+mn-lt"/>
                <a:cs typeface="+mn-lt"/>
              </a:rPr>
              <a:t>más</a:t>
            </a:r>
            <a:r>
              <a:rPr lang="en-US" sz="1100" dirty="0">
                <a:solidFill>
                  <a:srgbClr val="FFFFFF"/>
                </a:solidFill>
                <a:ea typeface="+mn-lt"/>
                <a:cs typeface="+mn-lt"/>
              </a:rPr>
              <a:t> </a:t>
            </a:r>
            <a:r>
              <a:rPr lang="en-US" sz="1100" dirty="0" err="1">
                <a:solidFill>
                  <a:srgbClr val="FFFFFF"/>
                </a:solidFill>
                <a:ea typeface="+mn-lt"/>
                <a:cs typeface="+mn-lt"/>
              </a:rPr>
              <a:t>sustanciales</a:t>
            </a:r>
            <a:r>
              <a:rPr lang="en-US" sz="1100" dirty="0">
                <a:solidFill>
                  <a:srgbClr val="FFFFFF"/>
                </a:solidFill>
                <a:ea typeface="+mn-lt"/>
                <a:cs typeface="+mn-lt"/>
              </a:rPr>
              <a:t>, </a:t>
            </a:r>
            <a:r>
              <a:rPr lang="en-US" sz="1100" dirty="0" err="1">
                <a:solidFill>
                  <a:srgbClr val="FFFFFF"/>
                </a:solidFill>
                <a:ea typeface="+mn-lt"/>
                <a:cs typeface="+mn-lt"/>
              </a:rPr>
              <a:t>incluyendo</a:t>
            </a:r>
            <a:r>
              <a:rPr lang="en-US" sz="1100" dirty="0">
                <a:solidFill>
                  <a:srgbClr val="FFFFFF"/>
                </a:solidFill>
                <a:ea typeface="+mn-lt"/>
                <a:cs typeface="+mn-lt"/>
              </a:rPr>
              <a:t> </a:t>
            </a:r>
            <a:r>
              <a:rPr lang="en-US" sz="1100" dirty="0" err="1">
                <a:solidFill>
                  <a:srgbClr val="FFFFFF"/>
                </a:solidFill>
                <a:ea typeface="+mn-lt"/>
                <a:cs typeface="+mn-lt"/>
              </a:rPr>
              <a:t>Dehli</a:t>
            </a:r>
            <a:r>
              <a:rPr lang="en-US" sz="1100" dirty="0">
                <a:solidFill>
                  <a:srgbClr val="FFFFFF"/>
                </a:solidFill>
                <a:ea typeface="+mn-lt"/>
                <a:cs typeface="+mn-lt"/>
              </a:rPr>
              <a:t> (-60%), </a:t>
            </a:r>
            <a:r>
              <a:rPr lang="en-US" sz="1100" dirty="0" err="1">
                <a:solidFill>
                  <a:srgbClr val="FFFFFF"/>
                </a:solidFill>
                <a:ea typeface="+mn-lt"/>
                <a:cs typeface="+mn-lt"/>
              </a:rPr>
              <a:t>Seúl</a:t>
            </a:r>
            <a:r>
              <a:rPr lang="en-US" sz="1100" dirty="0">
                <a:solidFill>
                  <a:srgbClr val="FFFFFF"/>
                </a:solidFill>
                <a:ea typeface="+mn-lt"/>
                <a:cs typeface="+mn-lt"/>
              </a:rPr>
              <a:t> (-54%) y Wuhan (-44%).</a:t>
            </a:r>
          </a:p>
          <a:p>
            <a:pPr marL="171450" lvl="0" indent="-171450" algn="just">
              <a:buFont typeface="Wingdings" panose="05000000000000000000" pitchFamily="2" charset="2"/>
              <a:buChar char="ü"/>
            </a:pPr>
            <a:r>
              <a:rPr lang="en-US" sz="1100" dirty="0">
                <a:solidFill>
                  <a:srgbClr val="FFFFFF"/>
                </a:solidFill>
                <a:ea typeface="+mn-lt"/>
                <a:cs typeface="+mn-lt"/>
              </a:rPr>
              <a:t>Durante las 10 </a:t>
            </a:r>
            <a:r>
              <a:rPr lang="en-US" sz="1100" dirty="0" err="1">
                <a:solidFill>
                  <a:srgbClr val="FFFFFF"/>
                </a:solidFill>
                <a:ea typeface="+mn-lt"/>
                <a:cs typeface="+mn-lt"/>
              </a:rPr>
              <a:t>semanas</a:t>
            </a:r>
            <a:r>
              <a:rPr lang="en-US" sz="1100" dirty="0">
                <a:solidFill>
                  <a:srgbClr val="FFFFFF"/>
                </a:solidFill>
                <a:ea typeface="+mn-lt"/>
                <a:cs typeface="+mn-lt"/>
              </a:rPr>
              <a:t> de </a:t>
            </a:r>
            <a:r>
              <a:rPr lang="en-US" sz="1100" dirty="0" err="1">
                <a:solidFill>
                  <a:srgbClr val="FFFFFF"/>
                </a:solidFill>
                <a:ea typeface="+mn-lt"/>
                <a:cs typeface="+mn-lt"/>
              </a:rPr>
              <a:t>confinamiento</a:t>
            </a:r>
            <a:r>
              <a:rPr lang="en-US" sz="1100" dirty="0">
                <a:solidFill>
                  <a:srgbClr val="FFFFFF"/>
                </a:solidFill>
                <a:ea typeface="+mn-lt"/>
                <a:cs typeface="+mn-lt"/>
              </a:rPr>
              <a:t> en Wuhan, la ciudad </a:t>
            </a:r>
            <a:r>
              <a:rPr lang="en-US" sz="1100" dirty="0" err="1">
                <a:solidFill>
                  <a:srgbClr val="FFFFFF"/>
                </a:solidFill>
                <a:ea typeface="+mn-lt"/>
                <a:cs typeface="+mn-lt"/>
              </a:rPr>
              <a:t>experimentó</a:t>
            </a:r>
            <a:r>
              <a:rPr lang="en-US" sz="1100" dirty="0">
                <a:solidFill>
                  <a:srgbClr val="FFFFFF"/>
                </a:solidFill>
                <a:ea typeface="+mn-lt"/>
                <a:cs typeface="+mn-lt"/>
              </a:rPr>
              <a:t> la </a:t>
            </a:r>
            <a:r>
              <a:rPr lang="en-US" sz="1100" dirty="0" err="1">
                <a:solidFill>
                  <a:srgbClr val="FFFFFF"/>
                </a:solidFill>
                <a:ea typeface="+mn-lt"/>
                <a:cs typeface="+mn-lt"/>
              </a:rPr>
              <a:t>calidad</a:t>
            </a:r>
            <a:r>
              <a:rPr lang="en-US" sz="1100" dirty="0">
                <a:solidFill>
                  <a:srgbClr val="FFFFFF"/>
                </a:solidFill>
                <a:ea typeface="+mn-lt"/>
                <a:cs typeface="+mn-lt"/>
              </a:rPr>
              <a:t> de </a:t>
            </a:r>
            <a:r>
              <a:rPr lang="en-US" sz="1100" dirty="0" err="1">
                <a:solidFill>
                  <a:srgbClr val="FFFFFF"/>
                </a:solidFill>
                <a:ea typeface="+mn-lt"/>
                <a:cs typeface="+mn-lt"/>
              </a:rPr>
              <a:t>aire</a:t>
            </a:r>
            <a:r>
              <a:rPr lang="en-US" sz="1100" dirty="0">
                <a:solidFill>
                  <a:srgbClr val="FFFFFF"/>
                </a:solidFill>
                <a:ea typeface="+mn-lt"/>
                <a:cs typeface="+mn-lt"/>
              </a:rPr>
              <a:t> </a:t>
            </a:r>
            <a:r>
              <a:rPr lang="en-US" sz="1100" dirty="0" err="1">
                <a:solidFill>
                  <a:srgbClr val="FFFFFF"/>
                </a:solidFill>
                <a:ea typeface="+mn-lt"/>
                <a:cs typeface="+mn-lt"/>
              </a:rPr>
              <a:t>más</a:t>
            </a:r>
            <a:r>
              <a:rPr lang="en-US" sz="1100" dirty="0">
                <a:solidFill>
                  <a:srgbClr val="FFFFFF"/>
                </a:solidFill>
                <a:ea typeface="+mn-lt"/>
                <a:cs typeface="+mn-lt"/>
              </a:rPr>
              <a:t> </a:t>
            </a:r>
            <a:r>
              <a:rPr lang="en-US" sz="1100" dirty="0" err="1">
                <a:solidFill>
                  <a:srgbClr val="FFFFFF"/>
                </a:solidFill>
                <a:ea typeface="+mn-lt"/>
                <a:cs typeface="+mn-lt"/>
              </a:rPr>
              <a:t>limpio</a:t>
            </a:r>
            <a:r>
              <a:rPr lang="en-US" sz="1100" dirty="0">
                <a:solidFill>
                  <a:srgbClr val="FFFFFF"/>
                </a:solidFill>
                <a:ea typeface="+mn-lt"/>
                <a:cs typeface="+mn-lt"/>
              </a:rPr>
              <a:t> en </a:t>
            </a:r>
            <a:r>
              <a:rPr lang="en-US" sz="1100" dirty="0" err="1">
                <a:solidFill>
                  <a:srgbClr val="FFFFFF"/>
                </a:solidFill>
                <a:ea typeface="+mn-lt"/>
                <a:cs typeface="+mn-lt"/>
              </a:rPr>
              <a:t>febrero</a:t>
            </a:r>
            <a:r>
              <a:rPr lang="en-US" sz="1100" dirty="0">
                <a:solidFill>
                  <a:srgbClr val="FFFFFF"/>
                </a:solidFill>
                <a:ea typeface="+mn-lt"/>
                <a:cs typeface="+mn-lt"/>
              </a:rPr>
              <a:t> y </a:t>
            </a:r>
            <a:r>
              <a:rPr lang="en-US" sz="1100" dirty="0" err="1">
                <a:solidFill>
                  <a:srgbClr val="FFFFFF"/>
                </a:solidFill>
                <a:ea typeface="+mn-lt"/>
                <a:cs typeface="+mn-lt"/>
              </a:rPr>
              <a:t>marzo</a:t>
            </a:r>
            <a:r>
              <a:rPr lang="en-US" sz="1100" dirty="0">
                <a:solidFill>
                  <a:srgbClr val="FFFFFF"/>
                </a:solidFill>
                <a:ea typeface="+mn-lt"/>
                <a:cs typeface="+mn-lt"/>
              </a:rPr>
              <a:t> </a:t>
            </a:r>
            <a:r>
              <a:rPr lang="en-US" sz="1100" dirty="0" err="1">
                <a:solidFill>
                  <a:srgbClr val="FFFFFF"/>
                </a:solidFill>
                <a:ea typeface="+mn-lt"/>
                <a:cs typeface="+mn-lt"/>
              </a:rPr>
              <a:t>documentado</a:t>
            </a:r>
            <a:r>
              <a:rPr lang="en-US" sz="1100" dirty="0">
                <a:solidFill>
                  <a:srgbClr val="FFFFFF"/>
                </a:solidFill>
                <a:ea typeface="+mn-lt"/>
                <a:cs typeface="+mn-lt"/>
              </a:rPr>
              <a:t>.</a:t>
            </a:r>
          </a:p>
          <a:p>
            <a:pPr marL="171450" lvl="0" indent="-171450" algn="just">
              <a:buFont typeface="Wingdings" panose="05000000000000000000" pitchFamily="2" charset="2"/>
              <a:buChar char="ü"/>
            </a:pPr>
            <a:r>
              <a:rPr lang="en-US" sz="1100" dirty="0">
                <a:solidFill>
                  <a:srgbClr val="FFFFFF"/>
                </a:solidFill>
                <a:ea typeface="+mn-lt"/>
                <a:cs typeface="+mn-lt"/>
              </a:rPr>
              <a:t>Las horas </a:t>
            </a:r>
            <a:r>
              <a:rPr lang="en-US" sz="1100" dirty="0" err="1">
                <a:solidFill>
                  <a:srgbClr val="FFFFFF"/>
                </a:solidFill>
                <a:ea typeface="+mn-lt"/>
                <a:cs typeface="+mn-lt"/>
              </a:rPr>
              <a:t>peores</a:t>
            </a:r>
            <a:r>
              <a:rPr lang="en-US" sz="1100" dirty="0">
                <a:solidFill>
                  <a:srgbClr val="FFFFFF"/>
                </a:solidFill>
                <a:ea typeface="+mn-lt"/>
                <a:cs typeface="+mn-lt"/>
              </a:rPr>
              <a:t> y </a:t>
            </a:r>
            <a:r>
              <a:rPr lang="en-US" sz="1100" dirty="0" err="1">
                <a:solidFill>
                  <a:srgbClr val="FFFFFF"/>
                </a:solidFill>
                <a:ea typeface="+mn-lt"/>
                <a:cs typeface="+mn-lt"/>
              </a:rPr>
              <a:t>más</a:t>
            </a:r>
            <a:r>
              <a:rPr lang="en-US" sz="1100" dirty="0">
                <a:solidFill>
                  <a:srgbClr val="FFFFFF"/>
                </a:solidFill>
                <a:ea typeface="+mn-lt"/>
                <a:cs typeface="+mn-lt"/>
              </a:rPr>
              <a:t> “</a:t>
            </a:r>
            <a:r>
              <a:rPr lang="en-US" sz="1100" dirty="0" err="1">
                <a:solidFill>
                  <a:srgbClr val="FFFFFF"/>
                </a:solidFill>
                <a:ea typeface="+mn-lt"/>
                <a:cs typeface="+mn-lt"/>
              </a:rPr>
              <a:t>poco</a:t>
            </a:r>
            <a:r>
              <a:rPr lang="en-US" sz="1100" dirty="0">
                <a:solidFill>
                  <a:srgbClr val="FFFFFF"/>
                </a:solidFill>
                <a:ea typeface="+mn-lt"/>
                <a:cs typeface="+mn-lt"/>
              </a:rPr>
              <a:t> </a:t>
            </a:r>
            <a:r>
              <a:rPr lang="en-US" sz="1100" dirty="0" err="1">
                <a:solidFill>
                  <a:srgbClr val="FFFFFF"/>
                </a:solidFill>
                <a:ea typeface="+mn-lt"/>
                <a:cs typeface="+mn-lt"/>
              </a:rPr>
              <a:t>sanas</a:t>
            </a:r>
            <a:r>
              <a:rPr lang="en-US" sz="1100" dirty="0">
                <a:solidFill>
                  <a:srgbClr val="FFFFFF"/>
                </a:solidFill>
                <a:ea typeface="+mn-lt"/>
                <a:cs typeface="+mn-lt"/>
              </a:rPr>
              <a:t>” en </a:t>
            </a:r>
            <a:r>
              <a:rPr lang="en-US" sz="1100" dirty="0" err="1">
                <a:solidFill>
                  <a:srgbClr val="FFFFFF"/>
                </a:solidFill>
                <a:ea typeface="+mn-lt"/>
                <a:cs typeface="+mn-lt"/>
              </a:rPr>
              <a:t>Dehli</a:t>
            </a:r>
            <a:r>
              <a:rPr lang="en-US" sz="1100" dirty="0">
                <a:solidFill>
                  <a:srgbClr val="FFFFFF"/>
                </a:solidFill>
                <a:ea typeface="+mn-lt"/>
                <a:cs typeface="+mn-lt"/>
              </a:rPr>
              <a:t> </a:t>
            </a:r>
            <a:r>
              <a:rPr lang="en-US" sz="1100" dirty="0" err="1">
                <a:solidFill>
                  <a:srgbClr val="FFFFFF"/>
                </a:solidFill>
                <a:ea typeface="+mn-lt"/>
                <a:cs typeface="+mn-lt"/>
              </a:rPr>
              <a:t>bajaron</a:t>
            </a:r>
            <a:r>
              <a:rPr lang="en-US" sz="1100" dirty="0">
                <a:solidFill>
                  <a:srgbClr val="FFFFFF"/>
                </a:solidFill>
                <a:ea typeface="+mn-lt"/>
                <a:cs typeface="+mn-lt"/>
              </a:rPr>
              <a:t> de un 68% el 2019 a un 17% </a:t>
            </a:r>
            <a:r>
              <a:rPr lang="en-US" sz="1100" dirty="0" err="1">
                <a:solidFill>
                  <a:srgbClr val="FFFFFF"/>
                </a:solidFill>
                <a:ea typeface="+mn-lt"/>
                <a:cs typeface="+mn-lt"/>
              </a:rPr>
              <a:t>durante</a:t>
            </a:r>
            <a:r>
              <a:rPr lang="en-US" sz="1100" dirty="0">
                <a:solidFill>
                  <a:srgbClr val="FFFFFF"/>
                </a:solidFill>
                <a:ea typeface="+mn-lt"/>
                <a:cs typeface="+mn-lt"/>
              </a:rPr>
              <a:t> el primer </a:t>
            </a:r>
            <a:r>
              <a:rPr lang="en-US" sz="1100" dirty="0" err="1">
                <a:solidFill>
                  <a:srgbClr val="FFFFFF"/>
                </a:solidFill>
                <a:ea typeface="+mn-lt"/>
                <a:cs typeface="+mn-lt"/>
              </a:rPr>
              <a:t>periodo</a:t>
            </a:r>
            <a:r>
              <a:rPr lang="en-US" sz="1100" dirty="0">
                <a:solidFill>
                  <a:srgbClr val="FFFFFF"/>
                </a:solidFill>
                <a:ea typeface="+mn-lt"/>
                <a:cs typeface="+mn-lt"/>
              </a:rPr>
              <a:t> de </a:t>
            </a:r>
            <a:r>
              <a:rPr lang="en-US" sz="1100" dirty="0" err="1">
                <a:solidFill>
                  <a:srgbClr val="FFFFFF"/>
                </a:solidFill>
                <a:ea typeface="+mn-lt"/>
                <a:cs typeface="+mn-lt"/>
              </a:rPr>
              <a:t>confinamiento</a:t>
            </a:r>
            <a:r>
              <a:rPr lang="en-US" sz="1100" dirty="0">
                <a:solidFill>
                  <a:srgbClr val="FFFFFF"/>
                </a:solidFill>
                <a:ea typeface="+mn-lt"/>
                <a:cs typeface="+mn-lt"/>
              </a:rPr>
              <a:t>.</a:t>
            </a:r>
          </a:p>
          <a:p>
            <a:pPr marL="171450" lvl="0" indent="-171450" algn="just">
              <a:buFont typeface="Wingdings" panose="05000000000000000000" pitchFamily="2" charset="2"/>
              <a:buChar char="ü"/>
            </a:pPr>
            <a:r>
              <a:rPr lang="en-US" sz="1100" dirty="0">
                <a:solidFill>
                  <a:srgbClr val="FFFFFF"/>
                </a:solidFill>
                <a:ea typeface="+mn-lt"/>
                <a:cs typeface="+mn-lt"/>
              </a:rPr>
              <a:t>Los Angeles </a:t>
            </a:r>
            <a:r>
              <a:rPr lang="en-US" sz="1100" dirty="0" err="1">
                <a:solidFill>
                  <a:srgbClr val="FFFFFF"/>
                </a:solidFill>
                <a:ea typeface="+mn-lt"/>
                <a:cs typeface="+mn-lt"/>
              </a:rPr>
              <a:t>experimentó</a:t>
            </a:r>
            <a:r>
              <a:rPr lang="en-US" sz="1100" dirty="0">
                <a:solidFill>
                  <a:srgbClr val="FFFFFF"/>
                </a:solidFill>
                <a:ea typeface="+mn-lt"/>
                <a:cs typeface="+mn-lt"/>
              </a:rPr>
              <a:t> </a:t>
            </a:r>
            <a:r>
              <a:rPr lang="en-US" sz="1100" dirty="0" err="1">
                <a:solidFill>
                  <a:srgbClr val="FFFFFF"/>
                </a:solidFill>
                <a:ea typeface="+mn-lt"/>
                <a:cs typeface="+mn-lt"/>
              </a:rPr>
              <a:t>su</a:t>
            </a:r>
            <a:r>
              <a:rPr lang="en-US" sz="1100" dirty="0">
                <a:solidFill>
                  <a:srgbClr val="FFFFFF"/>
                </a:solidFill>
                <a:ea typeface="+mn-lt"/>
                <a:cs typeface="+mn-lt"/>
              </a:rPr>
              <a:t> </a:t>
            </a:r>
            <a:r>
              <a:rPr lang="en-US" sz="1100" dirty="0" err="1">
                <a:solidFill>
                  <a:srgbClr val="FFFFFF"/>
                </a:solidFill>
                <a:ea typeface="+mn-lt"/>
                <a:cs typeface="+mn-lt"/>
              </a:rPr>
              <a:t>tramo</a:t>
            </a:r>
            <a:r>
              <a:rPr lang="en-US" sz="1100" dirty="0">
                <a:solidFill>
                  <a:srgbClr val="FFFFFF"/>
                </a:solidFill>
                <a:ea typeface="+mn-lt"/>
                <a:cs typeface="+mn-lt"/>
              </a:rPr>
              <a:t> </a:t>
            </a:r>
            <a:r>
              <a:rPr lang="en-US" sz="1100" dirty="0" err="1">
                <a:solidFill>
                  <a:srgbClr val="FFFFFF"/>
                </a:solidFill>
                <a:ea typeface="+mn-lt"/>
                <a:cs typeface="+mn-lt"/>
              </a:rPr>
              <a:t>más</a:t>
            </a:r>
            <a:r>
              <a:rPr lang="en-US" sz="1100" dirty="0">
                <a:solidFill>
                  <a:srgbClr val="FFFFFF"/>
                </a:solidFill>
                <a:ea typeface="+mn-lt"/>
                <a:cs typeface="+mn-lt"/>
              </a:rPr>
              <a:t> largo de </a:t>
            </a:r>
            <a:r>
              <a:rPr lang="en-US" sz="1100" dirty="0" err="1">
                <a:solidFill>
                  <a:srgbClr val="FFFFFF"/>
                </a:solidFill>
                <a:ea typeface="+mn-lt"/>
                <a:cs typeface="+mn-lt"/>
              </a:rPr>
              <a:t>aire</a:t>
            </a:r>
            <a:r>
              <a:rPr lang="en-US" sz="1100" dirty="0">
                <a:solidFill>
                  <a:srgbClr val="FFFFFF"/>
                </a:solidFill>
                <a:ea typeface="+mn-lt"/>
                <a:cs typeface="+mn-lt"/>
              </a:rPr>
              <a:t> </a:t>
            </a:r>
            <a:r>
              <a:rPr lang="en-US" sz="1100" dirty="0" err="1">
                <a:solidFill>
                  <a:srgbClr val="FFFFFF"/>
                </a:solidFill>
                <a:ea typeface="+mn-lt"/>
                <a:cs typeface="+mn-lt"/>
              </a:rPr>
              <a:t>limpio</a:t>
            </a:r>
            <a:r>
              <a:rPr lang="en-US" sz="1100" dirty="0">
                <a:solidFill>
                  <a:srgbClr val="FFFFFF"/>
                </a:solidFill>
                <a:ea typeface="+mn-lt"/>
                <a:cs typeface="+mn-lt"/>
              </a:rPr>
              <a:t> </a:t>
            </a:r>
            <a:r>
              <a:rPr lang="en-US" sz="1100" dirty="0" err="1">
                <a:solidFill>
                  <a:srgbClr val="FFFFFF"/>
                </a:solidFill>
                <a:ea typeface="+mn-lt"/>
                <a:cs typeface="+mn-lt"/>
              </a:rPr>
              <a:t>documentado</a:t>
            </a:r>
            <a:r>
              <a:rPr lang="en-US" sz="1100" dirty="0">
                <a:solidFill>
                  <a:srgbClr val="FFFFFF"/>
                </a:solidFill>
                <a:ea typeface="+mn-lt"/>
                <a:cs typeface="+mn-lt"/>
              </a:rPr>
              <a:t>, </a:t>
            </a:r>
            <a:r>
              <a:rPr lang="en-US" sz="1100" dirty="0" err="1">
                <a:solidFill>
                  <a:srgbClr val="FFFFFF"/>
                </a:solidFill>
                <a:ea typeface="+mn-lt"/>
                <a:cs typeface="+mn-lt"/>
              </a:rPr>
              <a:t>alcanzando</a:t>
            </a:r>
            <a:r>
              <a:rPr lang="en-US" sz="1100" dirty="0">
                <a:solidFill>
                  <a:srgbClr val="FFFFFF"/>
                </a:solidFill>
                <a:ea typeface="+mn-lt"/>
                <a:cs typeface="+mn-lt"/>
              </a:rPr>
              <a:t> las </a:t>
            </a:r>
            <a:r>
              <a:rPr lang="en-US" sz="1100" dirty="0" err="1">
                <a:solidFill>
                  <a:srgbClr val="FFFFFF"/>
                </a:solidFill>
                <a:ea typeface="+mn-lt"/>
                <a:cs typeface="+mn-lt"/>
              </a:rPr>
              <a:t>pautas</a:t>
            </a:r>
            <a:r>
              <a:rPr lang="en-US" sz="1100" dirty="0">
                <a:solidFill>
                  <a:srgbClr val="FFFFFF"/>
                </a:solidFill>
                <a:ea typeface="+mn-lt"/>
                <a:cs typeface="+mn-lt"/>
              </a:rPr>
              <a:t> de la </a:t>
            </a:r>
            <a:r>
              <a:rPr lang="en-US" sz="1100" dirty="0" err="1">
                <a:solidFill>
                  <a:srgbClr val="FFFFFF"/>
                </a:solidFill>
                <a:ea typeface="+mn-lt"/>
                <a:cs typeface="+mn-lt"/>
              </a:rPr>
              <a:t>calidad</a:t>
            </a:r>
            <a:r>
              <a:rPr lang="en-US" sz="1100" dirty="0">
                <a:solidFill>
                  <a:srgbClr val="FFFFFF"/>
                </a:solidFill>
                <a:ea typeface="+mn-lt"/>
                <a:cs typeface="+mn-lt"/>
              </a:rPr>
              <a:t> del </a:t>
            </a:r>
            <a:r>
              <a:rPr lang="en-US" sz="1100" dirty="0" err="1">
                <a:solidFill>
                  <a:srgbClr val="FFFFFF"/>
                </a:solidFill>
                <a:ea typeface="+mn-lt"/>
                <a:cs typeface="+mn-lt"/>
              </a:rPr>
              <a:t>aire</a:t>
            </a:r>
            <a:r>
              <a:rPr lang="en-US" sz="1100" dirty="0">
                <a:solidFill>
                  <a:srgbClr val="FFFFFF"/>
                </a:solidFill>
                <a:ea typeface="+mn-lt"/>
                <a:cs typeface="+mn-lt"/>
              </a:rPr>
              <a:t> de la OMS.</a:t>
            </a:r>
          </a:p>
        </p:txBody>
      </p:sp>
      <p:pic>
        <p:nvPicPr>
          <p:cNvPr id="12" name="Grafik 11">
            <a:extLst>
              <a:ext uri="{FF2B5EF4-FFF2-40B4-BE49-F238E27FC236}">
                <a16:creationId xmlns:a16="http://schemas.microsoft.com/office/drawing/2014/main" id="{851F55A3-383E-4392-BA51-033493C7F660}"/>
              </a:ext>
            </a:extLst>
          </p:cNvPr>
          <p:cNvPicPr>
            <a:picLocks noChangeAspect="1"/>
          </p:cNvPicPr>
          <p:nvPr/>
        </p:nvPicPr>
        <p:blipFill>
          <a:blip r:embed="rId2"/>
          <a:stretch>
            <a:fillRect/>
          </a:stretch>
        </p:blipFill>
        <p:spPr>
          <a:xfrm>
            <a:off x="331268" y="2790777"/>
            <a:ext cx="6195463" cy="5075800"/>
          </a:xfrm>
          <a:prstGeom prst="rect">
            <a:avLst/>
          </a:prstGeom>
        </p:spPr>
      </p:pic>
      <p:sp>
        <p:nvSpPr>
          <p:cNvPr id="15" name="Textfeld 14">
            <a:extLst>
              <a:ext uri="{FF2B5EF4-FFF2-40B4-BE49-F238E27FC236}">
                <a16:creationId xmlns:a16="http://schemas.microsoft.com/office/drawing/2014/main" id="{A45691AD-A5BD-4647-8F83-8ECD20A6013D}"/>
              </a:ext>
            </a:extLst>
          </p:cNvPr>
          <p:cNvSpPr txBox="1"/>
          <p:nvPr/>
        </p:nvSpPr>
        <p:spPr>
          <a:xfrm>
            <a:off x="378889" y="9580455"/>
            <a:ext cx="6419955" cy="261610"/>
          </a:xfrm>
          <a:prstGeom prst="rect">
            <a:avLst/>
          </a:prstGeom>
          <a:noFill/>
        </p:spPr>
        <p:txBody>
          <a:bodyPr wrap="square" rtlCol="0" anchor="t">
            <a:spAutoFit/>
          </a:bodyPr>
          <a:lstStyle/>
          <a:p>
            <a:pPr algn="just"/>
            <a:r>
              <a:rPr lang="en-US" sz="1100" dirty="0">
                <a:ea typeface="+mn-lt"/>
                <a:cs typeface="+mn-lt"/>
              </a:rPr>
              <a:t>Fuente: COVID-19 AIR QUALITY REPORT, Apr. 22, 2020, https://www.iqair.com</a:t>
            </a:r>
          </a:p>
        </p:txBody>
      </p:sp>
      <p:sp>
        <p:nvSpPr>
          <p:cNvPr id="7" name="Text Placeholder 2">
            <a:extLst>
              <a:ext uri="{FF2B5EF4-FFF2-40B4-BE49-F238E27FC236}">
                <a16:creationId xmlns:a16="http://schemas.microsoft.com/office/drawing/2014/main" id="{75C32E07-0CDE-414A-A1B7-AD65DE26BA16}"/>
              </a:ext>
            </a:extLst>
          </p:cNvPr>
          <p:cNvSpPr txBox="1">
            <a:spLocks/>
          </p:cNvSpPr>
          <p:nvPr/>
        </p:nvSpPr>
        <p:spPr>
          <a:xfrm>
            <a:off x="378889" y="288714"/>
            <a:ext cx="5915025" cy="340755"/>
          </a:xfrm>
          <a:prstGeom prst="rect">
            <a:avLst/>
          </a:prstGeom>
        </p:spPr>
        <p:txBody>
          <a:bodyPr vert="horz" lIns="91440" tIns="45720" rIns="91440" bIns="45720" rtlCol="0">
            <a:norm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de-DE" sz="1600" b="1" dirty="0">
                <a:solidFill>
                  <a:schemeClr val="bg2">
                    <a:lumMod val="50000"/>
                  </a:schemeClr>
                </a:solidFill>
              </a:rPr>
              <a:t>Aprendiendo de Ciudades</a:t>
            </a:r>
          </a:p>
          <a:p>
            <a:endParaRPr lang="de-DE" dirty="0"/>
          </a:p>
          <a:p>
            <a:endParaRPr lang="de-DE" dirty="0"/>
          </a:p>
        </p:txBody>
      </p:sp>
      <p:sp>
        <p:nvSpPr>
          <p:cNvPr id="8" name="Text Placeholder 2">
            <a:extLst>
              <a:ext uri="{FF2B5EF4-FFF2-40B4-BE49-F238E27FC236}">
                <a16:creationId xmlns:a16="http://schemas.microsoft.com/office/drawing/2014/main" id="{C94C4418-832A-4A8F-9E93-23E804EA131C}"/>
              </a:ext>
            </a:extLst>
          </p:cNvPr>
          <p:cNvSpPr txBox="1">
            <a:spLocks/>
          </p:cNvSpPr>
          <p:nvPr/>
        </p:nvSpPr>
        <p:spPr>
          <a:xfrm>
            <a:off x="444346" y="577960"/>
            <a:ext cx="5784110" cy="340755"/>
          </a:xfrm>
          <a:prstGeom prst="rect">
            <a:avLst/>
          </a:prstGeom>
        </p:spPr>
        <p:txBody>
          <a:bodyPr vert="horz" lIns="91440" tIns="45720" rIns="91440" bIns="45720" rtlCol="0">
            <a:normAutofit fontScale="47500" lnSpcReduction="20000"/>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en-GB" sz="2900" b="1" dirty="0">
                <a:solidFill>
                  <a:schemeClr val="bg2">
                    <a:lumMod val="50000"/>
                  </a:schemeClr>
                </a:solidFill>
              </a:rPr>
              <a:t>El </a:t>
            </a:r>
            <a:r>
              <a:rPr lang="en-GB" sz="2900" b="1" dirty="0" err="1">
                <a:solidFill>
                  <a:schemeClr val="bg2">
                    <a:lumMod val="50000"/>
                  </a:schemeClr>
                </a:solidFill>
              </a:rPr>
              <a:t>Confinamiento</a:t>
            </a:r>
            <a:r>
              <a:rPr lang="en-GB" sz="2900" b="1" dirty="0">
                <a:solidFill>
                  <a:schemeClr val="bg2">
                    <a:lumMod val="50000"/>
                  </a:schemeClr>
                </a:solidFill>
              </a:rPr>
              <a:t> Covid-19 </a:t>
            </a:r>
            <a:r>
              <a:rPr lang="en-GB" sz="2900" b="1" dirty="0" err="1">
                <a:solidFill>
                  <a:schemeClr val="bg2">
                    <a:lumMod val="50000"/>
                  </a:schemeClr>
                </a:solidFill>
              </a:rPr>
              <a:t>impacta</a:t>
            </a:r>
            <a:r>
              <a:rPr lang="en-GB" sz="2900" b="1" dirty="0">
                <a:solidFill>
                  <a:schemeClr val="bg2">
                    <a:lumMod val="50000"/>
                  </a:schemeClr>
                </a:solidFill>
              </a:rPr>
              <a:t> en </a:t>
            </a:r>
            <a:r>
              <a:rPr lang="en-GB" sz="2900" b="1" dirty="0" err="1">
                <a:solidFill>
                  <a:schemeClr val="bg2">
                    <a:lumMod val="50000"/>
                  </a:schemeClr>
                </a:solidFill>
              </a:rPr>
              <a:t>los</a:t>
            </a:r>
            <a:r>
              <a:rPr lang="en-GB" sz="2900" b="1" dirty="0">
                <a:solidFill>
                  <a:schemeClr val="bg2">
                    <a:lumMod val="50000"/>
                  </a:schemeClr>
                </a:solidFill>
              </a:rPr>
              <a:t> </a:t>
            </a:r>
            <a:r>
              <a:rPr lang="en-GB" sz="2900" b="1" dirty="0" err="1">
                <a:solidFill>
                  <a:schemeClr val="bg2">
                    <a:lumMod val="50000"/>
                  </a:schemeClr>
                </a:solidFill>
              </a:rPr>
              <a:t>niveles</a:t>
            </a:r>
            <a:r>
              <a:rPr lang="en-GB" sz="2900" b="1" dirty="0">
                <a:solidFill>
                  <a:schemeClr val="bg2">
                    <a:lumMod val="50000"/>
                  </a:schemeClr>
                </a:solidFill>
              </a:rPr>
              <a:t> de </a:t>
            </a:r>
            <a:r>
              <a:rPr lang="en-GB" sz="2900" b="1" dirty="0" err="1">
                <a:solidFill>
                  <a:schemeClr val="bg2">
                    <a:lumMod val="50000"/>
                  </a:schemeClr>
                </a:solidFill>
              </a:rPr>
              <a:t>contaminación</a:t>
            </a:r>
            <a:endParaRPr lang="de-DE" sz="2900" b="1" dirty="0">
              <a:solidFill>
                <a:schemeClr val="bg2">
                  <a:lumMod val="50000"/>
                </a:schemeClr>
              </a:solidFill>
            </a:endParaRPr>
          </a:p>
          <a:p>
            <a:endParaRPr lang="de-DE" dirty="0"/>
          </a:p>
          <a:p>
            <a:endParaRPr lang="de-DE" dirty="0"/>
          </a:p>
        </p:txBody>
      </p:sp>
    </p:spTree>
    <p:extLst>
      <p:ext uri="{BB962C8B-B14F-4D97-AF65-F5344CB8AC3E}">
        <p14:creationId xmlns:p14="http://schemas.microsoft.com/office/powerpoint/2010/main" val="1654515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813D8-5E8A-4A22-988C-C19E92FF5747}"/>
              </a:ext>
            </a:extLst>
          </p:cNvPr>
          <p:cNvSpPr>
            <a:spLocks noGrp="1"/>
          </p:cNvSpPr>
          <p:nvPr>
            <p:ph type="title"/>
          </p:nvPr>
        </p:nvSpPr>
        <p:spPr/>
        <p:txBody>
          <a:bodyPr/>
          <a:lstStyle/>
          <a:p>
            <a:r>
              <a:rPr lang="de-DE" dirty="0"/>
              <a:t>Newsletter fom </a:t>
            </a:r>
          </a:p>
        </p:txBody>
      </p:sp>
      <p:sp>
        <p:nvSpPr>
          <p:cNvPr id="3" name="Text Placeholder 2">
            <a:extLst>
              <a:ext uri="{FF2B5EF4-FFF2-40B4-BE49-F238E27FC236}">
                <a16:creationId xmlns:a16="http://schemas.microsoft.com/office/drawing/2014/main" id="{D476BD59-A43A-40EE-AE17-A65D064A56CA}"/>
              </a:ext>
            </a:extLst>
          </p:cNvPr>
          <p:cNvSpPr>
            <a:spLocks noGrp="1"/>
          </p:cNvSpPr>
          <p:nvPr>
            <p:ph type="body" idx="1"/>
          </p:nvPr>
        </p:nvSpPr>
        <p:spPr>
          <a:xfrm>
            <a:off x="468669" y="6019939"/>
            <a:ext cx="5915025" cy="1696701"/>
          </a:xfrm>
        </p:spPr>
        <p:txBody>
          <a:bodyPr>
            <a:normAutofit/>
          </a:bodyPr>
          <a:lstStyle/>
          <a:p>
            <a:r>
              <a:rPr lang="de-DE" sz="3000" dirty="0"/>
              <a:t>29th April 2020</a:t>
            </a:r>
          </a:p>
        </p:txBody>
      </p:sp>
    </p:spTree>
    <p:extLst>
      <p:ext uri="{BB962C8B-B14F-4D97-AF65-F5344CB8AC3E}">
        <p14:creationId xmlns:p14="http://schemas.microsoft.com/office/powerpoint/2010/main" val="1802045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A068C0-A897-46D2-94F9-8A751C3DE57A}"/>
              </a:ext>
            </a:extLst>
          </p:cNvPr>
          <p:cNvSpPr>
            <a:spLocks noGrp="1"/>
          </p:cNvSpPr>
          <p:nvPr>
            <p:ph type="body" idx="1"/>
          </p:nvPr>
        </p:nvSpPr>
        <p:spPr>
          <a:xfrm>
            <a:off x="471487" y="167245"/>
            <a:ext cx="5915025" cy="340755"/>
          </a:xfrm>
        </p:spPr>
        <p:txBody>
          <a:bodyPr>
            <a:normAutofit lnSpcReduction="10000"/>
          </a:bodyPr>
          <a:lstStyle/>
          <a:p>
            <a:r>
              <a:rPr lang="de-DE" sz="1650" b="1" dirty="0">
                <a:solidFill>
                  <a:schemeClr val="tx2">
                    <a:lumMod val="50000"/>
                  </a:schemeClr>
                </a:solidFill>
              </a:rPr>
              <a:t>¿Qué (no) vemos?</a:t>
            </a:r>
          </a:p>
          <a:p>
            <a:endParaRPr lang="de-DE" dirty="0"/>
          </a:p>
          <a:p>
            <a:endParaRPr lang="de-DE" dirty="0"/>
          </a:p>
        </p:txBody>
      </p:sp>
      <p:sp>
        <p:nvSpPr>
          <p:cNvPr id="22" name="Textfeld 21">
            <a:extLst>
              <a:ext uri="{FF2B5EF4-FFF2-40B4-BE49-F238E27FC236}">
                <a16:creationId xmlns:a16="http://schemas.microsoft.com/office/drawing/2014/main" id="{427D0909-E2B2-4FE7-B954-E8297236A3DF}"/>
              </a:ext>
            </a:extLst>
          </p:cNvPr>
          <p:cNvSpPr txBox="1"/>
          <p:nvPr/>
        </p:nvSpPr>
        <p:spPr>
          <a:xfrm>
            <a:off x="0" y="5602121"/>
            <a:ext cx="6845858" cy="2616101"/>
          </a:xfrm>
          <a:prstGeom prst="rect">
            <a:avLst/>
          </a:prstGeom>
          <a:noFill/>
        </p:spPr>
        <p:txBody>
          <a:bodyPr wrap="square" rtlCol="0" anchor="t">
            <a:spAutoFit/>
          </a:bodyPr>
          <a:lstStyle/>
          <a:p>
            <a:pPr algn="ctr"/>
            <a:r>
              <a:rPr lang="en-US" sz="1400" b="1" dirty="0">
                <a:solidFill>
                  <a:schemeClr val="tx2">
                    <a:lumMod val="50000"/>
                  </a:schemeClr>
                </a:solidFill>
                <a:cs typeface="Times New Roman"/>
              </a:rPr>
              <a:t>No </a:t>
            </a:r>
            <a:r>
              <a:rPr lang="en-US" sz="1400" b="1" dirty="0" err="1">
                <a:solidFill>
                  <a:schemeClr val="tx2">
                    <a:lumMod val="50000"/>
                  </a:schemeClr>
                </a:solidFill>
                <a:cs typeface="Times New Roman"/>
              </a:rPr>
              <a:t>sorprende</a:t>
            </a:r>
            <a:r>
              <a:rPr lang="en-US" sz="1400" b="1" dirty="0">
                <a:solidFill>
                  <a:schemeClr val="tx2">
                    <a:lumMod val="50000"/>
                  </a:schemeClr>
                </a:solidFill>
                <a:cs typeface="Times New Roman"/>
              </a:rPr>
              <a:t> la </a:t>
            </a:r>
            <a:r>
              <a:rPr lang="en-US" sz="1400" b="1" dirty="0" err="1">
                <a:solidFill>
                  <a:schemeClr val="tx2">
                    <a:lumMod val="50000"/>
                  </a:schemeClr>
                </a:solidFill>
                <a:cs typeface="Times New Roman"/>
              </a:rPr>
              <a:t>falta</a:t>
            </a:r>
            <a:r>
              <a:rPr lang="en-US" sz="1400" b="1" dirty="0">
                <a:solidFill>
                  <a:schemeClr val="tx2">
                    <a:lumMod val="50000"/>
                  </a:schemeClr>
                </a:solidFill>
                <a:cs typeface="Times New Roman"/>
              </a:rPr>
              <a:t> de </a:t>
            </a:r>
            <a:r>
              <a:rPr lang="en-US" sz="1400" b="1" dirty="0" err="1">
                <a:solidFill>
                  <a:schemeClr val="tx2">
                    <a:lumMod val="50000"/>
                  </a:schemeClr>
                </a:solidFill>
                <a:cs typeface="Times New Roman"/>
              </a:rPr>
              <a:t>apoyo</a:t>
            </a:r>
            <a:r>
              <a:rPr lang="en-US" sz="1400" b="1" dirty="0">
                <a:solidFill>
                  <a:schemeClr val="tx2">
                    <a:lumMod val="50000"/>
                  </a:schemeClr>
                </a:solidFill>
                <a:cs typeface="Times New Roman"/>
              </a:rPr>
              <a:t> a </a:t>
            </a:r>
            <a:r>
              <a:rPr lang="en-US" sz="1400" b="1" dirty="0" err="1">
                <a:solidFill>
                  <a:schemeClr val="tx2">
                    <a:lumMod val="50000"/>
                  </a:schemeClr>
                </a:solidFill>
                <a:cs typeface="Times New Roman"/>
              </a:rPr>
              <a:t>los</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jubilados</a:t>
            </a:r>
            <a:endParaRPr lang="en-US" sz="1400" b="1" dirty="0">
              <a:solidFill>
                <a:schemeClr val="tx2">
                  <a:lumMod val="50000"/>
                </a:schemeClr>
              </a:solidFill>
              <a:cs typeface="Times New Roman"/>
            </a:endParaRPr>
          </a:p>
          <a:p>
            <a:pPr algn="just"/>
            <a:r>
              <a:rPr lang="en-US" sz="1200" dirty="0">
                <a:solidFill>
                  <a:srgbClr val="0070C0"/>
                </a:solidFill>
              </a:rPr>
              <a:t>Los </a:t>
            </a:r>
            <a:r>
              <a:rPr lang="en-US" sz="1200" dirty="0" err="1">
                <a:solidFill>
                  <a:srgbClr val="0070C0"/>
                </a:solidFill>
              </a:rPr>
              <a:t>jubilados</a:t>
            </a:r>
            <a:r>
              <a:rPr lang="en-US" sz="1200" dirty="0">
                <a:solidFill>
                  <a:srgbClr val="0070C0"/>
                </a:solidFill>
              </a:rPr>
              <a:t> </a:t>
            </a:r>
            <a:r>
              <a:rPr lang="en-US" sz="1200" dirty="0" err="1">
                <a:solidFill>
                  <a:srgbClr val="0070C0"/>
                </a:solidFill>
              </a:rPr>
              <a:t>parece</a:t>
            </a:r>
            <a:r>
              <a:rPr lang="en-US" sz="1200" dirty="0">
                <a:solidFill>
                  <a:srgbClr val="0070C0"/>
                </a:solidFill>
              </a:rPr>
              <a:t> que no </a:t>
            </a:r>
            <a:r>
              <a:rPr lang="en-US" sz="1200" dirty="0" err="1">
                <a:solidFill>
                  <a:srgbClr val="0070C0"/>
                </a:solidFill>
              </a:rPr>
              <a:t>existen</a:t>
            </a:r>
            <a:r>
              <a:rPr lang="en-US" sz="1200" dirty="0">
                <a:solidFill>
                  <a:srgbClr val="0070C0"/>
                </a:solidFill>
              </a:rPr>
              <a:t>.  Los </a:t>
            </a:r>
            <a:r>
              <a:rPr lang="en-US" sz="1200" dirty="0" err="1">
                <a:solidFill>
                  <a:srgbClr val="0070C0"/>
                </a:solidFill>
              </a:rPr>
              <a:t>desafíos</a:t>
            </a:r>
            <a:r>
              <a:rPr lang="en-US" sz="1200" dirty="0">
                <a:solidFill>
                  <a:srgbClr val="0070C0"/>
                </a:solidFill>
              </a:rPr>
              <a:t> </a:t>
            </a:r>
            <a:r>
              <a:rPr lang="en-US" sz="1200" dirty="0" err="1">
                <a:solidFill>
                  <a:srgbClr val="0070C0"/>
                </a:solidFill>
              </a:rPr>
              <a:t>sobre</a:t>
            </a:r>
            <a:r>
              <a:rPr lang="en-US" sz="1200" dirty="0">
                <a:solidFill>
                  <a:srgbClr val="0070C0"/>
                </a:solidFill>
              </a:rPr>
              <a:t> la </a:t>
            </a:r>
            <a:r>
              <a:rPr lang="en-US" sz="1200" dirty="0" err="1">
                <a:solidFill>
                  <a:srgbClr val="0070C0"/>
                </a:solidFill>
              </a:rPr>
              <a:t>vida</a:t>
            </a:r>
            <a:r>
              <a:rPr lang="en-US" sz="1200" dirty="0">
                <a:solidFill>
                  <a:srgbClr val="0070C0"/>
                </a:solidFill>
              </a:rPr>
              <a:t> </a:t>
            </a:r>
            <a:r>
              <a:rPr lang="en-US" sz="1200" dirty="0" err="1">
                <a:solidFill>
                  <a:srgbClr val="0070C0"/>
                </a:solidFill>
              </a:rPr>
              <a:t>asistida</a:t>
            </a:r>
            <a:r>
              <a:rPr lang="en-US" sz="1200" dirty="0">
                <a:solidFill>
                  <a:srgbClr val="0070C0"/>
                </a:solidFill>
              </a:rPr>
              <a:t>, las </a:t>
            </a:r>
            <a:r>
              <a:rPr lang="en-US" sz="1200" dirty="0" err="1">
                <a:solidFill>
                  <a:srgbClr val="0070C0"/>
                </a:solidFill>
              </a:rPr>
              <a:t>pensiones</a:t>
            </a:r>
            <a:r>
              <a:rPr lang="en-US" sz="1200" dirty="0">
                <a:solidFill>
                  <a:srgbClr val="0070C0"/>
                </a:solidFill>
              </a:rPr>
              <a:t> y </a:t>
            </a:r>
            <a:r>
              <a:rPr lang="en-US" sz="1200" dirty="0" err="1">
                <a:solidFill>
                  <a:srgbClr val="0070C0"/>
                </a:solidFill>
              </a:rPr>
              <a:t>asegurar</a:t>
            </a:r>
            <a:r>
              <a:rPr lang="en-US" sz="1200" dirty="0">
                <a:solidFill>
                  <a:srgbClr val="0070C0"/>
                </a:solidFill>
              </a:rPr>
              <a:t> </a:t>
            </a:r>
            <a:r>
              <a:rPr lang="en-US" sz="1200" dirty="0" err="1">
                <a:solidFill>
                  <a:srgbClr val="0070C0"/>
                </a:solidFill>
              </a:rPr>
              <a:t>una</a:t>
            </a:r>
            <a:r>
              <a:rPr lang="en-US" sz="1200" dirty="0">
                <a:solidFill>
                  <a:srgbClr val="0070C0"/>
                </a:solidFill>
              </a:rPr>
              <a:t> </a:t>
            </a:r>
            <a:r>
              <a:rPr lang="en-US" sz="1200" dirty="0" err="1">
                <a:solidFill>
                  <a:srgbClr val="0070C0"/>
                </a:solidFill>
              </a:rPr>
              <a:t>vida</a:t>
            </a:r>
            <a:r>
              <a:rPr lang="en-US" sz="1200" dirty="0">
                <a:solidFill>
                  <a:srgbClr val="0070C0"/>
                </a:solidFill>
              </a:rPr>
              <a:t> </a:t>
            </a:r>
            <a:r>
              <a:rPr lang="en-US" sz="1200" dirty="0" err="1">
                <a:solidFill>
                  <a:srgbClr val="0070C0"/>
                </a:solidFill>
              </a:rPr>
              <a:t>digna</a:t>
            </a:r>
            <a:r>
              <a:rPr lang="en-US" sz="1200" dirty="0">
                <a:solidFill>
                  <a:srgbClr val="0070C0"/>
                </a:solidFill>
              </a:rPr>
              <a:t> </a:t>
            </a:r>
            <a:r>
              <a:rPr lang="en-US" sz="1200" dirty="0" err="1">
                <a:solidFill>
                  <a:srgbClr val="0070C0"/>
                </a:solidFill>
              </a:rPr>
              <a:t>han</a:t>
            </a:r>
            <a:r>
              <a:rPr lang="en-US" sz="1200" dirty="0">
                <a:solidFill>
                  <a:srgbClr val="0070C0"/>
                </a:solidFill>
              </a:rPr>
              <a:t> </a:t>
            </a:r>
            <a:r>
              <a:rPr lang="en-US" sz="1200" dirty="0" err="1">
                <a:solidFill>
                  <a:srgbClr val="0070C0"/>
                </a:solidFill>
              </a:rPr>
              <a:t>sido</a:t>
            </a:r>
            <a:r>
              <a:rPr lang="en-US" sz="1200" dirty="0">
                <a:solidFill>
                  <a:srgbClr val="0070C0"/>
                </a:solidFill>
              </a:rPr>
              <a:t> </a:t>
            </a:r>
            <a:r>
              <a:rPr lang="en-US" sz="1200" dirty="0" err="1">
                <a:solidFill>
                  <a:srgbClr val="0070C0"/>
                </a:solidFill>
              </a:rPr>
              <a:t>problemas</a:t>
            </a:r>
            <a:r>
              <a:rPr lang="en-US" sz="1200" dirty="0">
                <a:solidFill>
                  <a:srgbClr val="0070C0"/>
                </a:solidFill>
              </a:rPr>
              <a:t> a resolver </a:t>
            </a:r>
            <a:r>
              <a:rPr lang="en-US" sz="1200" dirty="0" err="1">
                <a:solidFill>
                  <a:srgbClr val="0070C0"/>
                </a:solidFill>
              </a:rPr>
              <a:t>durante</a:t>
            </a:r>
            <a:r>
              <a:rPr lang="en-US" sz="1200" dirty="0">
                <a:solidFill>
                  <a:srgbClr val="0070C0"/>
                </a:solidFill>
              </a:rPr>
              <a:t> </a:t>
            </a:r>
            <a:r>
              <a:rPr lang="en-US" sz="1200" dirty="0" err="1">
                <a:solidFill>
                  <a:srgbClr val="0070C0"/>
                </a:solidFill>
              </a:rPr>
              <a:t>décadas</a:t>
            </a:r>
            <a:r>
              <a:rPr lang="en-US" sz="1200" dirty="0">
                <a:solidFill>
                  <a:srgbClr val="0070C0"/>
                </a:solidFill>
              </a:rPr>
              <a:t>, </a:t>
            </a:r>
            <a:r>
              <a:rPr lang="en-US" sz="1200" dirty="0" err="1">
                <a:solidFill>
                  <a:srgbClr val="0070C0"/>
                </a:solidFill>
              </a:rPr>
              <a:t>raramente</a:t>
            </a:r>
            <a:r>
              <a:rPr lang="en-US" sz="1200" dirty="0">
                <a:solidFill>
                  <a:srgbClr val="0070C0"/>
                </a:solidFill>
              </a:rPr>
              <a:t> </a:t>
            </a:r>
            <a:r>
              <a:rPr lang="en-US" sz="1200" dirty="0" err="1">
                <a:solidFill>
                  <a:srgbClr val="0070C0"/>
                </a:solidFill>
              </a:rPr>
              <a:t>han</a:t>
            </a:r>
            <a:r>
              <a:rPr lang="en-US" sz="1200" dirty="0">
                <a:solidFill>
                  <a:srgbClr val="0070C0"/>
                </a:solidFill>
              </a:rPr>
              <a:t> </a:t>
            </a:r>
            <a:r>
              <a:rPr lang="en-US" sz="1200" dirty="0" err="1">
                <a:solidFill>
                  <a:srgbClr val="0070C0"/>
                </a:solidFill>
              </a:rPr>
              <a:t>aparecido</a:t>
            </a:r>
            <a:r>
              <a:rPr lang="en-US" sz="1200" dirty="0">
                <a:solidFill>
                  <a:srgbClr val="0070C0"/>
                </a:solidFill>
              </a:rPr>
              <a:t> en </a:t>
            </a:r>
            <a:r>
              <a:rPr lang="en-US" sz="1200" dirty="0" err="1">
                <a:solidFill>
                  <a:srgbClr val="0070C0"/>
                </a:solidFill>
              </a:rPr>
              <a:t>notícias</a:t>
            </a:r>
            <a:r>
              <a:rPr lang="en-US" sz="1200" dirty="0">
                <a:solidFill>
                  <a:srgbClr val="0070C0"/>
                </a:solidFill>
              </a:rPr>
              <a:t> de </a:t>
            </a:r>
            <a:r>
              <a:rPr lang="en-US" sz="1200" dirty="0" err="1">
                <a:solidFill>
                  <a:srgbClr val="0070C0"/>
                </a:solidFill>
              </a:rPr>
              <a:t>máxima</a:t>
            </a:r>
            <a:r>
              <a:rPr lang="en-US" sz="1200" dirty="0">
                <a:solidFill>
                  <a:srgbClr val="0070C0"/>
                </a:solidFill>
              </a:rPr>
              <a:t> </a:t>
            </a:r>
            <a:r>
              <a:rPr lang="en-US" sz="1200" dirty="0" err="1">
                <a:solidFill>
                  <a:srgbClr val="0070C0"/>
                </a:solidFill>
              </a:rPr>
              <a:t>audiencia</a:t>
            </a:r>
            <a:r>
              <a:rPr lang="en-US" sz="1200" dirty="0">
                <a:solidFill>
                  <a:srgbClr val="0070C0"/>
                </a:solidFill>
              </a:rPr>
              <a:t>.  Para </a:t>
            </a:r>
            <a:r>
              <a:rPr lang="en-US" sz="1200" dirty="0" err="1">
                <a:solidFill>
                  <a:srgbClr val="0070C0"/>
                </a:solidFill>
              </a:rPr>
              <a:t>asegurar</a:t>
            </a:r>
            <a:r>
              <a:rPr lang="en-US" sz="1200" dirty="0">
                <a:solidFill>
                  <a:srgbClr val="0070C0"/>
                </a:solidFill>
              </a:rPr>
              <a:t> que la </a:t>
            </a:r>
            <a:r>
              <a:rPr lang="en-US" sz="1200" dirty="0" err="1">
                <a:solidFill>
                  <a:srgbClr val="0070C0"/>
                </a:solidFill>
              </a:rPr>
              <a:t>sociedad</a:t>
            </a:r>
            <a:r>
              <a:rPr lang="en-US" sz="1200" dirty="0">
                <a:solidFill>
                  <a:srgbClr val="0070C0"/>
                </a:solidFill>
              </a:rPr>
              <a:t> </a:t>
            </a:r>
            <a:r>
              <a:rPr lang="en-US" sz="1200" dirty="0" err="1">
                <a:solidFill>
                  <a:srgbClr val="0070C0"/>
                </a:solidFill>
              </a:rPr>
              <a:t>pueda</a:t>
            </a:r>
            <a:r>
              <a:rPr lang="en-US" sz="1200" dirty="0">
                <a:solidFill>
                  <a:srgbClr val="0070C0"/>
                </a:solidFill>
              </a:rPr>
              <a:t> </a:t>
            </a:r>
            <a:r>
              <a:rPr lang="en-US" sz="1200" dirty="0" err="1">
                <a:solidFill>
                  <a:srgbClr val="0070C0"/>
                </a:solidFill>
              </a:rPr>
              <a:t>tener</a:t>
            </a:r>
            <a:r>
              <a:rPr lang="en-US" sz="1200" dirty="0">
                <a:solidFill>
                  <a:srgbClr val="0070C0"/>
                </a:solidFill>
              </a:rPr>
              <a:t> un debate </a:t>
            </a:r>
            <a:r>
              <a:rPr lang="en-US" sz="1200" dirty="0" err="1">
                <a:solidFill>
                  <a:srgbClr val="0070C0"/>
                </a:solidFill>
              </a:rPr>
              <a:t>justo</a:t>
            </a:r>
            <a:r>
              <a:rPr lang="en-US" sz="1200" dirty="0">
                <a:solidFill>
                  <a:srgbClr val="0070C0"/>
                </a:solidFill>
              </a:rPr>
              <a:t>, el </a:t>
            </a:r>
            <a:r>
              <a:rPr lang="en-US" sz="1200" dirty="0" err="1">
                <a:solidFill>
                  <a:srgbClr val="0070C0"/>
                </a:solidFill>
              </a:rPr>
              <a:t>tema</a:t>
            </a:r>
            <a:r>
              <a:rPr lang="en-US" sz="1200" dirty="0">
                <a:solidFill>
                  <a:srgbClr val="0070C0"/>
                </a:solidFill>
              </a:rPr>
              <a:t> a </a:t>
            </a:r>
            <a:r>
              <a:rPr lang="en-US" sz="1200" dirty="0" err="1">
                <a:solidFill>
                  <a:srgbClr val="0070C0"/>
                </a:solidFill>
              </a:rPr>
              <a:t>tratar</a:t>
            </a:r>
            <a:r>
              <a:rPr lang="en-US" sz="1200" dirty="0">
                <a:solidFill>
                  <a:srgbClr val="0070C0"/>
                </a:solidFill>
              </a:rPr>
              <a:t> </a:t>
            </a:r>
            <a:r>
              <a:rPr lang="en-US" sz="1200" dirty="0" err="1">
                <a:solidFill>
                  <a:srgbClr val="0070C0"/>
                </a:solidFill>
              </a:rPr>
              <a:t>necesita</a:t>
            </a:r>
            <a:r>
              <a:rPr lang="en-US" sz="1200" dirty="0">
                <a:solidFill>
                  <a:srgbClr val="0070C0"/>
                </a:solidFill>
              </a:rPr>
              <a:t> </a:t>
            </a:r>
            <a:r>
              <a:rPr lang="en-US" sz="1200" dirty="0" err="1">
                <a:solidFill>
                  <a:srgbClr val="0070C0"/>
                </a:solidFill>
              </a:rPr>
              <a:t>visibilidad</a:t>
            </a:r>
            <a:r>
              <a:rPr lang="en-US" sz="1200" dirty="0">
                <a:solidFill>
                  <a:srgbClr val="0070C0"/>
                </a:solidFill>
              </a:rPr>
              <a:t> en </a:t>
            </a:r>
            <a:r>
              <a:rPr lang="en-US" sz="1200" dirty="0" err="1">
                <a:solidFill>
                  <a:srgbClr val="0070C0"/>
                </a:solidFill>
              </a:rPr>
              <a:t>medios</a:t>
            </a:r>
            <a:r>
              <a:rPr lang="en-US" sz="1200" dirty="0">
                <a:solidFill>
                  <a:srgbClr val="0070C0"/>
                </a:solidFill>
              </a:rPr>
              <a:t> de </a:t>
            </a:r>
            <a:r>
              <a:rPr lang="en-US" sz="1200" dirty="0" err="1">
                <a:solidFill>
                  <a:srgbClr val="0070C0"/>
                </a:solidFill>
              </a:rPr>
              <a:t>comunicación</a:t>
            </a:r>
            <a:r>
              <a:rPr lang="en-US" sz="1200" dirty="0">
                <a:solidFill>
                  <a:srgbClr val="0070C0"/>
                </a:solidFill>
              </a:rPr>
              <a:t> </a:t>
            </a:r>
            <a:r>
              <a:rPr lang="en-US" sz="1200" dirty="0" err="1">
                <a:solidFill>
                  <a:srgbClr val="0070C0"/>
                </a:solidFill>
              </a:rPr>
              <a:t>líderes</a:t>
            </a:r>
            <a:r>
              <a:rPr lang="en-US" sz="1200" dirty="0">
                <a:solidFill>
                  <a:srgbClr val="0070C0"/>
                </a:solidFill>
              </a:rPr>
              <a:t> de un 1,5% o superior </a:t>
            </a:r>
            <a:r>
              <a:rPr lang="en-US" sz="1200" dirty="0" err="1">
                <a:solidFill>
                  <a:srgbClr val="0070C0"/>
                </a:solidFill>
              </a:rPr>
              <a:t>sobre</a:t>
            </a:r>
            <a:r>
              <a:rPr lang="en-US" sz="1200" dirty="0">
                <a:solidFill>
                  <a:srgbClr val="0070C0"/>
                </a:solidFill>
              </a:rPr>
              <a:t> el </a:t>
            </a:r>
            <a:r>
              <a:rPr lang="en-US" sz="1200" dirty="0" err="1">
                <a:solidFill>
                  <a:srgbClr val="0070C0"/>
                </a:solidFill>
              </a:rPr>
              <a:t>conjunto</a:t>
            </a:r>
            <a:r>
              <a:rPr lang="en-US" sz="1200" dirty="0">
                <a:solidFill>
                  <a:srgbClr val="0070C0"/>
                </a:solidFill>
              </a:rPr>
              <a:t>. Si </a:t>
            </a:r>
            <a:r>
              <a:rPr lang="en-US" sz="1200" dirty="0" err="1">
                <a:solidFill>
                  <a:srgbClr val="0070C0"/>
                </a:solidFill>
              </a:rPr>
              <a:t>los</a:t>
            </a:r>
            <a:r>
              <a:rPr lang="en-US" sz="1200" dirty="0">
                <a:solidFill>
                  <a:srgbClr val="0070C0"/>
                </a:solidFill>
              </a:rPr>
              <a:t> </a:t>
            </a:r>
            <a:r>
              <a:rPr lang="en-US" sz="1200" dirty="0" err="1">
                <a:solidFill>
                  <a:srgbClr val="0070C0"/>
                </a:solidFill>
              </a:rPr>
              <a:t>artículos</a:t>
            </a:r>
            <a:r>
              <a:rPr lang="en-US" sz="1200" dirty="0">
                <a:solidFill>
                  <a:srgbClr val="0070C0"/>
                </a:solidFill>
              </a:rPr>
              <a:t> </a:t>
            </a:r>
            <a:r>
              <a:rPr lang="en-US" sz="1200" dirty="0" err="1">
                <a:solidFill>
                  <a:srgbClr val="0070C0"/>
                </a:solidFill>
              </a:rPr>
              <a:t>permanecen</a:t>
            </a:r>
            <a:r>
              <a:rPr lang="en-US" sz="1200" dirty="0">
                <a:solidFill>
                  <a:srgbClr val="0070C0"/>
                </a:solidFill>
              </a:rPr>
              <a:t> </a:t>
            </a:r>
            <a:r>
              <a:rPr lang="en-US" sz="1200" dirty="0" err="1">
                <a:solidFill>
                  <a:srgbClr val="0070C0"/>
                </a:solidFill>
              </a:rPr>
              <a:t>bajo</a:t>
            </a:r>
            <a:r>
              <a:rPr lang="en-US" sz="1200" dirty="0">
                <a:solidFill>
                  <a:srgbClr val="0070C0"/>
                </a:solidFill>
              </a:rPr>
              <a:t> el </a:t>
            </a:r>
            <a:r>
              <a:rPr lang="en-US" sz="1200" dirty="0" err="1">
                <a:solidFill>
                  <a:srgbClr val="0070C0"/>
                </a:solidFill>
              </a:rPr>
              <a:t>llamado</a:t>
            </a:r>
            <a:r>
              <a:rPr lang="en-US" sz="1200" dirty="0">
                <a:solidFill>
                  <a:srgbClr val="0070C0"/>
                </a:solidFill>
              </a:rPr>
              <a:t> “umbral de </a:t>
            </a:r>
            <a:r>
              <a:rPr lang="en-US" sz="1200" dirty="0" err="1">
                <a:solidFill>
                  <a:srgbClr val="0070C0"/>
                </a:solidFill>
              </a:rPr>
              <a:t>sensibilización</a:t>
            </a:r>
            <a:r>
              <a:rPr lang="en-US" sz="1200" dirty="0">
                <a:solidFill>
                  <a:srgbClr val="0070C0"/>
                </a:solidFill>
              </a:rPr>
              <a:t>” el debate </a:t>
            </a:r>
            <a:r>
              <a:rPr lang="en-US" sz="1200" dirty="0" err="1">
                <a:solidFill>
                  <a:srgbClr val="0070C0"/>
                </a:solidFill>
              </a:rPr>
              <a:t>público</a:t>
            </a:r>
            <a:r>
              <a:rPr lang="en-US" sz="1200" dirty="0">
                <a:solidFill>
                  <a:srgbClr val="0070C0"/>
                </a:solidFill>
              </a:rPr>
              <a:t> no </a:t>
            </a:r>
            <a:r>
              <a:rPr lang="en-US" sz="1200" dirty="0" err="1">
                <a:solidFill>
                  <a:srgbClr val="0070C0"/>
                </a:solidFill>
              </a:rPr>
              <a:t>puede</a:t>
            </a:r>
            <a:r>
              <a:rPr lang="en-US" sz="1200" dirty="0">
                <a:solidFill>
                  <a:srgbClr val="0070C0"/>
                </a:solidFill>
              </a:rPr>
              <a:t> </a:t>
            </a:r>
            <a:r>
              <a:rPr lang="en-US" sz="1200" dirty="0" err="1">
                <a:solidFill>
                  <a:srgbClr val="0070C0"/>
                </a:solidFill>
              </a:rPr>
              <a:t>ocurrir</a:t>
            </a:r>
            <a:r>
              <a:rPr lang="en-US" sz="1200" dirty="0">
                <a:solidFill>
                  <a:srgbClr val="0070C0"/>
                </a:solidFill>
              </a:rPr>
              <a:t>, </a:t>
            </a:r>
            <a:r>
              <a:rPr lang="en-US" sz="1200" dirty="0" err="1">
                <a:solidFill>
                  <a:srgbClr val="0070C0"/>
                </a:solidFill>
              </a:rPr>
              <a:t>los</a:t>
            </a:r>
            <a:r>
              <a:rPr lang="en-US" sz="1200" dirty="0">
                <a:solidFill>
                  <a:srgbClr val="0070C0"/>
                </a:solidFill>
              </a:rPr>
              <a:t> </a:t>
            </a:r>
            <a:r>
              <a:rPr lang="en-US" sz="1200" dirty="0" err="1">
                <a:solidFill>
                  <a:srgbClr val="0070C0"/>
                </a:solidFill>
              </a:rPr>
              <a:t>políticos</a:t>
            </a:r>
            <a:r>
              <a:rPr lang="en-US" sz="1200" dirty="0">
                <a:solidFill>
                  <a:srgbClr val="0070C0"/>
                </a:solidFill>
              </a:rPr>
              <a:t> </a:t>
            </a:r>
            <a:r>
              <a:rPr lang="en-US" sz="1200" dirty="0" err="1">
                <a:solidFill>
                  <a:srgbClr val="0070C0"/>
                </a:solidFill>
              </a:rPr>
              <a:t>raramente</a:t>
            </a:r>
            <a:r>
              <a:rPr lang="en-US" sz="1200" dirty="0">
                <a:solidFill>
                  <a:srgbClr val="0070C0"/>
                </a:solidFill>
              </a:rPr>
              <a:t> </a:t>
            </a:r>
            <a:r>
              <a:rPr lang="en-US" sz="1200" dirty="0" err="1">
                <a:solidFill>
                  <a:srgbClr val="0070C0"/>
                </a:solidFill>
              </a:rPr>
              <a:t>actuarán</a:t>
            </a:r>
            <a:r>
              <a:rPr lang="en-US" sz="1200" dirty="0">
                <a:solidFill>
                  <a:srgbClr val="0070C0"/>
                </a:solidFill>
              </a:rPr>
              <a:t> y el </a:t>
            </a:r>
            <a:r>
              <a:rPr lang="en-US" sz="1200" dirty="0" err="1">
                <a:solidFill>
                  <a:srgbClr val="0070C0"/>
                </a:solidFill>
              </a:rPr>
              <a:t>problema</a:t>
            </a:r>
            <a:r>
              <a:rPr lang="en-US" sz="1200" dirty="0">
                <a:solidFill>
                  <a:srgbClr val="0070C0"/>
                </a:solidFill>
              </a:rPr>
              <a:t> </a:t>
            </a:r>
            <a:r>
              <a:rPr lang="en-US" sz="1200" dirty="0" err="1">
                <a:solidFill>
                  <a:srgbClr val="0070C0"/>
                </a:solidFill>
              </a:rPr>
              <a:t>continuará</a:t>
            </a:r>
            <a:r>
              <a:rPr lang="en-US" sz="1200" dirty="0">
                <a:solidFill>
                  <a:srgbClr val="0070C0"/>
                </a:solidFill>
              </a:rPr>
              <a:t>.  Mucho antes de Covid-19, la </a:t>
            </a:r>
            <a:r>
              <a:rPr lang="en-US" sz="1200" dirty="0" err="1">
                <a:solidFill>
                  <a:srgbClr val="0070C0"/>
                </a:solidFill>
              </a:rPr>
              <a:t>televisión</a:t>
            </a:r>
            <a:r>
              <a:rPr lang="en-US" sz="1200" dirty="0">
                <a:solidFill>
                  <a:srgbClr val="0070C0"/>
                </a:solidFill>
              </a:rPr>
              <a:t> </a:t>
            </a:r>
            <a:r>
              <a:rPr lang="en-US" sz="1200" dirty="0" err="1">
                <a:solidFill>
                  <a:srgbClr val="0070C0"/>
                </a:solidFill>
              </a:rPr>
              <a:t>pública</a:t>
            </a:r>
            <a:r>
              <a:rPr lang="en-US" sz="1200" dirty="0">
                <a:solidFill>
                  <a:srgbClr val="0070C0"/>
                </a:solidFill>
              </a:rPr>
              <a:t> </a:t>
            </a:r>
            <a:r>
              <a:rPr lang="en-US" sz="1200" dirty="0" err="1">
                <a:solidFill>
                  <a:srgbClr val="0070C0"/>
                </a:solidFill>
              </a:rPr>
              <a:t>mantenía</a:t>
            </a:r>
            <a:r>
              <a:rPr lang="en-US" sz="1200" dirty="0">
                <a:solidFill>
                  <a:srgbClr val="0070C0"/>
                </a:solidFill>
              </a:rPr>
              <a:t> la </a:t>
            </a:r>
            <a:r>
              <a:rPr lang="en-US" sz="1200" dirty="0" err="1">
                <a:solidFill>
                  <a:srgbClr val="0070C0"/>
                </a:solidFill>
              </a:rPr>
              <a:t>situación</a:t>
            </a:r>
            <a:r>
              <a:rPr lang="en-US" sz="1200" dirty="0">
                <a:solidFill>
                  <a:srgbClr val="0070C0"/>
                </a:solidFill>
              </a:rPr>
              <a:t> de </a:t>
            </a:r>
            <a:r>
              <a:rPr lang="en-US" sz="1200" dirty="0" err="1">
                <a:solidFill>
                  <a:srgbClr val="0070C0"/>
                </a:solidFill>
              </a:rPr>
              <a:t>los</a:t>
            </a:r>
            <a:r>
              <a:rPr lang="en-US" sz="1200" dirty="0">
                <a:solidFill>
                  <a:srgbClr val="0070C0"/>
                </a:solidFill>
              </a:rPr>
              <a:t> </a:t>
            </a:r>
            <a:r>
              <a:rPr lang="en-US" sz="1200" dirty="0" err="1">
                <a:solidFill>
                  <a:srgbClr val="0070C0"/>
                </a:solidFill>
              </a:rPr>
              <a:t>jubilados</a:t>
            </a:r>
            <a:r>
              <a:rPr lang="en-US" sz="1200" dirty="0">
                <a:solidFill>
                  <a:srgbClr val="0070C0"/>
                </a:solidFill>
              </a:rPr>
              <a:t>  </a:t>
            </a:r>
            <a:r>
              <a:rPr lang="en-US" sz="1200" dirty="0" err="1">
                <a:solidFill>
                  <a:srgbClr val="0070C0"/>
                </a:solidFill>
              </a:rPr>
              <a:t>bajo</a:t>
            </a:r>
            <a:r>
              <a:rPr lang="en-US" sz="1200" dirty="0">
                <a:solidFill>
                  <a:srgbClr val="0070C0"/>
                </a:solidFill>
              </a:rPr>
              <a:t> </a:t>
            </a:r>
            <a:r>
              <a:rPr lang="en-US" sz="1200" dirty="0" err="1">
                <a:solidFill>
                  <a:srgbClr val="0070C0"/>
                </a:solidFill>
              </a:rPr>
              <a:t>tierra</a:t>
            </a:r>
            <a:r>
              <a:rPr lang="en-US" sz="1200" dirty="0">
                <a:solidFill>
                  <a:srgbClr val="0070C0"/>
                </a:solidFill>
              </a:rPr>
              <a:t>.  Los </a:t>
            </a:r>
            <a:r>
              <a:rPr lang="en-US" sz="1200" dirty="0" err="1">
                <a:solidFill>
                  <a:srgbClr val="0070C0"/>
                </a:solidFill>
              </a:rPr>
              <a:t>reportajes</a:t>
            </a:r>
            <a:r>
              <a:rPr lang="en-US" sz="1200" dirty="0">
                <a:solidFill>
                  <a:srgbClr val="0070C0"/>
                </a:solidFill>
              </a:rPr>
              <a:t> no </a:t>
            </a:r>
            <a:r>
              <a:rPr lang="en-US" sz="1200" dirty="0" err="1">
                <a:solidFill>
                  <a:srgbClr val="0070C0"/>
                </a:solidFill>
              </a:rPr>
              <a:t>llegavan</a:t>
            </a:r>
            <a:r>
              <a:rPr lang="en-US" sz="1200" dirty="0">
                <a:solidFill>
                  <a:srgbClr val="0070C0"/>
                </a:solidFill>
              </a:rPr>
              <a:t> </a:t>
            </a:r>
            <a:r>
              <a:rPr lang="en-US" sz="1200" dirty="0" err="1">
                <a:solidFill>
                  <a:srgbClr val="0070C0"/>
                </a:solidFill>
              </a:rPr>
              <a:t>ni</a:t>
            </a:r>
            <a:r>
              <a:rPr lang="en-US" sz="1200" dirty="0">
                <a:solidFill>
                  <a:srgbClr val="0070C0"/>
                </a:solidFill>
              </a:rPr>
              <a:t> al 0, 5% de </a:t>
            </a:r>
            <a:r>
              <a:rPr lang="en-US" sz="1200" dirty="0" err="1">
                <a:solidFill>
                  <a:srgbClr val="0070C0"/>
                </a:solidFill>
              </a:rPr>
              <a:t>todas</a:t>
            </a:r>
            <a:r>
              <a:rPr lang="en-US" sz="1200" dirty="0">
                <a:solidFill>
                  <a:srgbClr val="0070C0"/>
                </a:solidFill>
              </a:rPr>
              <a:t> las </a:t>
            </a:r>
            <a:r>
              <a:rPr lang="en-US" sz="1200" dirty="0" err="1">
                <a:solidFill>
                  <a:srgbClr val="0070C0"/>
                </a:solidFill>
              </a:rPr>
              <a:t>notícias</a:t>
            </a:r>
            <a:r>
              <a:rPr lang="en-US" sz="1200" dirty="0">
                <a:solidFill>
                  <a:srgbClr val="0070C0"/>
                </a:solidFill>
              </a:rPr>
              <a:t> de </a:t>
            </a:r>
            <a:r>
              <a:rPr lang="en-US" sz="1200" dirty="0" err="1">
                <a:solidFill>
                  <a:srgbClr val="0070C0"/>
                </a:solidFill>
              </a:rPr>
              <a:t>los</a:t>
            </a:r>
            <a:r>
              <a:rPr lang="en-US" sz="1200" dirty="0">
                <a:solidFill>
                  <a:srgbClr val="0070C0"/>
                </a:solidFill>
              </a:rPr>
              <a:t> </a:t>
            </a:r>
            <a:r>
              <a:rPr lang="en-US" sz="1200" dirty="0" err="1">
                <a:solidFill>
                  <a:srgbClr val="0070C0"/>
                </a:solidFill>
              </a:rPr>
              <a:t>telediarios</a:t>
            </a:r>
            <a:r>
              <a:rPr lang="en-US" sz="1200" dirty="0">
                <a:solidFill>
                  <a:srgbClr val="0070C0"/>
                </a:solidFill>
              </a:rPr>
              <a:t> </a:t>
            </a:r>
            <a:r>
              <a:rPr lang="en-US" sz="1200" dirty="0" err="1">
                <a:solidFill>
                  <a:srgbClr val="0070C0"/>
                </a:solidFill>
              </a:rPr>
              <a:t>desde</a:t>
            </a:r>
            <a:r>
              <a:rPr lang="en-US" sz="1200" dirty="0">
                <a:solidFill>
                  <a:srgbClr val="0070C0"/>
                </a:solidFill>
              </a:rPr>
              <a:t> la BBC a la ZDF. </a:t>
            </a:r>
            <a:r>
              <a:rPr lang="en-US" sz="1200" dirty="0" err="1">
                <a:solidFill>
                  <a:srgbClr val="0070C0"/>
                </a:solidFill>
              </a:rPr>
              <a:t>Por</a:t>
            </a:r>
            <a:r>
              <a:rPr lang="en-US" sz="1200" dirty="0">
                <a:solidFill>
                  <a:srgbClr val="0070C0"/>
                </a:solidFill>
              </a:rPr>
              <a:t> </a:t>
            </a:r>
            <a:r>
              <a:rPr lang="en-US" sz="1200" dirty="0" err="1">
                <a:solidFill>
                  <a:srgbClr val="0070C0"/>
                </a:solidFill>
              </a:rPr>
              <a:t>eso</a:t>
            </a:r>
            <a:r>
              <a:rPr lang="en-US" sz="1200" dirty="0">
                <a:solidFill>
                  <a:srgbClr val="0070C0"/>
                </a:solidFill>
              </a:rPr>
              <a:t> no </a:t>
            </a:r>
            <a:r>
              <a:rPr lang="en-US" sz="1200" dirty="0" err="1">
                <a:solidFill>
                  <a:srgbClr val="0070C0"/>
                </a:solidFill>
              </a:rPr>
              <a:t>debería</a:t>
            </a:r>
            <a:r>
              <a:rPr lang="en-US" sz="1200" dirty="0">
                <a:solidFill>
                  <a:srgbClr val="0070C0"/>
                </a:solidFill>
              </a:rPr>
              <a:t> </a:t>
            </a:r>
            <a:r>
              <a:rPr lang="en-US" sz="1200" dirty="0" err="1">
                <a:solidFill>
                  <a:srgbClr val="0070C0"/>
                </a:solidFill>
              </a:rPr>
              <a:t>extrañarnos</a:t>
            </a:r>
            <a:r>
              <a:rPr lang="en-US" sz="1200" dirty="0">
                <a:solidFill>
                  <a:srgbClr val="0070C0"/>
                </a:solidFill>
              </a:rPr>
              <a:t> que </a:t>
            </a:r>
            <a:r>
              <a:rPr lang="en-US" sz="1200" dirty="0" err="1">
                <a:solidFill>
                  <a:srgbClr val="0070C0"/>
                </a:solidFill>
              </a:rPr>
              <a:t>esta</a:t>
            </a:r>
            <a:r>
              <a:rPr lang="en-US" sz="1200" dirty="0">
                <a:solidFill>
                  <a:srgbClr val="0070C0"/>
                </a:solidFill>
              </a:rPr>
              <a:t> </a:t>
            </a:r>
            <a:r>
              <a:rPr lang="en-US" sz="1200" dirty="0" err="1">
                <a:solidFill>
                  <a:srgbClr val="0070C0"/>
                </a:solidFill>
              </a:rPr>
              <a:t>urgencia</a:t>
            </a:r>
            <a:r>
              <a:rPr lang="en-US" sz="1200" dirty="0">
                <a:solidFill>
                  <a:srgbClr val="0070C0"/>
                </a:solidFill>
              </a:rPr>
              <a:t> </a:t>
            </a:r>
            <a:r>
              <a:rPr lang="en-US" sz="1200" dirty="0" err="1">
                <a:solidFill>
                  <a:srgbClr val="0070C0"/>
                </a:solidFill>
              </a:rPr>
              <a:t>parezca</a:t>
            </a:r>
            <a:r>
              <a:rPr lang="en-US" sz="1200" dirty="0">
                <a:solidFill>
                  <a:srgbClr val="0070C0"/>
                </a:solidFill>
              </a:rPr>
              <a:t> </a:t>
            </a:r>
            <a:r>
              <a:rPr lang="en-US" sz="1200" dirty="0" err="1">
                <a:solidFill>
                  <a:srgbClr val="0070C0"/>
                </a:solidFill>
              </a:rPr>
              <a:t>desconocida</a:t>
            </a:r>
            <a:r>
              <a:rPr lang="en-US" sz="1200" dirty="0">
                <a:solidFill>
                  <a:srgbClr val="0070C0"/>
                </a:solidFill>
              </a:rPr>
              <a:t>, a </a:t>
            </a:r>
            <a:r>
              <a:rPr lang="en-US" sz="1200" dirty="0" err="1">
                <a:solidFill>
                  <a:srgbClr val="0070C0"/>
                </a:solidFill>
              </a:rPr>
              <a:t>pesar</a:t>
            </a:r>
            <a:r>
              <a:rPr lang="en-US" sz="1200" dirty="0">
                <a:solidFill>
                  <a:srgbClr val="0070C0"/>
                </a:solidFill>
              </a:rPr>
              <a:t> de que en </a:t>
            </a:r>
            <a:r>
              <a:rPr lang="en-US" sz="1200" dirty="0" err="1">
                <a:solidFill>
                  <a:srgbClr val="0070C0"/>
                </a:solidFill>
              </a:rPr>
              <a:t>muchas</a:t>
            </a:r>
            <a:r>
              <a:rPr lang="en-US" sz="1200" dirty="0">
                <a:solidFill>
                  <a:srgbClr val="0070C0"/>
                </a:solidFill>
              </a:rPr>
              <a:t> zonas de </a:t>
            </a:r>
            <a:r>
              <a:rPr lang="en-US" sz="1200" dirty="0" err="1">
                <a:solidFill>
                  <a:srgbClr val="0070C0"/>
                </a:solidFill>
              </a:rPr>
              <a:t>nuestro</a:t>
            </a:r>
            <a:r>
              <a:rPr lang="en-US" sz="1200" dirty="0">
                <a:solidFill>
                  <a:srgbClr val="0070C0"/>
                </a:solidFill>
              </a:rPr>
              <a:t> </a:t>
            </a:r>
            <a:r>
              <a:rPr lang="en-US" sz="1200" dirty="0" err="1">
                <a:solidFill>
                  <a:srgbClr val="0070C0"/>
                </a:solidFill>
              </a:rPr>
              <a:t>planeta</a:t>
            </a:r>
            <a:r>
              <a:rPr lang="en-US" sz="1200" dirty="0">
                <a:solidFill>
                  <a:srgbClr val="0070C0"/>
                </a:solidFill>
              </a:rPr>
              <a:t>, </a:t>
            </a:r>
            <a:r>
              <a:rPr lang="en-US" sz="1200" dirty="0" err="1">
                <a:solidFill>
                  <a:srgbClr val="0070C0"/>
                </a:solidFill>
              </a:rPr>
              <a:t>los</a:t>
            </a:r>
            <a:r>
              <a:rPr lang="en-US" sz="1200" dirty="0">
                <a:solidFill>
                  <a:srgbClr val="0070C0"/>
                </a:solidFill>
              </a:rPr>
              <a:t> </a:t>
            </a:r>
            <a:r>
              <a:rPr lang="en-US" sz="1200" dirty="0" err="1">
                <a:solidFill>
                  <a:srgbClr val="0070C0"/>
                </a:solidFill>
              </a:rPr>
              <a:t>jubilados</a:t>
            </a:r>
            <a:r>
              <a:rPr lang="en-US" sz="1200" dirty="0">
                <a:solidFill>
                  <a:srgbClr val="0070C0"/>
                </a:solidFill>
              </a:rPr>
              <a:t> </a:t>
            </a:r>
            <a:r>
              <a:rPr lang="en-US" sz="1200" dirty="0" err="1">
                <a:solidFill>
                  <a:srgbClr val="0070C0"/>
                </a:solidFill>
              </a:rPr>
              <a:t>sean</a:t>
            </a:r>
            <a:r>
              <a:rPr lang="en-US" sz="1200" dirty="0">
                <a:solidFill>
                  <a:srgbClr val="0070C0"/>
                </a:solidFill>
              </a:rPr>
              <a:t> </a:t>
            </a:r>
            <a:r>
              <a:rPr lang="en-US" sz="1200" dirty="0" err="1">
                <a:solidFill>
                  <a:srgbClr val="0070C0"/>
                </a:solidFill>
              </a:rPr>
              <a:t>mayoría</a:t>
            </a:r>
            <a:r>
              <a:rPr lang="en-US" sz="1200" dirty="0">
                <a:solidFill>
                  <a:srgbClr val="0070C0"/>
                </a:solidFill>
              </a:rPr>
              <a:t>.  </a:t>
            </a:r>
            <a:r>
              <a:rPr lang="en-US" sz="1200" dirty="0" err="1">
                <a:solidFill>
                  <a:srgbClr val="0070C0"/>
                </a:solidFill>
              </a:rPr>
              <a:t>Cuando</a:t>
            </a:r>
            <a:r>
              <a:rPr lang="en-US" sz="1200" dirty="0">
                <a:solidFill>
                  <a:srgbClr val="0070C0"/>
                </a:solidFill>
              </a:rPr>
              <a:t> se </a:t>
            </a:r>
            <a:r>
              <a:rPr lang="en-US" sz="1200" dirty="0" err="1">
                <a:solidFill>
                  <a:srgbClr val="0070C0"/>
                </a:solidFill>
              </a:rPr>
              <a:t>habla</a:t>
            </a:r>
            <a:r>
              <a:rPr lang="en-US" sz="1200" dirty="0">
                <a:solidFill>
                  <a:srgbClr val="0070C0"/>
                </a:solidFill>
              </a:rPr>
              <a:t> de </a:t>
            </a:r>
            <a:r>
              <a:rPr lang="en-US" sz="1200" dirty="0" err="1">
                <a:solidFill>
                  <a:srgbClr val="0070C0"/>
                </a:solidFill>
              </a:rPr>
              <a:t>jubilados</a:t>
            </a:r>
            <a:r>
              <a:rPr lang="en-US" sz="1200" dirty="0">
                <a:solidFill>
                  <a:srgbClr val="0070C0"/>
                </a:solidFill>
              </a:rPr>
              <a:t> se </a:t>
            </a:r>
            <a:r>
              <a:rPr lang="en-US" sz="1200" dirty="0" err="1">
                <a:solidFill>
                  <a:srgbClr val="0070C0"/>
                </a:solidFill>
              </a:rPr>
              <a:t>presentan</a:t>
            </a:r>
            <a:r>
              <a:rPr lang="en-US" sz="1200" dirty="0">
                <a:solidFill>
                  <a:srgbClr val="0070C0"/>
                </a:solidFill>
              </a:rPr>
              <a:t> en un </a:t>
            </a:r>
            <a:r>
              <a:rPr lang="en-US" sz="1200" dirty="0" err="1">
                <a:solidFill>
                  <a:srgbClr val="0070C0"/>
                </a:solidFill>
              </a:rPr>
              <a:t>contexto</a:t>
            </a:r>
            <a:r>
              <a:rPr lang="en-US" sz="1200" dirty="0">
                <a:solidFill>
                  <a:srgbClr val="0070C0"/>
                </a:solidFill>
              </a:rPr>
              <a:t> </a:t>
            </a:r>
            <a:r>
              <a:rPr lang="en-US" sz="1200" dirty="0" err="1">
                <a:solidFill>
                  <a:srgbClr val="0070C0"/>
                </a:solidFill>
              </a:rPr>
              <a:t>negativo</a:t>
            </a:r>
            <a:r>
              <a:rPr lang="en-US" sz="1200" dirty="0">
                <a:solidFill>
                  <a:srgbClr val="0070C0"/>
                </a:solidFill>
              </a:rPr>
              <a:t> o en </a:t>
            </a:r>
            <a:r>
              <a:rPr lang="en-US" sz="1200" dirty="0" err="1">
                <a:solidFill>
                  <a:srgbClr val="0070C0"/>
                </a:solidFill>
              </a:rPr>
              <a:t>situación</a:t>
            </a:r>
            <a:r>
              <a:rPr lang="en-US" sz="1200" dirty="0">
                <a:solidFill>
                  <a:srgbClr val="0070C0"/>
                </a:solidFill>
              </a:rPr>
              <a:t> de </a:t>
            </a:r>
            <a:r>
              <a:rPr lang="en-US" sz="1200" dirty="0" err="1">
                <a:solidFill>
                  <a:srgbClr val="0070C0"/>
                </a:solidFill>
              </a:rPr>
              <a:t>riesgo</a:t>
            </a:r>
            <a:r>
              <a:rPr lang="en-US" sz="1200" dirty="0">
                <a:solidFill>
                  <a:srgbClr val="0070C0"/>
                </a:solidFill>
              </a:rPr>
              <a:t> –</a:t>
            </a:r>
            <a:r>
              <a:rPr lang="en-US" sz="1200" dirty="0" err="1">
                <a:solidFill>
                  <a:srgbClr val="0070C0"/>
                </a:solidFill>
              </a:rPr>
              <a:t>véase</a:t>
            </a:r>
            <a:r>
              <a:rPr lang="en-US" sz="1200" dirty="0">
                <a:solidFill>
                  <a:srgbClr val="0070C0"/>
                </a:solidFill>
              </a:rPr>
              <a:t> las </a:t>
            </a:r>
            <a:r>
              <a:rPr lang="en-US" sz="1200" dirty="0" err="1">
                <a:solidFill>
                  <a:srgbClr val="0070C0"/>
                </a:solidFill>
              </a:rPr>
              <a:t>gráficas</a:t>
            </a:r>
            <a:r>
              <a:rPr lang="en-US" sz="1200" dirty="0">
                <a:solidFill>
                  <a:srgbClr val="0070C0"/>
                </a:solidFill>
              </a:rPr>
              <a:t>. No </a:t>
            </a:r>
            <a:r>
              <a:rPr lang="en-US" sz="1200" dirty="0" err="1">
                <a:solidFill>
                  <a:srgbClr val="0070C0"/>
                </a:solidFill>
              </a:rPr>
              <a:t>sorprende</a:t>
            </a:r>
            <a:r>
              <a:rPr lang="en-US" sz="1200" dirty="0">
                <a:solidFill>
                  <a:srgbClr val="0070C0"/>
                </a:solidFill>
              </a:rPr>
              <a:t> </a:t>
            </a:r>
            <a:r>
              <a:rPr lang="en-US" sz="1200" dirty="0" err="1">
                <a:solidFill>
                  <a:srgbClr val="0070C0"/>
                </a:solidFill>
              </a:rPr>
              <a:t>pues</a:t>
            </a:r>
            <a:r>
              <a:rPr lang="en-US" sz="1200" dirty="0">
                <a:solidFill>
                  <a:srgbClr val="0070C0"/>
                </a:solidFill>
              </a:rPr>
              <a:t> que en </a:t>
            </a:r>
            <a:r>
              <a:rPr lang="en-US" sz="1200" dirty="0" err="1">
                <a:solidFill>
                  <a:srgbClr val="0070C0"/>
                </a:solidFill>
              </a:rPr>
              <a:t>tiempos</a:t>
            </a:r>
            <a:r>
              <a:rPr lang="en-US" sz="1200" dirty="0">
                <a:solidFill>
                  <a:srgbClr val="0070C0"/>
                </a:solidFill>
              </a:rPr>
              <a:t> del COVID-19 no </a:t>
            </a:r>
            <a:r>
              <a:rPr lang="en-US" sz="1200" dirty="0" err="1">
                <a:solidFill>
                  <a:srgbClr val="0070C0"/>
                </a:solidFill>
              </a:rPr>
              <a:t>sean</a:t>
            </a:r>
            <a:r>
              <a:rPr lang="en-US" sz="1200" dirty="0">
                <a:solidFill>
                  <a:srgbClr val="0070C0"/>
                </a:solidFill>
              </a:rPr>
              <a:t> </a:t>
            </a:r>
            <a:r>
              <a:rPr lang="en-US" sz="1200" dirty="0" err="1">
                <a:solidFill>
                  <a:srgbClr val="0070C0"/>
                </a:solidFill>
              </a:rPr>
              <a:t>tratados</a:t>
            </a:r>
            <a:r>
              <a:rPr lang="en-US" sz="1200" dirty="0">
                <a:solidFill>
                  <a:srgbClr val="0070C0"/>
                </a:solidFill>
              </a:rPr>
              <a:t> </a:t>
            </a:r>
            <a:r>
              <a:rPr lang="en-US" sz="1200" dirty="0" err="1">
                <a:solidFill>
                  <a:srgbClr val="0070C0"/>
                </a:solidFill>
              </a:rPr>
              <a:t>como</a:t>
            </a:r>
            <a:r>
              <a:rPr lang="en-US" sz="1200" dirty="0">
                <a:solidFill>
                  <a:srgbClr val="0070C0"/>
                </a:solidFill>
              </a:rPr>
              <a:t> un </a:t>
            </a:r>
            <a:r>
              <a:rPr lang="en-US" sz="1200" dirty="0" err="1">
                <a:solidFill>
                  <a:srgbClr val="0070C0"/>
                </a:solidFill>
              </a:rPr>
              <a:t>aprioridad</a:t>
            </a:r>
            <a:r>
              <a:rPr lang="en-US" sz="1200" dirty="0">
                <a:solidFill>
                  <a:srgbClr val="0070C0"/>
                </a:solidFill>
              </a:rPr>
              <a:t> pot </a:t>
            </a:r>
            <a:r>
              <a:rPr lang="en-US" sz="1200" dirty="0" err="1">
                <a:solidFill>
                  <a:srgbClr val="0070C0"/>
                </a:solidFill>
              </a:rPr>
              <a:t>los</a:t>
            </a:r>
            <a:r>
              <a:rPr lang="en-US" sz="1200" dirty="0">
                <a:solidFill>
                  <a:srgbClr val="0070C0"/>
                </a:solidFill>
              </a:rPr>
              <a:t> </a:t>
            </a:r>
            <a:r>
              <a:rPr lang="en-US" sz="1200" dirty="0" err="1">
                <a:solidFill>
                  <a:srgbClr val="0070C0"/>
                </a:solidFill>
              </a:rPr>
              <a:t>gobiernos</a:t>
            </a:r>
            <a:r>
              <a:rPr lang="en-US" sz="1200" dirty="0">
                <a:solidFill>
                  <a:srgbClr val="0070C0"/>
                </a:solidFill>
              </a:rPr>
              <a:t>.</a:t>
            </a:r>
          </a:p>
          <a:p>
            <a:pPr algn="just"/>
            <a:r>
              <a:rPr lang="en-GB" sz="1200" b="1" dirty="0">
                <a:solidFill>
                  <a:schemeClr val="tx2">
                    <a:lumMod val="50000"/>
                  </a:schemeClr>
                </a:solidFill>
                <a:cs typeface="Times New Roman"/>
              </a:rPr>
              <a:t>La </a:t>
            </a:r>
            <a:r>
              <a:rPr lang="en-GB" sz="1200" b="1" dirty="0" err="1">
                <a:solidFill>
                  <a:schemeClr val="tx2">
                    <a:lumMod val="50000"/>
                  </a:schemeClr>
                </a:solidFill>
                <a:cs typeface="Times New Roman"/>
              </a:rPr>
              <a:t>próxima</a:t>
            </a:r>
            <a:r>
              <a:rPr lang="en-GB" sz="1200" b="1" dirty="0">
                <a:solidFill>
                  <a:schemeClr val="tx2">
                    <a:lumMod val="50000"/>
                  </a:schemeClr>
                </a:solidFill>
                <a:cs typeface="Times New Roman"/>
              </a:rPr>
              <a:t> </a:t>
            </a:r>
            <a:r>
              <a:rPr lang="en-GB" sz="1200" b="1" dirty="0" err="1">
                <a:solidFill>
                  <a:schemeClr val="tx2">
                    <a:lumMod val="50000"/>
                  </a:schemeClr>
                </a:solidFill>
                <a:cs typeface="Times New Roman"/>
              </a:rPr>
              <a:t>semana</a:t>
            </a:r>
            <a:r>
              <a:rPr lang="en-GB" sz="1200" b="1" dirty="0">
                <a:solidFill>
                  <a:schemeClr val="tx2">
                    <a:lumMod val="50000"/>
                  </a:schemeClr>
                </a:solidFill>
                <a:cs typeface="Times New Roman"/>
              </a:rPr>
              <a:t>:  Como </a:t>
            </a:r>
            <a:r>
              <a:rPr lang="en-GB" sz="1200" b="1" dirty="0" err="1">
                <a:solidFill>
                  <a:schemeClr val="tx2">
                    <a:lumMod val="50000"/>
                  </a:schemeClr>
                </a:solidFill>
                <a:cs typeface="Times New Roman"/>
              </a:rPr>
              <a:t>los</a:t>
            </a:r>
            <a:r>
              <a:rPr lang="en-GB" sz="1200" b="1" dirty="0">
                <a:solidFill>
                  <a:schemeClr val="tx2">
                    <a:lumMod val="50000"/>
                  </a:schemeClr>
                </a:solidFill>
                <a:cs typeface="Times New Roman"/>
              </a:rPr>
              <a:t> </a:t>
            </a:r>
            <a:r>
              <a:rPr lang="en-GB" sz="1200" b="1" dirty="0" err="1">
                <a:solidFill>
                  <a:schemeClr val="tx2">
                    <a:lumMod val="50000"/>
                  </a:schemeClr>
                </a:solidFill>
                <a:cs typeface="Times New Roman"/>
              </a:rPr>
              <a:t>medios</a:t>
            </a:r>
            <a:r>
              <a:rPr lang="en-GB" sz="1200" b="1" dirty="0">
                <a:solidFill>
                  <a:schemeClr val="tx2">
                    <a:lumMod val="50000"/>
                  </a:schemeClr>
                </a:solidFill>
                <a:cs typeface="Times New Roman"/>
              </a:rPr>
              <a:t> de </a:t>
            </a:r>
            <a:r>
              <a:rPr lang="en-GB" sz="1200" b="1" dirty="0" err="1">
                <a:solidFill>
                  <a:schemeClr val="tx2">
                    <a:lumMod val="50000"/>
                  </a:schemeClr>
                </a:solidFill>
                <a:cs typeface="Times New Roman"/>
              </a:rPr>
              <a:t>comunicación</a:t>
            </a:r>
            <a:r>
              <a:rPr lang="en-GB" sz="1200" b="1" dirty="0">
                <a:solidFill>
                  <a:schemeClr val="tx2">
                    <a:lumMod val="50000"/>
                  </a:schemeClr>
                </a:solidFill>
                <a:cs typeface="Times New Roman"/>
              </a:rPr>
              <a:t> </a:t>
            </a:r>
            <a:r>
              <a:rPr lang="en-GB" sz="1200" b="1" dirty="0" err="1">
                <a:solidFill>
                  <a:schemeClr val="tx2">
                    <a:lumMod val="50000"/>
                  </a:schemeClr>
                </a:solidFill>
                <a:cs typeface="Times New Roman"/>
              </a:rPr>
              <a:t>muestran</a:t>
            </a:r>
            <a:r>
              <a:rPr lang="en-GB" sz="1200" b="1" dirty="0">
                <a:solidFill>
                  <a:schemeClr val="tx2">
                    <a:lumMod val="50000"/>
                  </a:schemeClr>
                </a:solidFill>
                <a:cs typeface="Times New Roman"/>
              </a:rPr>
              <a:t> el sector </a:t>
            </a:r>
            <a:r>
              <a:rPr lang="en-GB" sz="1200" b="1" dirty="0" err="1">
                <a:solidFill>
                  <a:schemeClr val="tx2">
                    <a:lumMod val="50000"/>
                  </a:schemeClr>
                </a:solidFill>
                <a:cs typeface="Times New Roman"/>
              </a:rPr>
              <a:t>farmacéutico</a:t>
            </a:r>
            <a:r>
              <a:rPr lang="en-GB" sz="1200" b="1" dirty="0">
                <a:solidFill>
                  <a:schemeClr val="tx2">
                    <a:lumMod val="50000"/>
                  </a:schemeClr>
                </a:solidFill>
                <a:cs typeface="Times New Roman"/>
              </a:rPr>
              <a:t>.</a:t>
            </a:r>
            <a:endParaRPr lang="en-US" sz="1200" b="1" dirty="0">
              <a:solidFill>
                <a:schemeClr val="tx2">
                  <a:lumMod val="50000"/>
                </a:schemeClr>
              </a:solidFill>
              <a:cs typeface="Times New Roman"/>
            </a:endParaRPr>
          </a:p>
          <a:p>
            <a:pPr algn="ctr"/>
            <a:endParaRPr lang="en-US" sz="600" b="1" dirty="0">
              <a:solidFill>
                <a:schemeClr val="tx2">
                  <a:lumMod val="50000"/>
                </a:schemeClr>
              </a:solidFill>
              <a:cs typeface="Times New Roman" panose="02020603050405020304" pitchFamily="18" charset="0"/>
            </a:endParaRPr>
          </a:p>
        </p:txBody>
      </p:sp>
      <p:sp>
        <p:nvSpPr>
          <p:cNvPr id="8" name="Textfeld 7">
            <a:extLst>
              <a:ext uri="{FF2B5EF4-FFF2-40B4-BE49-F238E27FC236}">
                <a16:creationId xmlns:a16="http://schemas.microsoft.com/office/drawing/2014/main" id="{4C1CDCAF-4F74-4128-8FD2-9E9BB79158FB}"/>
              </a:ext>
            </a:extLst>
          </p:cNvPr>
          <p:cNvSpPr txBox="1"/>
          <p:nvPr/>
        </p:nvSpPr>
        <p:spPr>
          <a:xfrm>
            <a:off x="97274" y="2950178"/>
            <a:ext cx="4804418" cy="2508379"/>
          </a:xfrm>
          <a:prstGeom prst="rect">
            <a:avLst/>
          </a:prstGeom>
          <a:noFill/>
        </p:spPr>
        <p:txBody>
          <a:bodyPr wrap="square" rtlCol="0" anchor="t">
            <a:spAutoFit/>
          </a:bodyPr>
          <a:lstStyle/>
          <a:p>
            <a:pPr algn="ctr"/>
            <a:r>
              <a:rPr lang="de-DE" sz="1400" dirty="0">
                <a:solidFill>
                  <a:schemeClr val="bg1"/>
                </a:solidFill>
              </a:rPr>
              <a:t>La seguridad de los pacientes no Covid-19</a:t>
            </a:r>
          </a:p>
          <a:p>
            <a:pPr algn="just"/>
            <a:r>
              <a:rPr lang="de-DE" sz="1100" dirty="0">
                <a:solidFill>
                  <a:schemeClr val="bg1"/>
                </a:solidFill>
              </a:rPr>
              <a:t>La gente  que experimenta síntomas graves de la enfermedad está retrasando</a:t>
            </a:r>
          </a:p>
          <a:p>
            <a:pPr algn="just"/>
            <a:r>
              <a:rPr lang="de-DE" sz="1100" dirty="0">
                <a:solidFill>
                  <a:schemeClr val="bg1"/>
                </a:solidFill>
              </a:rPr>
              <a:t>acudir a urgencias por miedo  a  ir  a salas de emergencia llenas de coronavirus.  Los pacientes no  van al hospital por falta de transporte público y los ciudadanos están preocupados  de abrumar el sistema sanitario.  Gente con síntomas  de infarto, embolia o otras enfermedades se esperan en ser atendidos  con motivo  de la suspensión o retraso de visitas no  esenciales. Todo ello, junto con el cansancio (físico  y  psicológico ) de los trabjadores de la salud conduce a decisiones equivocadas bajo presión  y a errores médicos.  La emergencias médicas no vinculadas a la  COVID-19  están en un segundo plano, poniendo en peligro a los pacientes.  Mientras los hospitales se inundan de casos de coronavirus, otros enfermos crónicos  tienen que esperar  tratamiento.  Finalmente, hay miedo por parte  del personal de quejarse en momentos malos, ya que “ Todos estan haciendo un gran esfuerzo“.</a:t>
            </a:r>
          </a:p>
        </p:txBody>
      </p:sp>
      <p:sp>
        <p:nvSpPr>
          <p:cNvPr id="9" name="Textfeld 8">
            <a:extLst>
              <a:ext uri="{FF2B5EF4-FFF2-40B4-BE49-F238E27FC236}">
                <a16:creationId xmlns:a16="http://schemas.microsoft.com/office/drawing/2014/main" id="{F5502F27-C811-47B9-833C-AF79C6ACF063}"/>
              </a:ext>
            </a:extLst>
          </p:cNvPr>
          <p:cNvSpPr txBox="1"/>
          <p:nvPr/>
        </p:nvSpPr>
        <p:spPr>
          <a:xfrm>
            <a:off x="3834677" y="574081"/>
            <a:ext cx="3023323" cy="2308324"/>
          </a:xfrm>
          <a:prstGeom prst="rect">
            <a:avLst/>
          </a:prstGeom>
          <a:noFill/>
        </p:spPr>
        <p:txBody>
          <a:bodyPr wrap="square" rtlCol="0" anchor="t">
            <a:spAutoFit/>
          </a:bodyPr>
          <a:lstStyle/>
          <a:p>
            <a:pPr algn="just"/>
            <a:r>
              <a:rPr lang="en-US" sz="1200" dirty="0">
                <a:solidFill>
                  <a:schemeClr val="tx2">
                    <a:lumMod val="50000"/>
                  </a:schemeClr>
                </a:solidFill>
              </a:rPr>
              <a:t>Un </a:t>
            </a:r>
            <a:r>
              <a:rPr lang="en-US" sz="1200" dirty="0" err="1">
                <a:solidFill>
                  <a:schemeClr val="tx2">
                    <a:lumMod val="50000"/>
                  </a:schemeClr>
                </a:solidFill>
              </a:rPr>
              <a:t>estudio</a:t>
            </a:r>
            <a:r>
              <a:rPr lang="en-US" sz="1200" dirty="0">
                <a:solidFill>
                  <a:schemeClr val="tx2">
                    <a:lumMod val="50000"/>
                  </a:schemeClr>
                </a:solidFill>
              </a:rPr>
              <a:t> </a:t>
            </a:r>
            <a:r>
              <a:rPr lang="en-US" sz="1200" dirty="0" err="1">
                <a:solidFill>
                  <a:schemeClr val="tx2">
                    <a:lumMod val="50000"/>
                  </a:schemeClr>
                </a:solidFill>
              </a:rPr>
              <a:t>reciente</a:t>
            </a:r>
            <a:r>
              <a:rPr lang="en-US" sz="1200" dirty="0">
                <a:solidFill>
                  <a:schemeClr val="tx2">
                    <a:lumMod val="50000"/>
                  </a:schemeClr>
                </a:solidFill>
              </a:rPr>
              <a:t> de la </a:t>
            </a:r>
            <a:r>
              <a:rPr lang="en-US" sz="1200" dirty="0" err="1">
                <a:solidFill>
                  <a:schemeClr val="tx2">
                    <a:lumMod val="50000"/>
                  </a:schemeClr>
                </a:solidFill>
              </a:rPr>
              <a:t>una</a:t>
            </a:r>
            <a:r>
              <a:rPr lang="en-US" sz="1200" dirty="0">
                <a:solidFill>
                  <a:schemeClr val="tx2">
                    <a:lumMod val="50000"/>
                  </a:schemeClr>
                </a:solidFill>
              </a:rPr>
              <a:t> </a:t>
            </a:r>
            <a:r>
              <a:rPr lang="en-US" sz="1200" dirty="0" err="1">
                <a:solidFill>
                  <a:schemeClr val="tx2">
                    <a:lumMod val="50000"/>
                  </a:schemeClr>
                </a:solidFill>
              </a:rPr>
              <a:t>asociación</a:t>
            </a:r>
            <a:r>
              <a:rPr lang="en-US" sz="1200" dirty="0">
                <a:solidFill>
                  <a:schemeClr val="tx2">
                    <a:lumMod val="50000"/>
                  </a:schemeClr>
                </a:solidFill>
              </a:rPr>
              <a:t> de </a:t>
            </a:r>
            <a:r>
              <a:rPr lang="en-US" sz="1200" dirty="0" err="1">
                <a:solidFill>
                  <a:schemeClr val="tx2">
                    <a:lumMod val="50000"/>
                  </a:schemeClr>
                </a:solidFill>
              </a:rPr>
              <a:t>aseguradoras</a:t>
            </a:r>
            <a:r>
              <a:rPr lang="en-US" sz="1200" dirty="0">
                <a:solidFill>
                  <a:schemeClr val="tx2">
                    <a:lumMod val="50000"/>
                  </a:schemeClr>
                </a:solidFill>
              </a:rPr>
              <a:t> de </a:t>
            </a:r>
            <a:r>
              <a:rPr lang="en-US" sz="1200" dirty="0" err="1">
                <a:solidFill>
                  <a:schemeClr val="tx2">
                    <a:lumMod val="50000"/>
                  </a:schemeClr>
                </a:solidFill>
              </a:rPr>
              <a:t>salud</a:t>
            </a:r>
            <a:r>
              <a:rPr lang="en-US" sz="1200" dirty="0">
                <a:solidFill>
                  <a:schemeClr val="tx2">
                    <a:lumMod val="50000"/>
                  </a:schemeClr>
                </a:solidFill>
              </a:rPr>
              <a:t> </a:t>
            </a:r>
            <a:r>
              <a:rPr lang="en-US" sz="1200" dirty="0" err="1">
                <a:solidFill>
                  <a:schemeClr val="tx2">
                    <a:lumMod val="50000"/>
                  </a:schemeClr>
                </a:solidFill>
              </a:rPr>
              <a:t>alemanas</a:t>
            </a:r>
            <a:r>
              <a:rPr lang="en-US" sz="1200" dirty="0">
                <a:solidFill>
                  <a:schemeClr val="tx2">
                    <a:lumMod val="50000"/>
                  </a:schemeClr>
                </a:solidFill>
              </a:rPr>
              <a:t>, </a:t>
            </a:r>
            <a:r>
              <a:rPr lang="en-US" sz="1200" dirty="0" err="1">
                <a:solidFill>
                  <a:schemeClr val="tx2">
                    <a:lumMod val="50000"/>
                  </a:schemeClr>
                </a:solidFill>
              </a:rPr>
              <a:t>descubrió</a:t>
            </a:r>
            <a:r>
              <a:rPr lang="en-US" sz="1200" dirty="0">
                <a:solidFill>
                  <a:schemeClr val="tx2">
                    <a:lumMod val="50000"/>
                  </a:schemeClr>
                </a:solidFill>
              </a:rPr>
              <a:t> que </a:t>
            </a:r>
            <a:r>
              <a:rPr lang="en-US" sz="1200" dirty="0" err="1">
                <a:solidFill>
                  <a:schemeClr val="tx2">
                    <a:lumMod val="50000"/>
                  </a:schemeClr>
                </a:solidFill>
              </a:rPr>
              <a:t>los</a:t>
            </a:r>
            <a:r>
              <a:rPr lang="en-US" sz="1200" dirty="0">
                <a:solidFill>
                  <a:schemeClr val="tx2">
                    <a:lumMod val="50000"/>
                  </a:schemeClr>
                </a:solidFill>
              </a:rPr>
              <a:t> </a:t>
            </a:r>
            <a:r>
              <a:rPr lang="en-US" sz="1200" dirty="0" err="1">
                <a:solidFill>
                  <a:schemeClr val="tx2">
                    <a:lumMod val="50000"/>
                  </a:schemeClr>
                </a:solidFill>
              </a:rPr>
              <a:t>médicos</a:t>
            </a:r>
            <a:r>
              <a:rPr lang="en-US" sz="1200" dirty="0">
                <a:solidFill>
                  <a:schemeClr val="tx2">
                    <a:lumMod val="50000"/>
                  </a:schemeClr>
                </a:solidFill>
              </a:rPr>
              <a:t> </a:t>
            </a:r>
            <a:r>
              <a:rPr lang="en-US" sz="1200" dirty="0" err="1">
                <a:solidFill>
                  <a:schemeClr val="tx2">
                    <a:lumMod val="50000"/>
                  </a:schemeClr>
                </a:solidFill>
              </a:rPr>
              <a:t>carecían</a:t>
            </a:r>
            <a:r>
              <a:rPr lang="en-US" sz="1200" dirty="0">
                <a:solidFill>
                  <a:schemeClr val="tx2">
                    <a:lumMod val="50000"/>
                  </a:schemeClr>
                </a:solidFill>
              </a:rPr>
              <a:t> de </a:t>
            </a:r>
            <a:r>
              <a:rPr lang="en-US" sz="1200" dirty="0" err="1">
                <a:solidFill>
                  <a:schemeClr val="tx2">
                    <a:lumMod val="50000"/>
                  </a:schemeClr>
                </a:solidFill>
              </a:rPr>
              <a:t>más</a:t>
            </a:r>
            <a:r>
              <a:rPr lang="en-US" sz="1200" dirty="0">
                <a:solidFill>
                  <a:schemeClr val="tx2">
                    <a:lumMod val="50000"/>
                  </a:schemeClr>
                </a:solidFill>
              </a:rPr>
              <a:t> de 100m de </a:t>
            </a:r>
            <a:r>
              <a:rPr lang="en-US" sz="1200" dirty="0" err="1">
                <a:solidFill>
                  <a:schemeClr val="tx2">
                    <a:lumMod val="50000"/>
                  </a:schemeClr>
                </a:solidFill>
              </a:rPr>
              <a:t>máscaras</a:t>
            </a:r>
            <a:r>
              <a:rPr lang="en-US" sz="1200" dirty="0">
                <a:solidFill>
                  <a:schemeClr val="tx2">
                    <a:lumMod val="50000"/>
                  </a:schemeClr>
                </a:solidFill>
              </a:rPr>
              <a:t> de un solo </a:t>
            </a:r>
            <a:r>
              <a:rPr lang="en-US" sz="1200" dirty="0" err="1">
                <a:solidFill>
                  <a:schemeClr val="tx2">
                    <a:lumMod val="50000"/>
                  </a:schemeClr>
                </a:solidFill>
              </a:rPr>
              <a:t>uso</a:t>
            </a:r>
            <a:r>
              <a:rPr lang="en-US" sz="1200" dirty="0">
                <a:solidFill>
                  <a:schemeClr val="tx2">
                    <a:lumMod val="50000"/>
                  </a:schemeClr>
                </a:solidFill>
              </a:rPr>
              <a:t>, </a:t>
            </a:r>
            <a:r>
              <a:rPr lang="en-US" sz="1200" dirty="0" err="1">
                <a:solidFill>
                  <a:schemeClr val="tx2">
                    <a:lumMod val="50000"/>
                  </a:schemeClr>
                </a:solidFill>
              </a:rPr>
              <a:t>casi</a:t>
            </a:r>
            <a:r>
              <a:rPr lang="en-US" sz="1200" dirty="0">
                <a:solidFill>
                  <a:schemeClr val="tx2">
                    <a:lumMod val="50000"/>
                  </a:schemeClr>
                </a:solidFill>
              </a:rPr>
              <a:t> 50m de </a:t>
            </a:r>
            <a:r>
              <a:rPr lang="en-US" sz="1200" dirty="0" err="1">
                <a:solidFill>
                  <a:schemeClr val="tx2">
                    <a:lumMod val="50000"/>
                  </a:schemeClr>
                </a:solidFill>
              </a:rPr>
              <a:t>máscaras</a:t>
            </a:r>
            <a:r>
              <a:rPr lang="en-US" sz="1200" dirty="0">
                <a:solidFill>
                  <a:schemeClr val="tx2">
                    <a:lumMod val="50000"/>
                  </a:schemeClr>
                </a:solidFill>
              </a:rPr>
              <a:t> de </a:t>
            </a:r>
            <a:r>
              <a:rPr lang="en-US" sz="1200" dirty="0" err="1">
                <a:solidFill>
                  <a:schemeClr val="tx2">
                    <a:lumMod val="50000"/>
                  </a:schemeClr>
                </a:solidFill>
              </a:rPr>
              <a:t>filtro</a:t>
            </a:r>
            <a:r>
              <a:rPr lang="en-US" sz="1200" dirty="0">
                <a:solidFill>
                  <a:schemeClr val="tx2">
                    <a:lumMod val="50000"/>
                  </a:schemeClr>
                </a:solidFill>
              </a:rPr>
              <a:t>, </a:t>
            </a:r>
            <a:r>
              <a:rPr lang="en-US" sz="1200" dirty="0" err="1">
                <a:solidFill>
                  <a:schemeClr val="tx2">
                    <a:lumMod val="50000"/>
                  </a:schemeClr>
                </a:solidFill>
              </a:rPr>
              <a:t>más</a:t>
            </a:r>
            <a:r>
              <a:rPr lang="en-US" sz="1200" dirty="0">
                <a:solidFill>
                  <a:schemeClr val="tx2">
                    <a:lumMod val="50000"/>
                  </a:schemeClr>
                </a:solidFill>
              </a:rPr>
              <a:t> de 60m de </a:t>
            </a:r>
            <a:r>
              <a:rPr lang="en-US" sz="1200" dirty="0" err="1">
                <a:solidFill>
                  <a:schemeClr val="tx2">
                    <a:lumMod val="50000"/>
                  </a:schemeClr>
                </a:solidFill>
              </a:rPr>
              <a:t>delantales</a:t>
            </a:r>
            <a:r>
              <a:rPr lang="en-US" sz="1200" dirty="0">
                <a:solidFill>
                  <a:schemeClr val="tx2">
                    <a:lumMod val="50000"/>
                  </a:schemeClr>
                </a:solidFill>
              </a:rPr>
              <a:t> </a:t>
            </a:r>
            <a:r>
              <a:rPr lang="en-US" sz="1200" dirty="0" err="1">
                <a:solidFill>
                  <a:schemeClr val="tx2">
                    <a:lumMod val="50000"/>
                  </a:schemeClr>
                </a:solidFill>
              </a:rPr>
              <a:t>desechables</a:t>
            </a:r>
            <a:r>
              <a:rPr lang="en-US" sz="1200" dirty="0">
                <a:solidFill>
                  <a:schemeClr val="tx2">
                    <a:lumMod val="50000"/>
                  </a:schemeClr>
                </a:solidFill>
              </a:rPr>
              <a:t> y un </a:t>
            </a:r>
            <a:r>
              <a:rPr lang="en-US" sz="1200" dirty="0" err="1">
                <a:solidFill>
                  <a:schemeClr val="tx2">
                    <a:lumMod val="50000"/>
                  </a:schemeClr>
                </a:solidFill>
              </a:rPr>
              <a:t>número</a:t>
            </a:r>
            <a:r>
              <a:rPr lang="en-US" sz="1200" dirty="0">
                <a:solidFill>
                  <a:schemeClr val="tx2">
                    <a:lumMod val="50000"/>
                  </a:schemeClr>
                </a:solidFill>
              </a:rPr>
              <a:t> similar de </a:t>
            </a:r>
            <a:r>
              <a:rPr lang="en-US" sz="1200" dirty="0" err="1">
                <a:solidFill>
                  <a:schemeClr val="tx2">
                    <a:lumMod val="50000"/>
                  </a:schemeClr>
                </a:solidFill>
              </a:rPr>
              <a:t>guantes</a:t>
            </a:r>
            <a:r>
              <a:rPr lang="en-US" sz="1200" dirty="0">
                <a:solidFill>
                  <a:schemeClr val="tx2">
                    <a:lumMod val="50000"/>
                  </a:schemeClr>
                </a:solidFill>
              </a:rPr>
              <a:t> </a:t>
            </a:r>
            <a:r>
              <a:rPr lang="en-US" sz="1200" dirty="0" err="1">
                <a:solidFill>
                  <a:schemeClr val="tx2">
                    <a:lumMod val="50000"/>
                  </a:schemeClr>
                </a:solidFill>
              </a:rPr>
              <a:t>tirables</a:t>
            </a:r>
            <a:r>
              <a:rPr lang="en-US" sz="1200" dirty="0">
                <a:solidFill>
                  <a:schemeClr val="tx2">
                    <a:lumMod val="50000"/>
                  </a:schemeClr>
                </a:solidFill>
              </a:rPr>
              <a:t>.  Uno </a:t>
            </a:r>
            <a:r>
              <a:rPr lang="en-US" sz="1200" dirty="0" err="1">
                <a:solidFill>
                  <a:schemeClr val="tx2">
                    <a:lumMod val="50000"/>
                  </a:schemeClr>
                </a:solidFill>
              </a:rPr>
              <a:t>puede</a:t>
            </a:r>
            <a:r>
              <a:rPr lang="en-US" sz="1200" dirty="0">
                <a:solidFill>
                  <a:schemeClr val="tx2">
                    <a:lumMod val="50000"/>
                  </a:schemeClr>
                </a:solidFill>
              </a:rPr>
              <a:t> </a:t>
            </a:r>
            <a:r>
              <a:rPr lang="en-US" sz="1200" dirty="0" err="1">
                <a:solidFill>
                  <a:schemeClr val="tx2">
                    <a:lumMod val="50000"/>
                  </a:schemeClr>
                </a:solidFill>
              </a:rPr>
              <a:t>imaginar</a:t>
            </a:r>
            <a:r>
              <a:rPr lang="en-US" sz="1200" dirty="0">
                <a:solidFill>
                  <a:schemeClr val="tx2">
                    <a:lumMod val="50000"/>
                  </a:schemeClr>
                </a:solidFill>
              </a:rPr>
              <a:t> </a:t>
            </a:r>
            <a:r>
              <a:rPr lang="en-US" sz="1200" dirty="0" err="1">
                <a:solidFill>
                  <a:schemeClr val="tx2">
                    <a:lumMod val="50000"/>
                  </a:schemeClr>
                </a:solidFill>
              </a:rPr>
              <a:t>una</a:t>
            </a:r>
            <a:r>
              <a:rPr lang="en-US" sz="1200" dirty="0">
                <a:solidFill>
                  <a:schemeClr val="tx2">
                    <a:lumMod val="50000"/>
                  </a:schemeClr>
                </a:solidFill>
              </a:rPr>
              <a:t> </a:t>
            </a:r>
            <a:r>
              <a:rPr lang="en-US" sz="1200" dirty="0" err="1">
                <a:solidFill>
                  <a:schemeClr val="tx2">
                    <a:lumMod val="50000"/>
                  </a:schemeClr>
                </a:solidFill>
              </a:rPr>
              <a:t>escasez</a:t>
            </a:r>
            <a:r>
              <a:rPr lang="en-US" sz="1200" dirty="0">
                <a:solidFill>
                  <a:schemeClr val="tx2">
                    <a:lumMod val="50000"/>
                  </a:schemeClr>
                </a:solidFill>
              </a:rPr>
              <a:t> similar a </a:t>
            </a:r>
            <a:r>
              <a:rPr lang="en-US" sz="1200" dirty="0" err="1">
                <a:solidFill>
                  <a:schemeClr val="tx2">
                    <a:lumMod val="50000"/>
                  </a:schemeClr>
                </a:solidFill>
              </a:rPr>
              <a:t>nivel</a:t>
            </a:r>
            <a:r>
              <a:rPr lang="en-US" sz="1200" dirty="0">
                <a:solidFill>
                  <a:schemeClr val="tx2">
                    <a:lumMod val="50000"/>
                  </a:schemeClr>
                </a:solidFill>
              </a:rPr>
              <a:t> global de EPIs para </a:t>
            </a:r>
            <a:r>
              <a:rPr lang="en-US" sz="1200" dirty="0" err="1">
                <a:solidFill>
                  <a:schemeClr val="tx2">
                    <a:lumMod val="50000"/>
                  </a:schemeClr>
                </a:solidFill>
              </a:rPr>
              <a:t>mantener</a:t>
            </a:r>
            <a:r>
              <a:rPr lang="en-US" sz="1200" dirty="0">
                <a:solidFill>
                  <a:schemeClr val="tx2">
                    <a:lumMod val="50000"/>
                  </a:schemeClr>
                </a:solidFill>
              </a:rPr>
              <a:t> </a:t>
            </a:r>
            <a:r>
              <a:rPr lang="en-US" sz="1200" dirty="0" err="1">
                <a:solidFill>
                  <a:schemeClr val="tx2">
                    <a:lumMod val="50000"/>
                  </a:schemeClr>
                </a:solidFill>
              </a:rPr>
              <a:t>seguros</a:t>
            </a:r>
            <a:r>
              <a:rPr lang="en-US" sz="1200" dirty="0">
                <a:solidFill>
                  <a:schemeClr val="tx2">
                    <a:lumMod val="50000"/>
                  </a:schemeClr>
                </a:solidFill>
              </a:rPr>
              <a:t> a </a:t>
            </a:r>
            <a:r>
              <a:rPr lang="en-US" sz="1200" dirty="0" err="1">
                <a:solidFill>
                  <a:schemeClr val="tx2">
                    <a:lumMod val="50000"/>
                  </a:schemeClr>
                </a:solidFill>
              </a:rPr>
              <a:t>enfermeros</a:t>
            </a:r>
            <a:r>
              <a:rPr lang="en-US" sz="1200" dirty="0">
                <a:solidFill>
                  <a:schemeClr val="tx2">
                    <a:lumMod val="50000"/>
                  </a:schemeClr>
                </a:solidFill>
              </a:rPr>
              <a:t>, </a:t>
            </a:r>
            <a:r>
              <a:rPr lang="en-US" sz="1200" dirty="0" err="1">
                <a:solidFill>
                  <a:schemeClr val="tx2">
                    <a:lumMod val="50000"/>
                  </a:schemeClr>
                </a:solidFill>
              </a:rPr>
              <a:t>médicos</a:t>
            </a:r>
            <a:r>
              <a:rPr lang="en-US" sz="1200" dirty="0">
                <a:solidFill>
                  <a:schemeClr val="tx2">
                    <a:lumMod val="50000"/>
                  </a:schemeClr>
                </a:solidFill>
              </a:rPr>
              <a:t> y </a:t>
            </a:r>
            <a:r>
              <a:rPr lang="en-US" sz="1200" dirty="0" err="1">
                <a:solidFill>
                  <a:schemeClr val="tx2">
                    <a:lumMod val="50000"/>
                  </a:schemeClr>
                </a:solidFill>
              </a:rPr>
              <a:t>demás</a:t>
            </a:r>
            <a:r>
              <a:rPr lang="en-US" sz="1200" dirty="0">
                <a:solidFill>
                  <a:schemeClr val="tx2">
                    <a:lumMod val="50000"/>
                  </a:schemeClr>
                </a:solidFill>
              </a:rPr>
              <a:t> </a:t>
            </a:r>
            <a:r>
              <a:rPr lang="en-US" sz="1200" dirty="0" err="1">
                <a:solidFill>
                  <a:schemeClr val="tx2">
                    <a:lumMod val="50000"/>
                  </a:schemeClr>
                </a:solidFill>
              </a:rPr>
              <a:t>trabajadores</a:t>
            </a:r>
            <a:r>
              <a:rPr lang="en-US" sz="1200" dirty="0">
                <a:solidFill>
                  <a:schemeClr val="tx2">
                    <a:lumMod val="50000"/>
                  </a:schemeClr>
                </a:solidFill>
              </a:rPr>
              <a:t> del </a:t>
            </a:r>
            <a:r>
              <a:rPr lang="en-US" sz="1200" dirty="0" err="1">
                <a:solidFill>
                  <a:schemeClr val="tx2">
                    <a:lumMod val="50000"/>
                  </a:schemeClr>
                </a:solidFill>
              </a:rPr>
              <a:t>sistema</a:t>
            </a:r>
            <a:r>
              <a:rPr lang="en-US" sz="1200" dirty="0">
                <a:solidFill>
                  <a:schemeClr val="tx2">
                    <a:lumMod val="50000"/>
                  </a:schemeClr>
                </a:solidFill>
              </a:rPr>
              <a:t> </a:t>
            </a:r>
            <a:r>
              <a:rPr lang="en-US" sz="1200" dirty="0" err="1">
                <a:solidFill>
                  <a:schemeClr val="tx2">
                    <a:lumMod val="50000"/>
                  </a:schemeClr>
                </a:solidFill>
              </a:rPr>
              <a:t>nacional</a:t>
            </a:r>
            <a:r>
              <a:rPr lang="en-US" sz="1200" dirty="0">
                <a:solidFill>
                  <a:schemeClr val="tx2">
                    <a:lumMod val="50000"/>
                  </a:schemeClr>
                </a:solidFill>
              </a:rPr>
              <a:t> </a:t>
            </a:r>
            <a:r>
              <a:rPr lang="en-US" sz="1200" dirty="0" err="1">
                <a:solidFill>
                  <a:schemeClr val="tx2">
                    <a:lumMod val="50000"/>
                  </a:schemeClr>
                </a:solidFill>
              </a:rPr>
              <a:t>sanitario</a:t>
            </a:r>
            <a:r>
              <a:rPr lang="en-US" sz="1200" dirty="0">
                <a:solidFill>
                  <a:schemeClr val="tx2">
                    <a:lumMod val="50000"/>
                  </a:schemeClr>
                </a:solidFill>
              </a:rPr>
              <a:t>, </a:t>
            </a:r>
            <a:r>
              <a:rPr lang="en-US" sz="1200" dirty="0" err="1">
                <a:solidFill>
                  <a:schemeClr val="tx2">
                    <a:lumMod val="50000"/>
                  </a:schemeClr>
                </a:solidFill>
              </a:rPr>
              <a:t>cuando</a:t>
            </a:r>
            <a:r>
              <a:rPr lang="en-US" sz="1200" dirty="0">
                <a:solidFill>
                  <a:schemeClr val="tx2">
                    <a:lumMod val="50000"/>
                  </a:schemeClr>
                </a:solidFill>
              </a:rPr>
              <a:t> </a:t>
            </a:r>
            <a:r>
              <a:rPr lang="en-US" sz="1200" dirty="0" err="1">
                <a:solidFill>
                  <a:schemeClr val="tx2">
                    <a:lumMod val="50000"/>
                  </a:schemeClr>
                </a:solidFill>
              </a:rPr>
              <a:t>médicos</a:t>
            </a:r>
            <a:r>
              <a:rPr lang="en-US" sz="1200" dirty="0">
                <a:solidFill>
                  <a:schemeClr val="tx2">
                    <a:lumMod val="50000"/>
                  </a:schemeClr>
                </a:solidFill>
              </a:rPr>
              <a:t> </a:t>
            </a:r>
            <a:r>
              <a:rPr lang="en-US" sz="1200" dirty="0" err="1">
                <a:solidFill>
                  <a:schemeClr val="tx2">
                    <a:lumMod val="50000"/>
                  </a:schemeClr>
                </a:solidFill>
              </a:rPr>
              <a:t>alemanes</a:t>
            </a:r>
            <a:r>
              <a:rPr lang="en-US" sz="1200" dirty="0">
                <a:solidFill>
                  <a:schemeClr val="tx2">
                    <a:lumMod val="50000"/>
                  </a:schemeClr>
                </a:solidFill>
              </a:rPr>
              <a:t> </a:t>
            </a:r>
            <a:r>
              <a:rPr lang="en-US" sz="1200" dirty="0" err="1">
                <a:solidFill>
                  <a:schemeClr val="tx2">
                    <a:lumMod val="50000"/>
                  </a:schemeClr>
                </a:solidFill>
              </a:rPr>
              <a:t>protestaron</a:t>
            </a:r>
            <a:r>
              <a:rPr lang="en-US" sz="1200" dirty="0">
                <a:solidFill>
                  <a:schemeClr val="tx2">
                    <a:lumMod val="50000"/>
                  </a:schemeClr>
                </a:solidFill>
              </a:rPr>
              <a:t>.</a:t>
            </a:r>
          </a:p>
          <a:p>
            <a:pPr algn="just"/>
            <a:r>
              <a:rPr lang="en-US" sz="1200" dirty="0">
                <a:solidFill>
                  <a:schemeClr val="tx2">
                    <a:lumMod val="50000"/>
                  </a:schemeClr>
                </a:solidFill>
              </a:rPr>
              <a:t>Fuente: </a:t>
            </a:r>
            <a:r>
              <a:rPr lang="en-US" sz="1200" u="sng" dirty="0">
                <a:solidFill>
                  <a:schemeClr val="tx2">
                    <a:lumMod val="75000"/>
                  </a:schemeClr>
                </a:solidFill>
              </a:rPr>
              <a:t>theguardian.com</a:t>
            </a:r>
          </a:p>
        </p:txBody>
      </p:sp>
      <p:sp>
        <p:nvSpPr>
          <p:cNvPr id="67" name="Textfeld 66">
            <a:extLst>
              <a:ext uri="{FF2B5EF4-FFF2-40B4-BE49-F238E27FC236}">
                <a16:creationId xmlns:a16="http://schemas.microsoft.com/office/drawing/2014/main" id="{8520F0A0-7852-4AE2-800A-FFF4CB101B32}"/>
              </a:ext>
            </a:extLst>
          </p:cNvPr>
          <p:cNvSpPr txBox="1"/>
          <p:nvPr/>
        </p:nvSpPr>
        <p:spPr>
          <a:xfrm>
            <a:off x="1393513" y="876300"/>
            <a:ext cx="711512" cy="230832"/>
          </a:xfrm>
          <a:prstGeom prst="rect">
            <a:avLst/>
          </a:prstGeom>
          <a:noFill/>
        </p:spPr>
        <p:txBody>
          <a:bodyPr wrap="square" rtlCol="0">
            <a:spAutoFit/>
          </a:bodyPr>
          <a:lstStyle/>
          <a:p>
            <a:r>
              <a:rPr lang="de-DE" sz="900" b="1" dirty="0">
                <a:solidFill>
                  <a:schemeClr val="bg1"/>
                </a:solidFill>
                <a:latin typeface="Trebuchet MS" panose="020B0603020202020204" pitchFamily="34" charset="0"/>
              </a:rPr>
              <a:t>626</a:t>
            </a:r>
          </a:p>
        </p:txBody>
      </p:sp>
      <p:graphicFrame>
        <p:nvGraphicFramePr>
          <p:cNvPr id="69" name="Diagramm 68">
            <a:extLst>
              <a:ext uri="{FF2B5EF4-FFF2-40B4-BE49-F238E27FC236}">
                <a16:creationId xmlns:a16="http://schemas.microsoft.com/office/drawing/2014/main" id="{3C2803FF-157D-478A-9290-59846D965BA8}"/>
              </a:ext>
            </a:extLst>
          </p:cNvPr>
          <p:cNvGraphicFramePr>
            <a:graphicFrameLocks/>
          </p:cNvGraphicFramePr>
          <p:nvPr/>
        </p:nvGraphicFramePr>
        <p:xfrm>
          <a:off x="7360209" y="14820519"/>
          <a:ext cx="2914179" cy="2608738"/>
        </p:xfrm>
        <a:graphic>
          <a:graphicData uri="http://schemas.openxmlformats.org/drawingml/2006/chart">
            <c:chart xmlns:c="http://schemas.openxmlformats.org/drawingml/2006/chart" xmlns:r="http://schemas.openxmlformats.org/officeDocument/2006/relationships" r:id="rId2"/>
          </a:graphicData>
        </a:graphic>
      </p:graphicFrame>
      <p:sp>
        <p:nvSpPr>
          <p:cNvPr id="57" name="Textfeld 56">
            <a:extLst>
              <a:ext uri="{FF2B5EF4-FFF2-40B4-BE49-F238E27FC236}">
                <a16:creationId xmlns:a16="http://schemas.microsoft.com/office/drawing/2014/main" id="{F0E9CDCA-A0F1-4B59-A9B7-662267353390}"/>
              </a:ext>
            </a:extLst>
          </p:cNvPr>
          <p:cNvSpPr txBox="1"/>
          <p:nvPr/>
        </p:nvSpPr>
        <p:spPr>
          <a:xfrm>
            <a:off x="4545546" y="7892498"/>
            <a:ext cx="864095" cy="492443"/>
          </a:xfrm>
          <a:prstGeom prst="rect">
            <a:avLst/>
          </a:prstGeom>
          <a:noFill/>
        </p:spPr>
        <p:txBody>
          <a:bodyPr wrap="square" rtlCol="0">
            <a:spAutoFit/>
          </a:bodyPr>
          <a:lstStyle/>
          <a:p>
            <a:pPr algn="ctr"/>
            <a:r>
              <a:rPr lang="de-DE" sz="1400" b="1" dirty="0">
                <a:solidFill>
                  <a:schemeClr val="bg1"/>
                </a:solidFill>
              </a:rPr>
              <a:t> </a:t>
            </a:r>
            <a:r>
              <a:rPr lang="de-DE" sz="1200" b="1" dirty="0">
                <a:solidFill>
                  <a:schemeClr val="bg1"/>
                </a:solidFill>
              </a:rPr>
              <a:t>9</a:t>
            </a:r>
          </a:p>
          <a:p>
            <a:pPr algn="ctr"/>
            <a:r>
              <a:rPr lang="de-DE" sz="1200" b="1" dirty="0">
                <a:solidFill>
                  <a:schemeClr val="bg1"/>
                </a:solidFill>
              </a:rPr>
              <a:t>countries</a:t>
            </a:r>
          </a:p>
        </p:txBody>
      </p:sp>
      <p:sp>
        <p:nvSpPr>
          <p:cNvPr id="42" name="Textfeld 87">
            <a:extLst>
              <a:ext uri="{FF2B5EF4-FFF2-40B4-BE49-F238E27FC236}">
                <a16:creationId xmlns:a16="http://schemas.microsoft.com/office/drawing/2014/main" id="{06D049C2-273D-437B-BEEE-3E3533AD6E48}"/>
              </a:ext>
            </a:extLst>
          </p:cNvPr>
          <p:cNvSpPr txBox="1"/>
          <p:nvPr/>
        </p:nvSpPr>
        <p:spPr>
          <a:xfrm>
            <a:off x="4890059" y="3009981"/>
            <a:ext cx="1972805" cy="646331"/>
          </a:xfrm>
          <a:prstGeom prst="rect">
            <a:avLst/>
          </a:prstGeom>
          <a:noFill/>
        </p:spPr>
        <p:txBody>
          <a:bodyPr wrap="square" rtlCol="0">
            <a:spAutoFit/>
          </a:bodyPr>
          <a:lstStyle/>
          <a:p>
            <a:pPr algn="ctr"/>
            <a:r>
              <a:rPr lang="en-US" sz="1200" b="1" dirty="0" err="1">
                <a:solidFill>
                  <a:schemeClr val="bg1"/>
                </a:solidFill>
              </a:rPr>
              <a:t>Gestión</a:t>
            </a:r>
            <a:r>
              <a:rPr lang="en-US" sz="1200" b="1" dirty="0">
                <a:solidFill>
                  <a:schemeClr val="bg1"/>
                </a:solidFill>
              </a:rPr>
              <a:t> de </a:t>
            </a:r>
            <a:r>
              <a:rPr lang="en-US" sz="1200" b="1" dirty="0" err="1">
                <a:solidFill>
                  <a:schemeClr val="bg1"/>
                </a:solidFill>
              </a:rPr>
              <a:t>expectativas</a:t>
            </a:r>
            <a:r>
              <a:rPr lang="en-US" sz="1200" b="1" dirty="0">
                <a:solidFill>
                  <a:schemeClr val="bg1"/>
                </a:solidFill>
              </a:rPr>
              <a:t>:</a:t>
            </a:r>
          </a:p>
          <a:p>
            <a:pPr algn="ctr"/>
            <a:r>
              <a:rPr lang="en-US" sz="1200" b="1" dirty="0" err="1">
                <a:solidFill>
                  <a:schemeClr val="bg1"/>
                </a:solidFill>
              </a:rPr>
              <a:t>Tiempo</a:t>
            </a:r>
            <a:r>
              <a:rPr lang="en-US" sz="1200" b="1" dirty="0">
                <a:solidFill>
                  <a:schemeClr val="bg1"/>
                </a:solidFill>
              </a:rPr>
              <a:t> </a:t>
            </a:r>
            <a:r>
              <a:rPr lang="en-US" sz="1200" b="1" dirty="0" err="1">
                <a:solidFill>
                  <a:schemeClr val="bg1"/>
                </a:solidFill>
              </a:rPr>
              <a:t>pasado</a:t>
            </a:r>
            <a:r>
              <a:rPr lang="en-US" sz="1200" b="1" dirty="0">
                <a:solidFill>
                  <a:schemeClr val="bg1"/>
                </a:solidFill>
              </a:rPr>
              <a:t> </a:t>
            </a:r>
          </a:p>
          <a:p>
            <a:pPr algn="ctr"/>
            <a:r>
              <a:rPr lang="en-US" sz="1200" b="1" dirty="0">
                <a:solidFill>
                  <a:schemeClr val="bg1"/>
                </a:solidFill>
              </a:rPr>
              <a:t>sin </a:t>
            </a:r>
            <a:r>
              <a:rPr lang="en-US" sz="1200" b="1" dirty="0" err="1">
                <a:solidFill>
                  <a:schemeClr val="bg1"/>
                </a:solidFill>
              </a:rPr>
              <a:t>vacuna</a:t>
            </a:r>
            <a:endParaRPr lang="en-US" sz="1200" b="1" dirty="0">
              <a:solidFill>
                <a:schemeClr val="bg1"/>
              </a:solidFill>
            </a:endParaRPr>
          </a:p>
        </p:txBody>
      </p:sp>
      <p:graphicFrame>
        <p:nvGraphicFramePr>
          <p:cNvPr id="66" name="Diagramm 65">
            <a:extLst>
              <a:ext uri="{FF2B5EF4-FFF2-40B4-BE49-F238E27FC236}">
                <a16:creationId xmlns:a16="http://schemas.microsoft.com/office/drawing/2014/main" id="{685E3F5B-BB98-41AE-B042-23635800973B}"/>
              </a:ext>
            </a:extLst>
          </p:cNvPr>
          <p:cNvGraphicFramePr>
            <a:graphicFrameLocks/>
          </p:cNvGraphicFramePr>
          <p:nvPr/>
        </p:nvGraphicFramePr>
        <p:xfrm>
          <a:off x="395288" y="8353879"/>
          <a:ext cx="2093933" cy="1645296"/>
        </p:xfrm>
        <a:graphic>
          <a:graphicData uri="http://schemas.openxmlformats.org/drawingml/2006/chart">
            <c:chart xmlns:c="http://schemas.openxmlformats.org/drawingml/2006/chart" xmlns:r="http://schemas.openxmlformats.org/officeDocument/2006/relationships" r:id="rId3"/>
          </a:graphicData>
        </a:graphic>
      </p:graphicFrame>
      <p:sp>
        <p:nvSpPr>
          <p:cNvPr id="68" name="TextBox 18">
            <a:extLst>
              <a:ext uri="{FF2B5EF4-FFF2-40B4-BE49-F238E27FC236}">
                <a16:creationId xmlns:a16="http://schemas.microsoft.com/office/drawing/2014/main" id="{57D61E41-6766-4F84-8297-DBC6618BFCAA}"/>
              </a:ext>
            </a:extLst>
          </p:cNvPr>
          <p:cNvSpPr txBox="1"/>
          <p:nvPr/>
        </p:nvSpPr>
        <p:spPr>
          <a:xfrm>
            <a:off x="3896280" y="9719130"/>
            <a:ext cx="4424147" cy="215444"/>
          </a:xfrm>
          <a:prstGeom prst="rect">
            <a:avLst/>
          </a:prstGeom>
          <a:noFill/>
        </p:spPr>
        <p:txBody>
          <a:bodyPr wrap="square" rtlCol="0">
            <a:spAutoFit/>
          </a:bodyPr>
          <a:lstStyle/>
          <a:p>
            <a:r>
              <a:rPr lang="de-DE" sz="800" dirty="0"/>
              <a:t>Fuente: </a:t>
            </a:r>
            <a:r>
              <a:rPr lang="de-DE" sz="800" dirty="0">
                <a:hlinkClick r:id="rId4">
                  <a:extLst>
                    <a:ext uri="{A12FA001-AC4F-418D-AE19-62706E023703}">
                      <ahyp:hlinkClr xmlns:ahyp="http://schemas.microsoft.com/office/drawing/2018/hyperlinkcolor" val="tx"/>
                    </a:ext>
                  </a:extLst>
                </a:hlinkClick>
              </a:rPr>
              <a:t>www.mediatenor.com</a:t>
            </a:r>
            <a:r>
              <a:rPr lang="de-DE" sz="800" dirty="0"/>
              <a:t>; images: https://de.freepik.com</a:t>
            </a:r>
          </a:p>
        </p:txBody>
      </p:sp>
      <p:sp>
        <p:nvSpPr>
          <p:cNvPr id="70" name="Textfeld 69">
            <a:extLst>
              <a:ext uri="{FF2B5EF4-FFF2-40B4-BE49-F238E27FC236}">
                <a16:creationId xmlns:a16="http://schemas.microsoft.com/office/drawing/2014/main" id="{9C81095A-0722-4C93-A877-8A4FF43CE292}"/>
              </a:ext>
            </a:extLst>
          </p:cNvPr>
          <p:cNvSpPr txBox="1"/>
          <p:nvPr/>
        </p:nvSpPr>
        <p:spPr>
          <a:xfrm>
            <a:off x="311292" y="8108899"/>
            <a:ext cx="4158134" cy="246221"/>
          </a:xfrm>
          <a:prstGeom prst="rect">
            <a:avLst/>
          </a:prstGeom>
          <a:noFill/>
        </p:spPr>
        <p:txBody>
          <a:bodyPr wrap="square" rtlCol="0">
            <a:spAutoFit/>
          </a:bodyPr>
          <a:lstStyle/>
          <a:p>
            <a:r>
              <a:rPr lang="en-US" sz="1000" b="1" dirty="0" err="1"/>
              <a:t>Porcentaje</a:t>
            </a:r>
            <a:r>
              <a:rPr lang="en-US" sz="1000" b="1" dirty="0"/>
              <a:t> de </a:t>
            </a:r>
            <a:r>
              <a:rPr lang="en-US" sz="1000" b="1" dirty="0" err="1"/>
              <a:t>reportajes</a:t>
            </a:r>
            <a:r>
              <a:rPr lang="en-US" sz="1000" b="1" dirty="0"/>
              <a:t> de </a:t>
            </a:r>
            <a:r>
              <a:rPr lang="en-US" sz="1000" b="1" dirty="0" err="1"/>
              <a:t>jubilados</a:t>
            </a:r>
            <a:r>
              <a:rPr lang="en-US" sz="1000" b="1" dirty="0"/>
              <a:t>                </a:t>
            </a:r>
            <a:r>
              <a:rPr lang="en-US" sz="1000" b="1" dirty="0" err="1"/>
              <a:t>Calificación</a:t>
            </a:r>
            <a:r>
              <a:rPr lang="en-US" sz="1000" b="1" dirty="0"/>
              <a:t> </a:t>
            </a:r>
            <a:r>
              <a:rPr lang="en-US" sz="1000" b="1" dirty="0">
                <a:solidFill>
                  <a:srgbClr val="C00000"/>
                </a:solidFill>
              </a:rPr>
              <a:t>antes</a:t>
            </a:r>
            <a:r>
              <a:rPr lang="en-US" sz="1000" b="1" dirty="0"/>
              <a:t> Corona         </a:t>
            </a:r>
            <a:endParaRPr lang="de-DE" sz="1000" b="1" dirty="0"/>
          </a:p>
        </p:txBody>
      </p:sp>
      <p:graphicFrame>
        <p:nvGraphicFramePr>
          <p:cNvPr id="71" name="Object 26">
            <a:extLst>
              <a:ext uri="{FF2B5EF4-FFF2-40B4-BE49-F238E27FC236}">
                <a16:creationId xmlns:a16="http://schemas.microsoft.com/office/drawing/2014/main" id="{9B0A4E36-6425-43FC-8D57-3031521C3195}"/>
              </a:ext>
            </a:extLst>
          </p:cNvPr>
          <p:cNvGraphicFramePr>
            <a:graphicFrameLocks/>
          </p:cNvGraphicFramePr>
          <p:nvPr/>
        </p:nvGraphicFramePr>
        <p:xfrm>
          <a:off x="2498953" y="8406943"/>
          <a:ext cx="1860320" cy="1189389"/>
        </p:xfrm>
        <a:graphic>
          <a:graphicData uri="http://schemas.openxmlformats.org/drawingml/2006/chart">
            <c:chart xmlns:c="http://schemas.openxmlformats.org/drawingml/2006/chart" xmlns:r="http://schemas.openxmlformats.org/officeDocument/2006/relationships" r:id="rId5"/>
          </a:graphicData>
        </a:graphic>
      </p:graphicFrame>
      <p:grpSp>
        <p:nvGrpSpPr>
          <p:cNvPr id="72" name="Gruppieren 17">
            <a:extLst>
              <a:ext uri="{FF2B5EF4-FFF2-40B4-BE49-F238E27FC236}">
                <a16:creationId xmlns:a16="http://schemas.microsoft.com/office/drawing/2014/main" id="{DBE2FF36-AEC5-47EC-803B-0F333C83DF60}"/>
              </a:ext>
            </a:extLst>
          </p:cNvPr>
          <p:cNvGrpSpPr>
            <a:grpSpLocks/>
          </p:cNvGrpSpPr>
          <p:nvPr/>
        </p:nvGrpSpPr>
        <p:grpSpPr bwMode="auto">
          <a:xfrm>
            <a:off x="3925874" y="9612548"/>
            <a:ext cx="1435642" cy="138499"/>
            <a:chOff x="6783585" y="5025831"/>
            <a:chExt cx="1435722" cy="138021"/>
          </a:xfrm>
        </p:grpSpPr>
        <p:sp>
          <p:nvSpPr>
            <p:cNvPr id="73" name="Rectangle 10">
              <a:extLst>
                <a:ext uri="{FF2B5EF4-FFF2-40B4-BE49-F238E27FC236}">
                  <a16:creationId xmlns:a16="http://schemas.microsoft.com/office/drawing/2014/main" id="{64E36FD5-7A93-4E02-9698-C9C97C96E7DF}"/>
                </a:ext>
              </a:extLst>
            </p:cNvPr>
            <p:cNvSpPr>
              <a:spLocks noChangeArrowheads="1"/>
            </p:cNvSpPr>
            <p:nvPr/>
          </p:nvSpPr>
          <p:spPr bwMode="auto">
            <a:xfrm>
              <a:off x="7382103" y="5073292"/>
              <a:ext cx="71442" cy="72773"/>
            </a:xfrm>
            <a:prstGeom prst="rect">
              <a:avLst/>
            </a:prstGeom>
            <a:solidFill>
              <a:srgbClr val="6C9106"/>
            </a:soli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black">
                    <a:lumMod val="75000"/>
                    <a:lumOff val="25000"/>
                  </a:prstClr>
                </a:solidFill>
                <a:effectLst/>
                <a:uLnTx/>
                <a:uFillTx/>
                <a:latin typeface="Univers" pitchFamily="34" charset="0"/>
                <a:ea typeface="MS PGothic" pitchFamily="34" charset="-128"/>
              </a:endParaRPr>
            </a:p>
          </p:txBody>
        </p:sp>
        <p:sp>
          <p:nvSpPr>
            <p:cNvPr id="74" name="Rectangle 11">
              <a:extLst>
                <a:ext uri="{FF2B5EF4-FFF2-40B4-BE49-F238E27FC236}">
                  <a16:creationId xmlns:a16="http://schemas.microsoft.com/office/drawing/2014/main" id="{BDA513A3-3BF0-488B-96BE-34FAFB709A77}"/>
                </a:ext>
              </a:extLst>
            </p:cNvPr>
            <p:cNvSpPr>
              <a:spLocks noChangeArrowheads="1"/>
            </p:cNvSpPr>
            <p:nvPr/>
          </p:nvSpPr>
          <p:spPr bwMode="auto">
            <a:xfrm flipH="1" flipV="1">
              <a:off x="6783585" y="5065515"/>
              <a:ext cx="72000" cy="72000"/>
            </a:xfrm>
            <a:prstGeom prst="rect">
              <a:avLst/>
            </a:prstGeom>
            <a:solidFill>
              <a:srgbClr val="B00D37"/>
            </a:solidFill>
            <a:ln w="9525">
              <a:noFill/>
              <a:miter lim="800000"/>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srgbClr val="404040"/>
                </a:solidFill>
                <a:effectLst/>
                <a:uLnTx/>
                <a:uFillTx/>
                <a:latin typeface="Univers" pitchFamily="34" charset="0"/>
                <a:ea typeface="MS PGothic"/>
                <a:cs typeface="MS PGothic"/>
              </a:endParaRPr>
            </a:p>
          </p:txBody>
        </p:sp>
        <p:sp>
          <p:nvSpPr>
            <p:cNvPr id="75" name="Rectangle 12">
              <a:extLst>
                <a:ext uri="{FF2B5EF4-FFF2-40B4-BE49-F238E27FC236}">
                  <a16:creationId xmlns:a16="http://schemas.microsoft.com/office/drawing/2014/main" id="{921B7AA0-8BB1-49CA-AE94-9604135CF27C}"/>
                </a:ext>
              </a:extLst>
            </p:cNvPr>
            <p:cNvSpPr>
              <a:spLocks noChangeArrowheads="1"/>
            </p:cNvSpPr>
            <p:nvPr/>
          </p:nvSpPr>
          <p:spPr bwMode="auto">
            <a:xfrm>
              <a:off x="6887833" y="5025831"/>
              <a:ext cx="442452" cy="138021"/>
            </a:xfrm>
            <a:prstGeom prst="rect">
              <a:avLst/>
            </a:prstGeom>
            <a:noFill/>
            <a:ln w="9525">
              <a:noFill/>
              <a:miter lim="800000"/>
              <a:headEnd/>
              <a:tailEnd/>
            </a:ln>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de-DE" sz="900" i="0" u="none" strike="noStrike" kern="0" cap="none" spc="0" normalizeH="0" baseline="0" noProof="0" dirty="0">
                  <a:ln>
                    <a:noFill/>
                  </a:ln>
                  <a:solidFill>
                    <a:srgbClr val="404040"/>
                  </a:solidFill>
                  <a:effectLst/>
                  <a:uLnTx/>
                  <a:uFillTx/>
                  <a:latin typeface="Trebuchet MS" panose="020B0603020202020204" pitchFamily="34" charset="0"/>
                  <a:ea typeface="MS PGothic"/>
                  <a:cs typeface="Arial" charset="0"/>
                </a:rPr>
                <a:t>negative</a:t>
              </a:r>
            </a:p>
          </p:txBody>
        </p:sp>
        <p:sp>
          <p:nvSpPr>
            <p:cNvPr id="76" name="Rectangle 13">
              <a:extLst>
                <a:ext uri="{FF2B5EF4-FFF2-40B4-BE49-F238E27FC236}">
                  <a16:creationId xmlns:a16="http://schemas.microsoft.com/office/drawing/2014/main" id="{973733BE-68FB-45F3-BF9A-61D7CCA65344}"/>
                </a:ext>
              </a:extLst>
            </p:cNvPr>
            <p:cNvSpPr>
              <a:spLocks noChangeArrowheads="1"/>
            </p:cNvSpPr>
            <p:nvPr/>
          </p:nvSpPr>
          <p:spPr bwMode="auto">
            <a:xfrm>
              <a:off x="7501125" y="5025831"/>
              <a:ext cx="718182" cy="138021"/>
            </a:xfrm>
            <a:prstGeom prst="rect">
              <a:avLst/>
            </a:prstGeom>
            <a:noFill/>
            <a:ln w="9525">
              <a:noFill/>
              <a:miter lim="800000"/>
              <a:headEnd/>
              <a:tailEnd/>
            </a:ln>
          </p:spPr>
          <p:txBody>
            <a:bodyPr wrap="none" lIns="0" tIns="0" rIns="0" bIns="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de-DE" sz="900" i="0" u="none" strike="noStrike" kern="0" cap="none" spc="0" normalizeH="0" baseline="0" noProof="0" dirty="0">
                  <a:ln>
                    <a:noFill/>
                  </a:ln>
                  <a:solidFill>
                    <a:srgbClr val="404040"/>
                  </a:solidFill>
                  <a:effectLst/>
                  <a:uLnTx/>
                  <a:uFillTx/>
                  <a:latin typeface="Trebuchet MS" panose="020B0603020202020204" pitchFamily="34" charset="0"/>
                  <a:cs typeface="Arial" charset="0"/>
                </a:rPr>
                <a:t>p</a:t>
              </a:r>
              <a:r>
                <a:rPr kumimoji="0" lang="de-DE" sz="900" i="0" u="none" strike="noStrike" kern="0" cap="none" spc="0" normalizeH="0" baseline="0" noProof="0" dirty="0">
                  <a:ln>
                    <a:noFill/>
                  </a:ln>
                  <a:solidFill>
                    <a:srgbClr val="404040"/>
                  </a:solidFill>
                  <a:effectLst/>
                  <a:uLnTx/>
                  <a:uFillTx/>
                  <a:latin typeface="Trebuchet MS" panose="020B0603020202020204" pitchFamily="34" charset="0"/>
                  <a:ea typeface="MS PGothic"/>
                  <a:cs typeface="Arial" charset="0"/>
                </a:rPr>
                <a:t>ositive</a:t>
              </a:r>
              <a:r>
                <a:rPr kumimoji="0" lang="de-DE" sz="900" b="1" i="0" u="none" strike="noStrike" kern="0" cap="none" spc="0" normalizeH="0" baseline="0" noProof="0" dirty="0">
                  <a:ln>
                    <a:noFill/>
                  </a:ln>
                  <a:solidFill>
                    <a:srgbClr val="404040"/>
                  </a:solidFill>
                  <a:effectLst/>
                  <a:uLnTx/>
                  <a:uFillTx/>
                  <a:latin typeface="Trebuchet MS" panose="020B0603020202020204" pitchFamily="34" charset="0"/>
                  <a:ea typeface="MS PGothic"/>
                  <a:cs typeface="Arial" charset="0"/>
                </a:rPr>
                <a:t> </a:t>
              </a:r>
              <a:r>
                <a:rPr kumimoji="0" lang="de-DE" sz="900" i="0" u="none" strike="noStrike" kern="0" cap="none" spc="0" normalizeH="0" baseline="0" noProof="0" dirty="0">
                  <a:ln>
                    <a:noFill/>
                  </a:ln>
                  <a:solidFill>
                    <a:srgbClr val="404040"/>
                  </a:solidFill>
                  <a:effectLst/>
                  <a:uLnTx/>
                  <a:uFillTx/>
                  <a:latin typeface="Trebuchet MS" panose="020B0603020202020204" pitchFamily="34" charset="0"/>
                  <a:ea typeface="MS PGothic"/>
                  <a:cs typeface="Arial" charset="0"/>
                </a:rPr>
                <a:t>Saldo</a:t>
              </a:r>
            </a:p>
          </p:txBody>
        </p:sp>
      </p:grpSp>
      <p:sp>
        <p:nvSpPr>
          <p:cNvPr id="77" name="Textfeld 76">
            <a:extLst>
              <a:ext uri="{FF2B5EF4-FFF2-40B4-BE49-F238E27FC236}">
                <a16:creationId xmlns:a16="http://schemas.microsoft.com/office/drawing/2014/main" id="{F2986D97-F7C2-4209-97FB-5534D9E0608E}"/>
              </a:ext>
            </a:extLst>
          </p:cNvPr>
          <p:cNvSpPr txBox="1"/>
          <p:nvPr/>
        </p:nvSpPr>
        <p:spPr>
          <a:xfrm>
            <a:off x="3658716" y="8408307"/>
            <a:ext cx="533196" cy="215444"/>
          </a:xfrm>
          <a:prstGeom prst="rect">
            <a:avLst/>
          </a:prstGeom>
          <a:noFill/>
        </p:spPr>
        <p:txBody>
          <a:bodyPr wrap="square" rtlCol="0">
            <a:spAutoFit/>
          </a:bodyPr>
          <a:lstStyle/>
          <a:p>
            <a:r>
              <a:rPr lang="en-US" sz="800" b="1" dirty="0">
                <a:solidFill>
                  <a:schemeClr val="bg1"/>
                </a:solidFill>
              </a:rPr>
              <a:t>+20%</a:t>
            </a:r>
            <a:endParaRPr lang="de-DE" sz="800" b="1" dirty="0">
              <a:solidFill>
                <a:schemeClr val="bg1"/>
              </a:solidFill>
            </a:endParaRPr>
          </a:p>
        </p:txBody>
      </p:sp>
      <p:sp>
        <p:nvSpPr>
          <p:cNvPr id="78" name="Rechteck 77">
            <a:extLst>
              <a:ext uri="{FF2B5EF4-FFF2-40B4-BE49-F238E27FC236}">
                <a16:creationId xmlns:a16="http://schemas.microsoft.com/office/drawing/2014/main" id="{919F0A6E-2AC1-4A71-86D0-29F914D89E72}"/>
              </a:ext>
            </a:extLst>
          </p:cNvPr>
          <p:cNvSpPr/>
          <p:nvPr/>
        </p:nvSpPr>
        <p:spPr>
          <a:xfrm>
            <a:off x="823441" y="8444978"/>
            <a:ext cx="1110134" cy="946672"/>
          </a:xfrm>
          <a:prstGeom prst="rect">
            <a:avLst/>
          </a:prstGeom>
          <a:solidFill>
            <a:srgbClr val="0070C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Textfeld 78">
            <a:extLst>
              <a:ext uri="{FF2B5EF4-FFF2-40B4-BE49-F238E27FC236}">
                <a16:creationId xmlns:a16="http://schemas.microsoft.com/office/drawing/2014/main" id="{2523FEB0-C78C-4497-BF01-3B5B92ED1D5B}"/>
              </a:ext>
            </a:extLst>
          </p:cNvPr>
          <p:cNvSpPr txBox="1"/>
          <p:nvPr/>
        </p:nvSpPr>
        <p:spPr>
          <a:xfrm>
            <a:off x="1695451" y="8216185"/>
            <a:ext cx="292388" cy="1143259"/>
          </a:xfrm>
          <a:prstGeom prst="rect">
            <a:avLst/>
          </a:prstGeom>
          <a:noFill/>
        </p:spPr>
        <p:txBody>
          <a:bodyPr vert="vert270" wrap="square" rtlCol="0">
            <a:spAutoFit/>
          </a:bodyPr>
          <a:lstStyle/>
          <a:p>
            <a:r>
              <a:rPr lang="de-DE" sz="700" dirty="0">
                <a:solidFill>
                  <a:srgbClr val="0070C0"/>
                </a:solidFill>
                <a:latin typeface="Trebuchet MS" panose="020B0603020202020204" pitchFamily="34" charset="0"/>
              </a:rPr>
              <a:t>awareness threshold</a:t>
            </a:r>
          </a:p>
        </p:txBody>
      </p:sp>
      <p:graphicFrame>
        <p:nvGraphicFramePr>
          <p:cNvPr id="80" name="Object 26">
            <a:extLst>
              <a:ext uri="{FF2B5EF4-FFF2-40B4-BE49-F238E27FC236}">
                <a16:creationId xmlns:a16="http://schemas.microsoft.com/office/drawing/2014/main" id="{A5526385-539F-4F1C-856B-6FCF04B82410}"/>
              </a:ext>
            </a:extLst>
          </p:cNvPr>
          <p:cNvGraphicFramePr>
            <a:graphicFrameLocks/>
          </p:cNvGraphicFramePr>
          <p:nvPr/>
        </p:nvGraphicFramePr>
        <p:xfrm>
          <a:off x="4575403" y="8397418"/>
          <a:ext cx="1860320" cy="1189389"/>
        </p:xfrm>
        <a:graphic>
          <a:graphicData uri="http://schemas.openxmlformats.org/drawingml/2006/chart">
            <c:chart xmlns:c="http://schemas.openxmlformats.org/drawingml/2006/chart" xmlns:r="http://schemas.openxmlformats.org/officeDocument/2006/relationships" r:id="rId6"/>
          </a:graphicData>
        </a:graphic>
      </p:graphicFrame>
      <p:grpSp>
        <p:nvGrpSpPr>
          <p:cNvPr id="81" name="Gruppieren 80">
            <a:extLst>
              <a:ext uri="{FF2B5EF4-FFF2-40B4-BE49-F238E27FC236}">
                <a16:creationId xmlns:a16="http://schemas.microsoft.com/office/drawing/2014/main" id="{392738EE-2E46-4956-AE30-D71D98D7ABA7}"/>
              </a:ext>
            </a:extLst>
          </p:cNvPr>
          <p:cNvGrpSpPr/>
          <p:nvPr/>
        </p:nvGrpSpPr>
        <p:grpSpPr>
          <a:xfrm>
            <a:off x="2450126" y="8372929"/>
            <a:ext cx="416899" cy="1037771"/>
            <a:chOff x="2392976" y="6258379"/>
            <a:chExt cx="416899" cy="1037771"/>
          </a:xfrm>
        </p:grpSpPr>
        <p:sp>
          <p:nvSpPr>
            <p:cNvPr id="82" name="Rechteck 81">
              <a:extLst>
                <a:ext uri="{FF2B5EF4-FFF2-40B4-BE49-F238E27FC236}">
                  <a16:creationId xmlns:a16="http://schemas.microsoft.com/office/drawing/2014/main" id="{1BEF6C01-1FE0-4963-BF9D-B2F5A19C2F51}"/>
                </a:ext>
              </a:extLst>
            </p:cNvPr>
            <p:cNvSpPr/>
            <p:nvPr/>
          </p:nvSpPr>
          <p:spPr>
            <a:xfrm>
              <a:off x="2424113" y="6258379"/>
              <a:ext cx="335789" cy="1037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3" name="Grafik 82">
              <a:extLst>
                <a:ext uri="{FF2B5EF4-FFF2-40B4-BE49-F238E27FC236}">
                  <a16:creationId xmlns:a16="http://schemas.microsoft.com/office/drawing/2014/main" id="{AE93DE9B-7E00-45A4-A662-7A36090D75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3829" y="6279915"/>
              <a:ext cx="373557" cy="120885"/>
            </a:xfrm>
            <a:prstGeom prst="rect">
              <a:avLst/>
            </a:prstGeom>
          </p:spPr>
        </p:pic>
        <p:pic>
          <p:nvPicPr>
            <p:cNvPr id="84" name="Grafik 83" descr="Ein Bild, das Zeichnung enthält.&#10;&#10;Automatisch generierte Beschreibung">
              <a:extLst>
                <a:ext uri="{FF2B5EF4-FFF2-40B4-BE49-F238E27FC236}">
                  <a16:creationId xmlns:a16="http://schemas.microsoft.com/office/drawing/2014/main" id="{8165C2DC-917D-4871-B103-40520B1C4B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8866" y="6714297"/>
              <a:ext cx="207047" cy="219903"/>
            </a:xfrm>
            <a:prstGeom prst="rect">
              <a:avLst/>
            </a:prstGeom>
          </p:spPr>
        </p:pic>
        <p:pic>
          <p:nvPicPr>
            <p:cNvPr id="85" name="Grafik 84">
              <a:extLst>
                <a:ext uri="{FF2B5EF4-FFF2-40B4-BE49-F238E27FC236}">
                  <a16:creationId xmlns:a16="http://schemas.microsoft.com/office/drawing/2014/main" id="{C73A327E-9DA8-47FC-8474-1D231B86A160}"/>
                </a:ext>
              </a:extLst>
            </p:cNvPr>
            <p:cNvPicPr>
              <a:picLocks noChangeAspect="1"/>
            </p:cNvPicPr>
            <p:nvPr/>
          </p:nvPicPr>
          <p:blipFill>
            <a:blip r:embed="rId9"/>
            <a:stretch>
              <a:fillRect/>
            </a:stretch>
          </p:blipFill>
          <p:spPr>
            <a:xfrm>
              <a:off x="2505941" y="6544828"/>
              <a:ext cx="246784" cy="163033"/>
            </a:xfrm>
            <a:prstGeom prst="rect">
              <a:avLst/>
            </a:prstGeom>
          </p:spPr>
        </p:pic>
        <p:pic>
          <p:nvPicPr>
            <p:cNvPr id="86" name="Grafik 85">
              <a:extLst>
                <a:ext uri="{FF2B5EF4-FFF2-40B4-BE49-F238E27FC236}">
                  <a16:creationId xmlns:a16="http://schemas.microsoft.com/office/drawing/2014/main" id="{0A349A32-B398-4BDC-9871-0C248E2F4A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99397" y="6412971"/>
              <a:ext cx="219948" cy="144446"/>
            </a:xfrm>
            <a:prstGeom prst="rect">
              <a:avLst/>
            </a:prstGeom>
          </p:spPr>
        </p:pic>
        <p:pic>
          <p:nvPicPr>
            <p:cNvPr id="87" name="Grafik 86" descr="Ein Bild, das Zeichnung enthält.&#10;&#10;Automatisch generierte Beschreibung">
              <a:extLst>
                <a:ext uri="{FF2B5EF4-FFF2-40B4-BE49-F238E27FC236}">
                  <a16:creationId xmlns:a16="http://schemas.microsoft.com/office/drawing/2014/main" id="{9B8BE223-88BB-4E03-AF84-9D0A84057B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60607" y="6926144"/>
              <a:ext cx="297410" cy="189032"/>
            </a:xfrm>
            <a:prstGeom prst="rect">
              <a:avLst/>
            </a:prstGeom>
          </p:spPr>
        </p:pic>
        <p:pic>
          <p:nvPicPr>
            <p:cNvPr id="88" name="Grafik 87">
              <a:extLst>
                <a:ext uri="{FF2B5EF4-FFF2-40B4-BE49-F238E27FC236}">
                  <a16:creationId xmlns:a16="http://schemas.microsoft.com/office/drawing/2014/main" id="{6A54FA82-0AD5-4BCF-BD3B-6AC85366C0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92976" y="7120230"/>
              <a:ext cx="416899" cy="126263"/>
            </a:xfrm>
            <a:prstGeom prst="rect">
              <a:avLst/>
            </a:prstGeom>
          </p:spPr>
        </p:pic>
      </p:grpSp>
      <p:grpSp>
        <p:nvGrpSpPr>
          <p:cNvPr id="89" name="Gruppieren 88">
            <a:extLst>
              <a:ext uri="{FF2B5EF4-FFF2-40B4-BE49-F238E27FC236}">
                <a16:creationId xmlns:a16="http://schemas.microsoft.com/office/drawing/2014/main" id="{B48A3777-C3C9-4680-896B-F23B96E06309}"/>
              </a:ext>
            </a:extLst>
          </p:cNvPr>
          <p:cNvGrpSpPr/>
          <p:nvPr/>
        </p:nvGrpSpPr>
        <p:grpSpPr>
          <a:xfrm>
            <a:off x="4469426" y="8363404"/>
            <a:ext cx="416899" cy="1037771"/>
            <a:chOff x="4450376" y="6210754"/>
            <a:chExt cx="416899" cy="1037771"/>
          </a:xfrm>
        </p:grpSpPr>
        <p:sp>
          <p:nvSpPr>
            <p:cNvPr id="90" name="Rechteck 89">
              <a:extLst>
                <a:ext uri="{FF2B5EF4-FFF2-40B4-BE49-F238E27FC236}">
                  <a16:creationId xmlns:a16="http://schemas.microsoft.com/office/drawing/2014/main" id="{29F4EBBE-BCF7-47E5-9658-D043107FAD05}"/>
                </a:ext>
              </a:extLst>
            </p:cNvPr>
            <p:cNvSpPr/>
            <p:nvPr/>
          </p:nvSpPr>
          <p:spPr>
            <a:xfrm>
              <a:off x="4481513" y="6210754"/>
              <a:ext cx="335789" cy="1037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1" name="Grafik 90">
              <a:extLst>
                <a:ext uri="{FF2B5EF4-FFF2-40B4-BE49-F238E27FC236}">
                  <a16:creationId xmlns:a16="http://schemas.microsoft.com/office/drawing/2014/main" id="{E3B213A6-F176-4245-8ADA-17A4000289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1229" y="6765690"/>
              <a:ext cx="373557" cy="120885"/>
            </a:xfrm>
            <a:prstGeom prst="rect">
              <a:avLst/>
            </a:prstGeom>
          </p:spPr>
        </p:pic>
        <p:pic>
          <p:nvPicPr>
            <p:cNvPr id="92" name="Grafik 91" descr="Ein Bild, das Zeichnung enthält.&#10;&#10;Automatisch generierte Beschreibung">
              <a:extLst>
                <a:ext uri="{FF2B5EF4-FFF2-40B4-BE49-F238E27FC236}">
                  <a16:creationId xmlns:a16="http://schemas.microsoft.com/office/drawing/2014/main" id="{04B479B2-B8EA-4FD2-8618-BEB6AB1168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6266" y="6542847"/>
              <a:ext cx="207047" cy="219903"/>
            </a:xfrm>
            <a:prstGeom prst="rect">
              <a:avLst/>
            </a:prstGeom>
          </p:spPr>
        </p:pic>
        <p:pic>
          <p:nvPicPr>
            <p:cNvPr id="93" name="Grafik 92">
              <a:extLst>
                <a:ext uri="{FF2B5EF4-FFF2-40B4-BE49-F238E27FC236}">
                  <a16:creationId xmlns:a16="http://schemas.microsoft.com/office/drawing/2014/main" id="{155F5A88-967C-4DFD-AAB0-C07F15CC62F8}"/>
                </a:ext>
              </a:extLst>
            </p:cNvPr>
            <p:cNvPicPr>
              <a:picLocks noChangeAspect="1"/>
            </p:cNvPicPr>
            <p:nvPr/>
          </p:nvPicPr>
          <p:blipFill>
            <a:blip r:embed="rId9"/>
            <a:stretch>
              <a:fillRect/>
            </a:stretch>
          </p:blipFill>
          <p:spPr>
            <a:xfrm>
              <a:off x="4563341" y="6354328"/>
              <a:ext cx="246784" cy="163033"/>
            </a:xfrm>
            <a:prstGeom prst="rect">
              <a:avLst/>
            </a:prstGeom>
          </p:spPr>
        </p:pic>
        <p:pic>
          <p:nvPicPr>
            <p:cNvPr id="94" name="Grafik 93">
              <a:extLst>
                <a:ext uri="{FF2B5EF4-FFF2-40B4-BE49-F238E27FC236}">
                  <a16:creationId xmlns:a16="http://schemas.microsoft.com/office/drawing/2014/main" id="{14E00671-25EE-4E9C-9B9D-64DCE325A0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56797" y="6231996"/>
              <a:ext cx="219948" cy="144446"/>
            </a:xfrm>
            <a:prstGeom prst="rect">
              <a:avLst/>
            </a:prstGeom>
          </p:spPr>
        </p:pic>
        <p:pic>
          <p:nvPicPr>
            <p:cNvPr id="95" name="Grafik 94" descr="Ein Bild, das Zeichnung enthält.&#10;&#10;Automatisch generierte Beschreibung">
              <a:extLst>
                <a:ext uri="{FF2B5EF4-FFF2-40B4-BE49-F238E27FC236}">
                  <a16:creationId xmlns:a16="http://schemas.microsoft.com/office/drawing/2014/main" id="{904CA3B0-5D00-4E5C-A995-8024C1EC32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18007" y="6897569"/>
              <a:ext cx="297410" cy="189032"/>
            </a:xfrm>
            <a:prstGeom prst="rect">
              <a:avLst/>
            </a:prstGeom>
          </p:spPr>
        </p:pic>
        <p:pic>
          <p:nvPicPr>
            <p:cNvPr id="96" name="Grafik 95">
              <a:extLst>
                <a:ext uri="{FF2B5EF4-FFF2-40B4-BE49-F238E27FC236}">
                  <a16:creationId xmlns:a16="http://schemas.microsoft.com/office/drawing/2014/main" id="{2944A2BB-E597-4D07-B531-7243B96F1A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50376" y="7091655"/>
              <a:ext cx="416899" cy="126263"/>
            </a:xfrm>
            <a:prstGeom prst="rect">
              <a:avLst/>
            </a:prstGeom>
          </p:spPr>
        </p:pic>
      </p:grpSp>
      <p:sp>
        <p:nvSpPr>
          <p:cNvPr id="97" name="Textfeld 96">
            <a:extLst>
              <a:ext uri="{FF2B5EF4-FFF2-40B4-BE49-F238E27FC236}">
                <a16:creationId xmlns:a16="http://schemas.microsoft.com/office/drawing/2014/main" id="{32B75782-4DD1-49A5-8B21-444E9C019780}"/>
              </a:ext>
            </a:extLst>
          </p:cNvPr>
          <p:cNvSpPr txBox="1"/>
          <p:nvPr/>
        </p:nvSpPr>
        <p:spPr>
          <a:xfrm>
            <a:off x="4605316" y="8112377"/>
            <a:ext cx="4158134" cy="246221"/>
          </a:xfrm>
          <a:prstGeom prst="rect">
            <a:avLst/>
          </a:prstGeom>
          <a:noFill/>
        </p:spPr>
        <p:txBody>
          <a:bodyPr wrap="square" rtlCol="0">
            <a:spAutoFit/>
          </a:bodyPr>
          <a:lstStyle/>
          <a:p>
            <a:r>
              <a:rPr lang="en-US" sz="1000" b="1" dirty="0" err="1"/>
              <a:t>Calificación</a:t>
            </a:r>
            <a:r>
              <a:rPr lang="en-US" sz="1000" b="1" dirty="0"/>
              <a:t> </a:t>
            </a:r>
            <a:r>
              <a:rPr lang="en-US" sz="1000" b="1" dirty="0" err="1"/>
              <a:t>hospitales</a:t>
            </a:r>
            <a:r>
              <a:rPr lang="en-US" sz="1000" b="1" dirty="0"/>
              <a:t> </a:t>
            </a:r>
            <a:r>
              <a:rPr lang="en-US" sz="1000" b="1" dirty="0">
                <a:solidFill>
                  <a:srgbClr val="C00000"/>
                </a:solidFill>
              </a:rPr>
              <a:t>antes</a:t>
            </a:r>
            <a:r>
              <a:rPr lang="en-US" sz="1000" b="1" dirty="0"/>
              <a:t> Corona </a:t>
            </a:r>
            <a:endParaRPr lang="de-DE" sz="1000" b="1" dirty="0"/>
          </a:p>
        </p:txBody>
      </p:sp>
      <p:grpSp>
        <p:nvGrpSpPr>
          <p:cNvPr id="98" name="Gruppieren 97">
            <a:extLst>
              <a:ext uri="{FF2B5EF4-FFF2-40B4-BE49-F238E27FC236}">
                <a16:creationId xmlns:a16="http://schemas.microsoft.com/office/drawing/2014/main" id="{9D0747DC-1711-4BC6-8BF6-083018F7F2A4}"/>
              </a:ext>
            </a:extLst>
          </p:cNvPr>
          <p:cNvGrpSpPr/>
          <p:nvPr/>
        </p:nvGrpSpPr>
        <p:grpSpPr>
          <a:xfrm>
            <a:off x="345101" y="8335844"/>
            <a:ext cx="416899" cy="1074856"/>
            <a:chOff x="545126" y="6373694"/>
            <a:chExt cx="416899" cy="1074856"/>
          </a:xfrm>
        </p:grpSpPr>
        <p:sp>
          <p:nvSpPr>
            <p:cNvPr id="99" name="Rechteck 98">
              <a:extLst>
                <a:ext uri="{FF2B5EF4-FFF2-40B4-BE49-F238E27FC236}">
                  <a16:creationId xmlns:a16="http://schemas.microsoft.com/office/drawing/2014/main" id="{77F298E3-183E-47EA-8291-11BBFD476FEA}"/>
                </a:ext>
              </a:extLst>
            </p:cNvPr>
            <p:cNvSpPr/>
            <p:nvPr/>
          </p:nvSpPr>
          <p:spPr>
            <a:xfrm>
              <a:off x="576263" y="6410779"/>
              <a:ext cx="335789" cy="1037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0" name="Grafik 99">
              <a:extLst>
                <a:ext uri="{FF2B5EF4-FFF2-40B4-BE49-F238E27FC236}">
                  <a16:creationId xmlns:a16="http://schemas.microsoft.com/office/drawing/2014/main" id="{78E3FDC8-09A1-422F-8F08-B5FAE1B29A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979" y="6584715"/>
              <a:ext cx="373557" cy="120885"/>
            </a:xfrm>
            <a:prstGeom prst="rect">
              <a:avLst/>
            </a:prstGeom>
          </p:spPr>
        </p:pic>
        <p:pic>
          <p:nvPicPr>
            <p:cNvPr id="101" name="Grafik 100" descr="Ein Bild, das Zeichnung enthält.&#10;&#10;Automatisch generierte Beschreibung">
              <a:extLst>
                <a:ext uri="{FF2B5EF4-FFF2-40B4-BE49-F238E27FC236}">
                  <a16:creationId xmlns:a16="http://schemas.microsoft.com/office/drawing/2014/main" id="{77776592-2805-4702-B62B-5746B6E02E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016" y="6904797"/>
              <a:ext cx="207047" cy="219903"/>
            </a:xfrm>
            <a:prstGeom prst="rect">
              <a:avLst/>
            </a:prstGeom>
          </p:spPr>
        </p:pic>
        <p:pic>
          <p:nvPicPr>
            <p:cNvPr id="102" name="Grafik 101">
              <a:extLst>
                <a:ext uri="{FF2B5EF4-FFF2-40B4-BE49-F238E27FC236}">
                  <a16:creationId xmlns:a16="http://schemas.microsoft.com/office/drawing/2014/main" id="{9D53486E-F9CC-4B25-AA98-1E79A6B58310}"/>
                </a:ext>
              </a:extLst>
            </p:cNvPr>
            <p:cNvPicPr>
              <a:picLocks noChangeAspect="1"/>
            </p:cNvPicPr>
            <p:nvPr/>
          </p:nvPicPr>
          <p:blipFill>
            <a:blip r:embed="rId9"/>
            <a:stretch>
              <a:fillRect/>
            </a:stretch>
          </p:blipFill>
          <p:spPr>
            <a:xfrm>
              <a:off x="658091" y="6735328"/>
              <a:ext cx="246784" cy="163033"/>
            </a:xfrm>
            <a:prstGeom prst="rect">
              <a:avLst/>
            </a:prstGeom>
          </p:spPr>
        </p:pic>
        <p:pic>
          <p:nvPicPr>
            <p:cNvPr id="103" name="Grafik 102">
              <a:extLst>
                <a:ext uri="{FF2B5EF4-FFF2-40B4-BE49-F238E27FC236}">
                  <a16:creationId xmlns:a16="http://schemas.microsoft.com/office/drawing/2014/main" id="{457CD115-6F8C-44DB-AD77-4EADCB1DF3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47" y="7155921"/>
              <a:ext cx="219948" cy="144446"/>
            </a:xfrm>
            <a:prstGeom prst="rect">
              <a:avLst/>
            </a:prstGeom>
          </p:spPr>
        </p:pic>
        <p:pic>
          <p:nvPicPr>
            <p:cNvPr id="104" name="Grafik 103" descr="Ein Bild, das Zeichnung enthält.&#10;&#10;Automatisch generierte Beschreibung">
              <a:extLst>
                <a:ext uri="{FF2B5EF4-FFF2-40B4-BE49-F238E27FC236}">
                  <a16:creationId xmlns:a16="http://schemas.microsoft.com/office/drawing/2014/main" id="{5D6367D2-5CB7-41A7-A260-1D869C0CD7A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2757" y="6373694"/>
              <a:ext cx="297410" cy="189032"/>
            </a:xfrm>
            <a:prstGeom prst="rect">
              <a:avLst/>
            </a:prstGeom>
          </p:spPr>
        </p:pic>
        <p:pic>
          <p:nvPicPr>
            <p:cNvPr id="105" name="Grafik 104">
              <a:extLst>
                <a:ext uri="{FF2B5EF4-FFF2-40B4-BE49-F238E27FC236}">
                  <a16:creationId xmlns:a16="http://schemas.microsoft.com/office/drawing/2014/main" id="{5E7A5BCA-F4BE-44A4-8DC4-E0C5B0811E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5126" y="7310730"/>
              <a:ext cx="416899" cy="126263"/>
            </a:xfrm>
            <a:prstGeom prst="rect">
              <a:avLst/>
            </a:prstGeom>
          </p:spPr>
        </p:pic>
      </p:grpSp>
      <p:pic>
        <p:nvPicPr>
          <p:cNvPr id="106" name="Grafik 105">
            <a:extLst>
              <a:ext uri="{FF2B5EF4-FFF2-40B4-BE49-F238E27FC236}">
                <a16:creationId xmlns:a16="http://schemas.microsoft.com/office/drawing/2014/main" id="{F669673F-D990-490B-AA48-959FF0A8E0FF}"/>
              </a:ext>
            </a:extLst>
          </p:cNvPr>
          <p:cNvPicPr>
            <a:picLocks noChangeAspect="1"/>
          </p:cNvPicPr>
          <p:nvPr/>
        </p:nvPicPr>
        <p:blipFill>
          <a:blip r:embed="rId13"/>
          <a:stretch>
            <a:fillRect/>
          </a:stretch>
        </p:blipFill>
        <p:spPr>
          <a:xfrm>
            <a:off x="3598025" y="8860511"/>
            <a:ext cx="596510" cy="382921"/>
          </a:xfrm>
          <a:prstGeom prst="rect">
            <a:avLst/>
          </a:prstGeom>
        </p:spPr>
      </p:pic>
      <p:pic>
        <p:nvPicPr>
          <p:cNvPr id="107" name="Grafik 106">
            <a:extLst>
              <a:ext uri="{FF2B5EF4-FFF2-40B4-BE49-F238E27FC236}">
                <a16:creationId xmlns:a16="http://schemas.microsoft.com/office/drawing/2014/main" id="{0365AB9B-838A-4A6F-ABBE-FDC449B3CF04}"/>
              </a:ext>
            </a:extLst>
          </p:cNvPr>
          <p:cNvPicPr>
            <a:picLocks noChangeAspect="1"/>
          </p:cNvPicPr>
          <p:nvPr/>
        </p:nvPicPr>
        <p:blipFill>
          <a:blip r:embed="rId14"/>
          <a:stretch>
            <a:fillRect/>
          </a:stretch>
        </p:blipFill>
        <p:spPr>
          <a:xfrm>
            <a:off x="5852665" y="8727296"/>
            <a:ext cx="629097" cy="580140"/>
          </a:xfrm>
          <a:prstGeom prst="rect">
            <a:avLst/>
          </a:prstGeom>
        </p:spPr>
      </p:pic>
      <p:pic>
        <p:nvPicPr>
          <p:cNvPr id="2" name="Picture 1">
            <a:extLst>
              <a:ext uri="{FF2B5EF4-FFF2-40B4-BE49-F238E27FC236}">
                <a16:creationId xmlns:a16="http://schemas.microsoft.com/office/drawing/2014/main" id="{0F33727C-A0B4-40D0-AF32-0E5976D9DBE0}"/>
              </a:ext>
            </a:extLst>
          </p:cNvPr>
          <p:cNvPicPr>
            <a:picLocks noChangeAspect="1"/>
          </p:cNvPicPr>
          <p:nvPr/>
        </p:nvPicPr>
        <p:blipFill>
          <a:blip r:embed="rId15"/>
          <a:stretch>
            <a:fillRect/>
          </a:stretch>
        </p:blipFill>
        <p:spPr>
          <a:xfrm>
            <a:off x="176127" y="754333"/>
            <a:ext cx="1293660" cy="1876834"/>
          </a:xfrm>
          <a:prstGeom prst="rect">
            <a:avLst/>
          </a:prstGeom>
        </p:spPr>
      </p:pic>
      <p:pic>
        <p:nvPicPr>
          <p:cNvPr id="4" name="Picture 3">
            <a:extLst>
              <a:ext uri="{FF2B5EF4-FFF2-40B4-BE49-F238E27FC236}">
                <a16:creationId xmlns:a16="http://schemas.microsoft.com/office/drawing/2014/main" id="{D2CE4D48-351D-49AB-BB17-1FB87B6E7968}"/>
              </a:ext>
            </a:extLst>
          </p:cNvPr>
          <p:cNvPicPr>
            <a:picLocks noChangeAspect="1"/>
          </p:cNvPicPr>
          <p:nvPr/>
        </p:nvPicPr>
        <p:blipFill>
          <a:blip r:embed="rId16"/>
          <a:stretch>
            <a:fillRect/>
          </a:stretch>
        </p:blipFill>
        <p:spPr>
          <a:xfrm>
            <a:off x="1493793" y="749399"/>
            <a:ext cx="1240839" cy="1886702"/>
          </a:xfrm>
          <a:prstGeom prst="rect">
            <a:avLst/>
          </a:prstGeom>
        </p:spPr>
      </p:pic>
      <p:pic>
        <p:nvPicPr>
          <p:cNvPr id="5" name="Picture 4">
            <a:extLst>
              <a:ext uri="{FF2B5EF4-FFF2-40B4-BE49-F238E27FC236}">
                <a16:creationId xmlns:a16="http://schemas.microsoft.com/office/drawing/2014/main" id="{2944FE32-A1F4-4653-BAFA-15D6E27C677F}"/>
              </a:ext>
            </a:extLst>
          </p:cNvPr>
          <p:cNvPicPr>
            <a:picLocks noChangeAspect="1"/>
          </p:cNvPicPr>
          <p:nvPr/>
        </p:nvPicPr>
        <p:blipFill>
          <a:blip r:embed="rId17"/>
          <a:stretch>
            <a:fillRect/>
          </a:stretch>
        </p:blipFill>
        <p:spPr>
          <a:xfrm>
            <a:off x="2766467" y="756460"/>
            <a:ext cx="1003404" cy="1876443"/>
          </a:xfrm>
          <a:prstGeom prst="rect">
            <a:avLst/>
          </a:prstGeom>
        </p:spPr>
      </p:pic>
      <p:sp>
        <p:nvSpPr>
          <p:cNvPr id="56" name="Textfeld 87">
            <a:extLst>
              <a:ext uri="{FF2B5EF4-FFF2-40B4-BE49-F238E27FC236}">
                <a16:creationId xmlns:a16="http://schemas.microsoft.com/office/drawing/2014/main" id="{019F48EE-02A6-410C-8381-FFB08FE17731}"/>
              </a:ext>
            </a:extLst>
          </p:cNvPr>
          <p:cNvSpPr txBox="1"/>
          <p:nvPr/>
        </p:nvSpPr>
        <p:spPr>
          <a:xfrm>
            <a:off x="4924604" y="4563104"/>
            <a:ext cx="1973454" cy="646331"/>
          </a:xfrm>
          <a:prstGeom prst="rect">
            <a:avLst/>
          </a:prstGeom>
          <a:noFill/>
        </p:spPr>
        <p:txBody>
          <a:bodyPr wrap="square" rtlCol="0">
            <a:spAutoFit/>
          </a:bodyPr>
          <a:lstStyle/>
          <a:p>
            <a:pPr algn="ctr"/>
            <a:r>
              <a:rPr lang="en-US" sz="1200" b="1" dirty="0">
                <a:solidFill>
                  <a:schemeClr val="bg1"/>
                </a:solidFill>
              </a:rPr>
              <a:t>¿</a:t>
            </a:r>
            <a:r>
              <a:rPr lang="en-US" sz="1200" b="1" dirty="0" err="1">
                <a:solidFill>
                  <a:schemeClr val="bg1"/>
                </a:solidFill>
              </a:rPr>
              <a:t>Entonces</a:t>
            </a:r>
            <a:r>
              <a:rPr lang="en-US" sz="1200" b="1" dirty="0">
                <a:solidFill>
                  <a:schemeClr val="bg1"/>
                </a:solidFill>
              </a:rPr>
              <a:t> </a:t>
            </a:r>
            <a:r>
              <a:rPr lang="en-US" sz="1200" b="1" dirty="0" err="1">
                <a:solidFill>
                  <a:schemeClr val="bg1"/>
                </a:solidFill>
              </a:rPr>
              <a:t>por</a:t>
            </a:r>
            <a:r>
              <a:rPr lang="en-US" sz="1200" b="1" dirty="0">
                <a:solidFill>
                  <a:schemeClr val="bg1"/>
                </a:solidFill>
              </a:rPr>
              <a:t> </a:t>
            </a:r>
            <a:r>
              <a:rPr lang="en-US" sz="1200" b="1" dirty="0" err="1">
                <a:solidFill>
                  <a:schemeClr val="bg1"/>
                </a:solidFill>
              </a:rPr>
              <a:t>qué</a:t>
            </a:r>
            <a:r>
              <a:rPr lang="en-US" sz="1200" b="1" dirty="0">
                <a:solidFill>
                  <a:schemeClr val="bg1"/>
                </a:solidFill>
              </a:rPr>
              <a:t> </a:t>
            </a:r>
            <a:r>
              <a:rPr lang="en-US" sz="1200" b="1" dirty="0" err="1">
                <a:solidFill>
                  <a:schemeClr val="bg1"/>
                </a:solidFill>
              </a:rPr>
              <a:t>esperamos</a:t>
            </a:r>
            <a:r>
              <a:rPr lang="en-US" sz="1200" b="1" dirty="0">
                <a:solidFill>
                  <a:schemeClr val="bg1"/>
                </a:solidFill>
              </a:rPr>
              <a:t> </a:t>
            </a:r>
            <a:r>
              <a:rPr lang="en-US" sz="1200" b="1" dirty="0" err="1">
                <a:solidFill>
                  <a:schemeClr val="bg1"/>
                </a:solidFill>
              </a:rPr>
              <a:t>una</a:t>
            </a:r>
            <a:r>
              <a:rPr lang="en-US" sz="1200" b="1" dirty="0">
                <a:solidFill>
                  <a:schemeClr val="bg1"/>
                </a:solidFill>
              </a:rPr>
              <a:t> </a:t>
            </a:r>
            <a:r>
              <a:rPr lang="en-US" sz="1200" b="1" dirty="0" err="1">
                <a:solidFill>
                  <a:schemeClr val="bg1"/>
                </a:solidFill>
              </a:rPr>
              <a:t>vacuna</a:t>
            </a:r>
            <a:r>
              <a:rPr lang="en-US" sz="1200" b="1" dirty="0">
                <a:solidFill>
                  <a:schemeClr val="bg1"/>
                </a:solidFill>
              </a:rPr>
              <a:t> Covid19 en un </a:t>
            </a:r>
            <a:r>
              <a:rPr lang="en-US" sz="1200" b="1" dirty="0" err="1">
                <a:solidFill>
                  <a:schemeClr val="bg1"/>
                </a:solidFill>
              </a:rPr>
              <a:t>año</a:t>
            </a:r>
            <a:r>
              <a:rPr lang="en-US" sz="1200" b="1" dirty="0">
                <a:solidFill>
                  <a:schemeClr val="bg1"/>
                </a:solidFill>
              </a:rPr>
              <a:t>?</a:t>
            </a:r>
          </a:p>
        </p:txBody>
      </p:sp>
      <p:pic>
        <p:nvPicPr>
          <p:cNvPr id="55" name="Picture 54">
            <a:extLst>
              <a:ext uri="{FF2B5EF4-FFF2-40B4-BE49-F238E27FC236}">
                <a16:creationId xmlns:a16="http://schemas.microsoft.com/office/drawing/2014/main" id="{8C3A2646-7837-400E-9121-DBB0E88CBDE9}"/>
              </a:ext>
            </a:extLst>
          </p:cNvPr>
          <p:cNvPicPr>
            <a:picLocks noChangeAspect="1"/>
          </p:cNvPicPr>
          <p:nvPr/>
        </p:nvPicPr>
        <p:blipFill>
          <a:blip r:embed="rId18"/>
          <a:stretch>
            <a:fillRect/>
          </a:stretch>
        </p:blipFill>
        <p:spPr>
          <a:xfrm rot="5400000">
            <a:off x="6111263" y="3982207"/>
            <a:ext cx="679844" cy="256660"/>
          </a:xfrm>
          <a:prstGeom prst="rect">
            <a:avLst/>
          </a:prstGeom>
        </p:spPr>
      </p:pic>
      <p:sp>
        <p:nvSpPr>
          <p:cNvPr id="59" name="Textfeld 10">
            <a:extLst>
              <a:ext uri="{FF2B5EF4-FFF2-40B4-BE49-F238E27FC236}">
                <a16:creationId xmlns:a16="http://schemas.microsoft.com/office/drawing/2014/main" id="{0614F0A6-3DFC-4DE0-A24A-00C16A082154}"/>
              </a:ext>
            </a:extLst>
          </p:cNvPr>
          <p:cNvSpPr txBox="1"/>
          <p:nvPr/>
        </p:nvSpPr>
        <p:spPr>
          <a:xfrm>
            <a:off x="4924604" y="5409218"/>
            <a:ext cx="2128276" cy="507831"/>
          </a:xfrm>
          <a:prstGeom prst="rect">
            <a:avLst/>
          </a:prstGeom>
          <a:noFill/>
        </p:spPr>
        <p:txBody>
          <a:bodyPr wrap="square" rtlCol="0">
            <a:spAutoFit/>
          </a:bodyPr>
          <a:lstStyle/>
          <a:p>
            <a:r>
              <a:rPr lang="de-DE" sz="900" dirty="0">
                <a:solidFill>
                  <a:schemeClr val="bg1"/>
                </a:solidFill>
              </a:rPr>
              <a:t>Source of photo:Pixabay.com </a:t>
            </a:r>
          </a:p>
          <a:p>
            <a:endParaRPr lang="de-DE" sz="900" dirty="0">
              <a:solidFill>
                <a:schemeClr val="bg1"/>
              </a:solidFill>
            </a:endParaRPr>
          </a:p>
          <a:p>
            <a:endParaRPr lang="de-DE" sz="900" dirty="0">
              <a:solidFill>
                <a:schemeClr val="bg1"/>
              </a:solidFill>
            </a:endParaRPr>
          </a:p>
        </p:txBody>
      </p:sp>
      <p:pic>
        <p:nvPicPr>
          <p:cNvPr id="6" name="Picture 5">
            <a:extLst>
              <a:ext uri="{FF2B5EF4-FFF2-40B4-BE49-F238E27FC236}">
                <a16:creationId xmlns:a16="http://schemas.microsoft.com/office/drawing/2014/main" id="{B576D9C6-3F56-44FA-8CDF-5AC8F3534485}"/>
              </a:ext>
            </a:extLst>
          </p:cNvPr>
          <p:cNvPicPr>
            <a:picLocks noChangeAspect="1"/>
          </p:cNvPicPr>
          <p:nvPr/>
        </p:nvPicPr>
        <p:blipFill>
          <a:blip r:embed="rId19"/>
          <a:stretch>
            <a:fillRect/>
          </a:stretch>
        </p:blipFill>
        <p:spPr>
          <a:xfrm>
            <a:off x="5198905" y="3764659"/>
            <a:ext cx="1123950" cy="685800"/>
          </a:xfrm>
          <a:prstGeom prst="rect">
            <a:avLst/>
          </a:prstGeom>
        </p:spPr>
      </p:pic>
    </p:spTree>
    <p:extLst>
      <p:ext uri="{BB962C8B-B14F-4D97-AF65-F5344CB8AC3E}">
        <p14:creationId xmlns:p14="http://schemas.microsoft.com/office/powerpoint/2010/main" val="2934932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400EBD-CCD2-4498-853D-F49AB88FCDEB}"/>
              </a:ext>
            </a:extLst>
          </p:cNvPr>
          <p:cNvSpPr>
            <a:spLocks noGrp="1"/>
          </p:cNvSpPr>
          <p:nvPr>
            <p:ph sz="half" idx="2"/>
          </p:nvPr>
        </p:nvSpPr>
        <p:spPr>
          <a:xfrm>
            <a:off x="3712128" y="2761380"/>
            <a:ext cx="3035967" cy="6075680"/>
          </a:xfrm>
        </p:spPr>
        <p:txBody>
          <a:bodyPr vert="horz" lIns="91440" tIns="45720" rIns="91440" bIns="45720" rtlCol="0" anchor="t">
            <a:noAutofit/>
          </a:bodyPr>
          <a:lstStyle/>
          <a:p>
            <a:pPr marL="0" indent="0" algn="ctr">
              <a:buNone/>
            </a:pPr>
            <a:r>
              <a:rPr lang="en-US" sz="1400" dirty="0" err="1">
                <a:ea typeface="+mn-lt"/>
                <a:cs typeface="+mn-lt"/>
              </a:rPr>
              <a:t>Juzgando</a:t>
            </a:r>
            <a:r>
              <a:rPr lang="en-US" sz="1400" dirty="0">
                <a:ea typeface="+mn-lt"/>
                <a:cs typeface="+mn-lt"/>
              </a:rPr>
              <a:t> para el </a:t>
            </a:r>
            <a:r>
              <a:rPr lang="en-US" sz="1400" dirty="0" err="1">
                <a:ea typeface="+mn-lt"/>
                <a:cs typeface="+mn-lt"/>
              </a:rPr>
              <a:t>futuro</a:t>
            </a:r>
            <a:endParaRPr lang="en-US" sz="1400" dirty="0">
              <a:ea typeface="+mn-lt"/>
              <a:cs typeface="+mn-lt"/>
            </a:endParaRPr>
          </a:p>
          <a:p>
            <a:pPr marL="0" indent="0" algn="just">
              <a:buNone/>
            </a:pPr>
            <a:r>
              <a:rPr lang="en-US" sz="1200" dirty="0"/>
              <a:t>Las </a:t>
            </a:r>
            <a:r>
              <a:rPr lang="en-US" sz="1200" dirty="0" err="1"/>
              <a:t>amenazas</a:t>
            </a:r>
            <a:r>
              <a:rPr lang="en-US" sz="1200" dirty="0"/>
              <a:t>  que </a:t>
            </a:r>
            <a:r>
              <a:rPr lang="en-US" sz="1200" dirty="0" err="1"/>
              <a:t>cuelgan</a:t>
            </a:r>
            <a:r>
              <a:rPr lang="en-US" sz="1200" dirty="0"/>
              <a:t> </a:t>
            </a:r>
            <a:r>
              <a:rPr lang="en-US" sz="1200" dirty="0" err="1"/>
              <a:t>sobre</a:t>
            </a:r>
            <a:r>
              <a:rPr lang="en-US" sz="1200" dirty="0"/>
              <a:t> el </a:t>
            </a:r>
            <a:r>
              <a:rPr lang="en-US" sz="1200" dirty="0" err="1"/>
              <a:t>continente</a:t>
            </a:r>
            <a:r>
              <a:rPr lang="en-US" sz="1200" dirty="0"/>
              <a:t> </a:t>
            </a:r>
            <a:r>
              <a:rPr lang="en-US" sz="1200" dirty="0" err="1"/>
              <a:t>africano</a:t>
            </a:r>
            <a:r>
              <a:rPr lang="en-US" sz="1200" dirty="0"/>
              <a:t> </a:t>
            </a:r>
            <a:r>
              <a:rPr lang="en-US" sz="1200" dirty="0" err="1"/>
              <a:t>por</a:t>
            </a:r>
            <a:r>
              <a:rPr lang="en-US" sz="1200" dirty="0"/>
              <a:t> la </a:t>
            </a:r>
            <a:r>
              <a:rPr lang="en-US" sz="1200" dirty="0" err="1"/>
              <a:t>propagación</a:t>
            </a:r>
            <a:r>
              <a:rPr lang="en-US" sz="1200" dirty="0"/>
              <a:t> del  COVID-19 </a:t>
            </a:r>
            <a:r>
              <a:rPr lang="en-US" sz="1200" dirty="0" err="1"/>
              <a:t>piden</a:t>
            </a:r>
            <a:r>
              <a:rPr lang="en-US" sz="1200" dirty="0"/>
              <a:t> </a:t>
            </a:r>
            <a:r>
              <a:rPr lang="en-US" sz="1200" dirty="0" err="1"/>
              <a:t>nuestra</a:t>
            </a:r>
            <a:r>
              <a:rPr lang="en-US" sz="1200" dirty="0"/>
              <a:t> </a:t>
            </a:r>
            <a:r>
              <a:rPr lang="en-US" sz="1200" dirty="0" err="1"/>
              <a:t>atención</a:t>
            </a:r>
            <a:r>
              <a:rPr lang="en-US" sz="1200" dirty="0"/>
              <a:t> individual y </a:t>
            </a:r>
            <a:r>
              <a:rPr lang="en-US" sz="1200" dirty="0" err="1"/>
              <a:t>colectiva</a:t>
            </a:r>
            <a:r>
              <a:rPr lang="en-US" sz="1200" dirty="0"/>
              <a:t>.  No se </a:t>
            </a:r>
            <a:r>
              <a:rPr lang="en-US" sz="1200" dirty="0" err="1"/>
              <a:t>trata</a:t>
            </a:r>
            <a:r>
              <a:rPr lang="en-US" sz="1200" dirty="0"/>
              <a:t> de </a:t>
            </a:r>
            <a:r>
              <a:rPr lang="en-US" sz="1200" dirty="0" err="1"/>
              <a:t>mitigar</a:t>
            </a:r>
            <a:r>
              <a:rPr lang="en-US" sz="1200" dirty="0"/>
              <a:t> </a:t>
            </a:r>
            <a:r>
              <a:rPr lang="en-US" sz="1200" dirty="0" err="1"/>
              <a:t>otra</a:t>
            </a:r>
            <a:r>
              <a:rPr lang="en-US" sz="1200" dirty="0"/>
              <a:t> crisis </a:t>
            </a:r>
            <a:r>
              <a:rPr lang="en-US" sz="1200" dirty="0" err="1"/>
              <a:t>humanitaria</a:t>
            </a:r>
            <a:r>
              <a:rPr lang="en-US" sz="1200" dirty="0"/>
              <a:t> “</a:t>
            </a:r>
            <a:r>
              <a:rPr lang="en-US" sz="1200" dirty="0" err="1"/>
              <a:t>africana</a:t>
            </a:r>
            <a:r>
              <a:rPr lang="en-US" sz="1200" dirty="0"/>
              <a:t>” </a:t>
            </a:r>
            <a:r>
              <a:rPr lang="en-US" sz="1200" dirty="0" err="1"/>
              <a:t>pero</a:t>
            </a:r>
            <a:r>
              <a:rPr lang="en-US" sz="1200" dirty="0"/>
              <a:t> </a:t>
            </a:r>
            <a:r>
              <a:rPr lang="en-US" sz="1200" dirty="0" err="1"/>
              <a:t>sí</a:t>
            </a:r>
            <a:r>
              <a:rPr lang="en-US" sz="1200" dirty="0"/>
              <a:t> de  </a:t>
            </a:r>
            <a:r>
              <a:rPr lang="en-US" sz="1200" dirty="0" err="1"/>
              <a:t>desactivar</a:t>
            </a:r>
            <a:r>
              <a:rPr lang="en-US" sz="1200" dirty="0"/>
              <a:t> </a:t>
            </a:r>
            <a:r>
              <a:rPr lang="en-US" sz="1200" dirty="0" err="1"/>
              <a:t>los</a:t>
            </a:r>
            <a:r>
              <a:rPr lang="en-US" sz="1200" dirty="0"/>
              <a:t> </a:t>
            </a:r>
            <a:r>
              <a:rPr lang="en-US" sz="1200" dirty="0" err="1"/>
              <a:t>efectos</a:t>
            </a:r>
            <a:r>
              <a:rPr lang="en-US" sz="1200" dirty="0"/>
              <a:t> </a:t>
            </a:r>
            <a:r>
              <a:rPr lang="en-US" sz="1200" dirty="0" err="1"/>
              <a:t>potencialmente</a:t>
            </a:r>
            <a:r>
              <a:rPr lang="en-US" sz="1200" dirty="0"/>
              <a:t> </a:t>
            </a:r>
            <a:r>
              <a:rPr lang="en-US" sz="1200" dirty="0" err="1"/>
              <a:t>dañinos</a:t>
            </a:r>
            <a:r>
              <a:rPr lang="en-US" sz="1200" dirty="0"/>
              <a:t> de un virus que ha </a:t>
            </a:r>
            <a:r>
              <a:rPr lang="en-US" sz="1200" dirty="0" err="1"/>
              <a:t>sacudido</a:t>
            </a:r>
            <a:r>
              <a:rPr lang="en-US" sz="1200" dirty="0"/>
              <a:t> el </a:t>
            </a:r>
            <a:r>
              <a:rPr lang="en-US" sz="1200" dirty="0" err="1"/>
              <a:t>orden</a:t>
            </a:r>
            <a:r>
              <a:rPr lang="en-US" sz="1200" dirty="0"/>
              <a:t> global y a </a:t>
            </a:r>
            <a:r>
              <a:rPr lang="en-US" sz="1200" dirty="0" err="1"/>
              <a:t>cuestionado</a:t>
            </a:r>
            <a:r>
              <a:rPr lang="en-US" sz="1200" dirty="0"/>
              <a:t> las bases de </a:t>
            </a:r>
            <a:r>
              <a:rPr lang="en-US" sz="1200" dirty="0" err="1"/>
              <a:t>nuestra</a:t>
            </a:r>
            <a:r>
              <a:rPr lang="en-US" sz="1200" dirty="0"/>
              <a:t> </a:t>
            </a:r>
            <a:r>
              <a:rPr lang="en-US" sz="1200" dirty="0" err="1"/>
              <a:t>convivencia</a:t>
            </a:r>
            <a:r>
              <a:rPr lang="en-US" sz="1200" dirty="0"/>
              <a:t>.</a:t>
            </a:r>
          </a:p>
          <a:p>
            <a:pPr marL="0" indent="0" algn="just">
              <a:buNone/>
            </a:pPr>
            <a:r>
              <a:rPr lang="en-US" sz="1200" dirty="0"/>
              <a:t>Como </a:t>
            </a:r>
            <a:r>
              <a:rPr lang="en-US" sz="1200" dirty="0" err="1"/>
              <a:t>una</a:t>
            </a:r>
            <a:r>
              <a:rPr lang="en-US" sz="1200" dirty="0"/>
              <a:t> </a:t>
            </a:r>
            <a:r>
              <a:rPr lang="en-US" sz="1200" dirty="0" err="1"/>
              <a:t>tormenta</a:t>
            </a:r>
            <a:r>
              <a:rPr lang="en-US" sz="1200" dirty="0"/>
              <a:t> </a:t>
            </a:r>
            <a:r>
              <a:rPr lang="en-US" sz="1200" dirty="0" err="1"/>
              <a:t>tectónica</a:t>
            </a:r>
            <a:r>
              <a:rPr lang="en-US" sz="1200" dirty="0"/>
              <a:t>, la </a:t>
            </a:r>
            <a:r>
              <a:rPr lang="en-US" sz="1200" dirty="0" err="1"/>
              <a:t>pandemia</a:t>
            </a:r>
            <a:r>
              <a:rPr lang="en-US" sz="1200" dirty="0"/>
              <a:t> COVID19 </a:t>
            </a:r>
            <a:r>
              <a:rPr lang="en-US" sz="1200" dirty="0" err="1"/>
              <a:t>amenaza</a:t>
            </a:r>
            <a:r>
              <a:rPr lang="en-US" sz="1200" dirty="0"/>
              <a:t> de romper </a:t>
            </a:r>
            <a:r>
              <a:rPr lang="en-US" sz="1200" dirty="0" err="1"/>
              <a:t>los</a:t>
            </a:r>
            <a:r>
              <a:rPr lang="en-US" sz="1200" dirty="0"/>
              <a:t> </a:t>
            </a:r>
            <a:r>
              <a:rPr lang="en-US" sz="1200" dirty="0" err="1"/>
              <a:t>fundamentos</a:t>
            </a:r>
            <a:r>
              <a:rPr lang="en-US" sz="1200" dirty="0"/>
              <a:t> de </a:t>
            </a:r>
            <a:r>
              <a:rPr lang="en-US" sz="1200" dirty="0" err="1"/>
              <a:t>los</a:t>
            </a:r>
            <a:r>
              <a:rPr lang="en-US" sz="1200" dirty="0"/>
              <a:t> </a:t>
            </a:r>
            <a:r>
              <a:rPr lang="en-US" sz="1200" dirty="0" err="1"/>
              <a:t>estados</a:t>
            </a:r>
            <a:r>
              <a:rPr lang="en-US" sz="1200" dirty="0"/>
              <a:t> e </a:t>
            </a:r>
            <a:r>
              <a:rPr lang="en-US" sz="1200" dirty="0" err="1"/>
              <a:t>instituciones</a:t>
            </a:r>
            <a:r>
              <a:rPr lang="en-US" sz="1200" dirty="0"/>
              <a:t> que </a:t>
            </a:r>
            <a:r>
              <a:rPr lang="en-US" sz="1200" dirty="0" err="1"/>
              <a:t>han</a:t>
            </a:r>
            <a:r>
              <a:rPr lang="en-US" sz="1200" dirty="0"/>
              <a:t> </a:t>
            </a:r>
            <a:r>
              <a:rPr lang="en-US" sz="1200" dirty="0" err="1"/>
              <a:t>ignorado</a:t>
            </a:r>
            <a:r>
              <a:rPr lang="en-US" sz="1200" dirty="0"/>
              <a:t> </a:t>
            </a:r>
            <a:r>
              <a:rPr lang="en-US" sz="1200" dirty="0" err="1"/>
              <a:t>sus</a:t>
            </a:r>
            <a:r>
              <a:rPr lang="en-US" sz="1200" dirty="0"/>
              <a:t> </a:t>
            </a:r>
            <a:r>
              <a:rPr lang="en-US" sz="1200" dirty="0" err="1"/>
              <a:t>carencias</a:t>
            </a:r>
            <a:r>
              <a:rPr lang="en-US" sz="1200" dirty="0"/>
              <a:t> </a:t>
            </a:r>
            <a:r>
              <a:rPr lang="en-US" sz="1200" dirty="0" err="1"/>
              <a:t>durante</a:t>
            </a:r>
            <a:r>
              <a:rPr lang="en-US" sz="1200" dirty="0"/>
              <a:t> </a:t>
            </a:r>
            <a:r>
              <a:rPr lang="en-US" sz="1200" dirty="0" err="1"/>
              <a:t>demasiado</a:t>
            </a:r>
            <a:r>
              <a:rPr lang="en-US" sz="1200" dirty="0"/>
              <a:t> </a:t>
            </a:r>
            <a:r>
              <a:rPr lang="en-US" sz="1200" dirty="0" err="1"/>
              <a:t>tiempo</a:t>
            </a:r>
            <a:r>
              <a:rPr lang="en-US" sz="1200" dirty="0"/>
              <a:t>.  </a:t>
            </a:r>
            <a:r>
              <a:rPr lang="en-US" sz="1200" dirty="0" err="1"/>
              <a:t>Es</a:t>
            </a:r>
            <a:r>
              <a:rPr lang="en-US" sz="1200" dirty="0"/>
              <a:t> </a:t>
            </a:r>
            <a:r>
              <a:rPr lang="en-US" sz="1200" dirty="0" err="1"/>
              <a:t>imposible</a:t>
            </a:r>
            <a:r>
              <a:rPr lang="en-US" sz="1200" dirty="0"/>
              <a:t> de </a:t>
            </a:r>
            <a:r>
              <a:rPr lang="en-US" sz="1200" dirty="0" err="1"/>
              <a:t>nombrarlas</a:t>
            </a:r>
            <a:r>
              <a:rPr lang="en-US" sz="1200" dirty="0"/>
              <a:t> </a:t>
            </a:r>
            <a:r>
              <a:rPr lang="en-US" sz="1200" dirty="0" err="1"/>
              <a:t>todas</a:t>
            </a:r>
            <a:r>
              <a:rPr lang="en-US" sz="1200" dirty="0"/>
              <a:t>, </a:t>
            </a:r>
            <a:r>
              <a:rPr lang="en-US" sz="1200" dirty="0" err="1"/>
              <a:t>basta</a:t>
            </a:r>
            <a:r>
              <a:rPr lang="en-US" sz="1200" dirty="0"/>
              <a:t> con </a:t>
            </a:r>
            <a:r>
              <a:rPr lang="en-US" sz="1200" dirty="0" err="1"/>
              <a:t>mencionar</a:t>
            </a:r>
            <a:r>
              <a:rPr lang="en-US" sz="1200" dirty="0"/>
              <a:t> la </a:t>
            </a:r>
            <a:r>
              <a:rPr lang="en-US" sz="1200" dirty="0" err="1"/>
              <a:t>falta</a:t>
            </a:r>
            <a:r>
              <a:rPr lang="en-US" sz="1200" dirty="0"/>
              <a:t> de </a:t>
            </a:r>
            <a:r>
              <a:rPr lang="en-US" sz="1200" dirty="0" err="1"/>
              <a:t>inversión</a:t>
            </a:r>
            <a:r>
              <a:rPr lang="en-US" sz="1200" dirty="0"/>
              <a:t> </a:t>
            </a:r>
            <a:r>
              <a:rPr lang="en-US" sz="1200" dirty="0" err="1"/>
              <a:t>crónica</a:t>
            </a:r>
            <a:r>
              <a:rPr lang="en-US" sz="1200" dirty="0"/>
              <a:t> en la </a:t>
            </a:r>
            <a:r>
              <a:rPr lang="en-US" sz="1200" dirty="0" err="1"/>
              <a:t>sanidad</a:t>
            </a:r>
            <a:r>
              <a:rPr lang="en-US" sz="1200" dirty="0"/>
              <a:t> </a:t>
            </a:r>
            <a:r>
              <a:rPr lang="en-US" sz="1200" dirty="0" err="1"/>
              <a:t>pública</a:t>
            </a:r>
            <a:r>
              <a:rPr lang="en-US" sz="1200" dirty="0"/>
              <a:t> y la </a:t>
            </a:r>
            <a:r>
              <a:rPr lang="en-US" sz="1200" dirty="0" err="1"/>
              <a:t>investigación</a:t>
            </a:r>
            <a:r>
              <a:rPr lang="en-US" sz="1200" dirty="0"/>
              <a:t> </a:t>
            </a:r>
            <a:r>
              <a:rPr lang="en-US" sz="1200" dirty="0" err="1"/>
              <a:t>básica</a:t>
            </a:r>
            <a:r>
              <a:rPr lang="en-US" sz="1200" dirty="0"/>
              <a:t>, </a:t>
            </a:r>
            <a:r>
              <a:rPr lang="en-US" sz="1200" dirty="0" err="1"/>
              <a:t>los</a:t>
            </a:r>
            <a:r>
              <a:rPr lang="en-US" sz="1200" dirty="0"/>
              <a:t> </a:t>
            </a:r>
            <a:r>
              <a:rPr lang="en-US" sz="1200" dirty="0" err="1"/>
              <a:t>pocos</a:t>
            </a:r>
            <a:r>
              <a:rPr lang="en-US" sz="1200" dirty="0"/>
              <a:t> </a:t>
            </a:r>
            <a:r>
              <a:rPr lang="en-US" sz="1200" dirty="0" err="1"/>
              <a:t>logros</a:t>
            </a:r>
            <a:r>
              <a:rPr lang="en-US" sz="1200" dirty="0"/>
              <a:t> en la </a:t>
            </a:r>
            <a:r>
              <a:rPr lang="en-US" sz="1200" dirty="0" err="1"/>
              <a:t>autosuficiencia</a:t>
            </a:r>
            <a:r>
              <a:rPr lang="en-US" sz="1200" dirty="0"/>
              <a:t> de </a:t>
            </a:r>
            <a:r>
              <a:rPr lang="en-US" sz="1200" dirty="0" err="1"/>
              <a:t>alimentos</a:t>
            </a:r>
            <a:r>
              <a:rPr lang="en-US" sz="1200" dirty="0"/>
              <a:t>, la mala </a:t>
            </a:r>
            <a:r>
              <a:rPr lang="en-US" sz="1200" dirty="0" err="1"/>
              <a:t>administración</a:t>
            </a:r>
            <a:r>
              <a:rPr lang="en-US" sz="1200" dirty="0"/>
              <a:t> de las </a:t>
            </a:r>
            <a:r>
              <a:rPr lang="en-US" sz="1200" dirty="0" err="1"/>
              <a:t>finanzas</a:t>
            </a:r>
            <a:r>
              <a:rPr lang="en-US" sz="1200" dirty="0"/>
              <a:t> </a:t>
            </a:r>
            <a:r>
              <a:rPr lang="en-US" sz="1200" dirty="0" err="1"/>
              <a:t>públicas</a:t>
            </a:r>
            <a:r>
              <a:rPr lang="en-US" sz="1200" dirty="0"/>
              <a:t>, la </a:t>
            </a:r>
            <a:r>
              <a:rPr lang="en-US" sz="1200" dirty="0" err="1"/>
              <a:t>priorización</a:t>
            </a:r>
            <a:r>
              <a:rPr lang="en-US" sz="1200" dirty="0"/>
              <a:t> de </a:t>
            </a:r>
            <a:r>
              <a:rPr lang="en-US" sz="1200" dirty="0" err="1"/>
              <a:t>infraestructuras</a:t>
            </a:r>
            <a:r>
              <a:rPr lang="en-US" sz="1200" dirty="0"/>
              <a:t> de </a:t>
            </a:r>
            <a:r>
              <a:rPr lang="en-US" sz="1200" dirty="0" err="1"/>
              <a:t>carreteras</a:t>
            </a:r>
            <a:r>
              <a:rPr lang="en-US" sz="1200" dirty="0"/>
              <a:t> y </a:t>
            </a:r>
            <a:r>
              <a:rPr lang="en-US" sz="1200" dirty="0" err="1"/>
              <a:t>aeropuertos</a:t>
            </a:r>
            <a:r>
              <a:rPr lang="en-US" sz="1200" dirty="0"/>
              <a:t> a costa del </a:t>
            </a:r>
            <a:r>
              <a:rPr lang="en-US" sz="1200" dirty="0" err="1"/>
              <a:t>bienestar</a:t>
            </a:r>
            <a:r>
              <a:rPr lang="en-US" sz="1200" dirty="0"/>
              <a:t> </a:t>
            </a:r>
            <a:r>
              <a:rPr lang="en-US" sz="1200" dirty="0" err="1"/>
              <a:t>humano</a:t>
            </a:r>
            <a:r>
              <a:rPr lang="en-US" sz="1200" dirty="0"/>
              <a:t>.  De </a:t>
            </a:r>
            <a:r>
              <a:rPr lang="en-US" sz="1200" dirty="0" err="1"/>
              <a:t>hecho</a:t>
            </a:r>
            <a:r>
              <a:rPr lang="en-US" sz="1200" dirty="0"/>
              <a:t> </a:t>
            </a:r>
            <a:r>
              <a:rPr lang="en-US" sz="1200" dirty="0" err="1"/>
              <a:t>todo</a:t>
            </a:r>
            <a:r>
              <a:rPr lang="en-US" sz="1200" dirty="0"/>
              <a:t> </a:t>
            </a:r>
            <a:r>
              <a:rPr lang="en-US" sz="1200" dirty="0" err="1"/>
              <a:t>esto</a:t>
            </a:r>
            <a:r>
              <a:rPr lang="en-US" sz="1200" dirty="0"/>
              <a:t> ha </a:t>
            </a:r>
            <a:r>
              <a:rPr lang="en-US" sz="1200" dirty="0" err="1"/>
              <a:t>sido</a:t>
            </a:r>
            <a:r>
              <a:rPr lang="en-US" sz="1200" dirty="0"/>
              <a:t> </a:t>
            </a:r>
            <a:r>
              <a:rPr lang="en-US" sz="1200" dirty="0" err="1"/>
              <a:t>objeto</a:t>
            </a:r>
            <a:r>
              <a:rPr lang="en-US" sz="1200" dirty="0"/>
              <a:t> de </a:t>
            </a:r>
            <a:r>
              <a:rPr lang="en-US" sz="1200" dirty="0" err="1"/>
              <a:t>una</a:t>
            </a:r>
            <a:r>
              <a:rPr lang="en-US" sz="1200" dirty="0"/>
              <a:t> </a:t>
            </a:r>
            <a:r>
              <a:rPr lang="en-US" sz="1200" dirty="0" err="1"/>
              <a:t>abundante</a:t>
            </a:r>
            <a:r>
              <a:rPr lang="en-US" sz="1200" dirty="0"/>
              <a:t> </a:t>
            </a:r>
            <a:r>
              <a:rPr lang="en-US" sz="1200" dirty="0" err="1"/>
              <a:t>investigación</a:t>
            </a:r>
            <a:r>
              <a:rPr lang="en-US" sz="1200" dirty="0"/>
              <a:t> </a:t>
            </a:r>
            <a:r>
              <a:rPr lang="en-US" sz="1200" dirty="0" err="1"/>
              <a:t>especializada</a:t>
            </a:r>
            <a:r>
              <a:rPr lang="en-US" sz="1200" dirty="0"/>
              <a:t> que al </a:t>
            </a:r>
            <a:r>
              <a:rPr lang="en-US" sz="1200" dirty="0" err="1"/>
              <a:t>parecer</a:t>
            </a:r>
            <a:r>
              <a:rPr lang="en-US" sz="1200" dirty="0"/>
              <a:t> ha </a:t>
            </a:r>
            <a:r>
              <a:rPr lang="en-US" sz="1200" dirty="0" err="1"/>
              <a:t>escapado</a:t>
            </a:r>
            <a:r>
              <a:rPr lang="en-US" sz="1200" dirty="0"/>
              <a:t> la </a:t>
            </a:r>
            <a:r>
              <a:rPr lang="en-US" sz="1200" dirty="0" err="1"/>
              <a:t>atención</a:t>
            </a:r>
            <a:r>
              <a:rPr lang="en-US" sz="1200" dirty="0"/>
              <a:t> de la </a:t>
            </a:r>
            <a:r>
              <a:rPr lang="en-US" sz="1200" dirty="0" err="1"/>
              <a:t>gobernanza</a:t>
            </a:r>
            <a:r>
              <a:rPr lang="en-US" sz="1200" dirty="0"/>
              <a:t> del </a:t>
            </a:r>
            <a:r>
              <a:rPr lang="en-US" sz="1200" dirty="0" err="1"/>
              <a:t>continente</a:t>
            </a:r>
            <a:r>
              <a:rPr lang="en-US" sz="1200" dirty="0"/>
              <a:t>.  </a:t>
            </a:r>
            <a:r>
              <a:rPr lang="en-US" sz="1200" dirty="0" err="1"/>
              <a:t>Nuestra</a:t>
            </a:r>
            <a:r>
              <a:rPr lang="en-US" sz="1200" dirty="0"/>
              <a:t> </a:t>
            </a:r>
            <a:r>
              <a:rPr lang="en-US" sz="1200" dirty="0" err="1"/>
              <a:t>creencia</a:t>
            </a:r>
            <a:r>
              <a:rPr lang="en-US" sz="1200" dirty="0"/>
              <a:t> </a:t>
            </a:r>
            <a:r>
              <a:rPr lang="en-US" sz="1200" dirty="0" err="1"/>
              <a:t>es</a:t>
            </a:r>
            <a:r>
              <a:rPr lang="en-US" sz="1200" dirty="0"/>
              <a:t> que la “</a:t>
            </a:r>
            <a:r>
              <a:rPr lang="en-US" sz="1200" dirty="0" err="1"/>
              <a:t>emergencia</a:t>
            </a:r>
            <a:r>
              <a:rPr lang="en-US" sz="1200" dirty="0"/>
              <a:t>” no </a:t>
            </a:r>
            <a:r>
              <a:rPr lang="en-US" sz="1200" dirty="0" err="1"/>
              <a:t>puede</a:t>
            </a:r>
            <a:r>
              <a:rPr lang="en-US" sz="1200" dirty="0"/>
              <a:t> </a:t>
            </a:r>
            <a:r>
              <a:rPr lang="en-US" sz="1200" dirty="0" err="1"/>
              <a:t>ni</a:t>
            </a:r>
            <a:r>
              <a:rPr lang="en-US" sz="1200" dirty="0"/>
              <a:t> </a:t>
            </a:r>
            <a:r>
              <a:rPr lang="en-US" sz="1200" dirty="0" err="1"/>
              <a:t>debe</a:t>
            </a:r>
            <a:r>
              <a:rPr lang="en-US" sz="1200" dirty="0"/>
              <a:t>  </a:t>
            </a:r>
            <a:r>
              <a:rPr lang="en-US" sz="1200" dirty="0" err="1"/>
              <a:t>constituir</a:t>
            </a:r>
            <a:r>
              <a:rPr lang="en-US" sz="1200" dirty="0"/>
              <a:t> un </a:t>
            </a:r>
            <a:r>
              <a:rPr lang="en-US" sz="1200" dirty="0" err="1"/>
              <a:t>modo</a:t>
            </a:r>
            <a:r>
              <a:rPr lang="en-US" sz="1200" dirty="0"/>
              <a:t> de </a:t>
            </a:r>
            <a:r>
              <a:rPr lang="en-US" sz="1200" dirty="0" err="1"/>
              <a:t>gobernanza</a:t>
            </a:r>
            <a:r>
              <a:rPr lang="en-US" sz="1200" dirty="0"/>
              <a:t>.  </a:t>
            </a:r>
            <a:r>
              <a:rPr lang="en-US" sz="1200" dirty="0" err="1"/>
              <a:t>Debemos</a:t>
            </a:r>
            <a:r>
              <a:rPr lang="en-US" sz="1200" dirty="0"/>
              <a:t>, en </a:t>
            </a:r>
            <a:r>
              <a:rPr lang="en-US" sz="1200" dirty="0" err="1"/>
              <a:t>cambio,movernos</a:t>
            </a:r>
            <a:r>
              <a:rPr lang="en-US" sz="1200" dirty="0"/>
              <a:t> </a:t>
            </a:r>
            <a:r>
              <a:rPr lang="en-US" sz="1200" dirty="0" err="1"/>
              <a:t>por</a:t>
            </a:r>
            <a:r>
              <a:rPr lang="en-US" sz="1200" dirty="0"/>
              <a:t> la </a:t>
            </a:r>
            <a:r>
              <a:rPr lang="en-US" sz="1200" dirty="0" err="1"/>
              <a:t>urgencia</a:t>
            </a:r>
            <a:r>
              <a:rPr lang="en-US" sz="1200" dirty="0"/>
              <a:t> real de </a:t>
            </a:r>
            <a:r>
              <a:rPr lang="en-US" sz="1200" dirty="0" err="1"/>
              <a:t>reformar</a:t>
            </a:r>
            <a:r>
              <a:rPr lang="en-US" sz="1200" dirty="0"/>
              <a:t> la </a:t>
            </a:r>
            <a:r>
              <a:rPr lang="en-US" sz="1200" dirty="0" err="1"/>
              <a:t>política</a:t>
            </a:r>
            <a:r>
              <a:rPr lang="en-US" sz="1200" dirty="0"/>
              <a:t> </a:t>
            </a:r>
            <a:r>
              <a:rPr lang="en-US" sz="1200" dirty="0" err="1"/>
              <a:t>pública</a:t>
            </a:r>
            <a:r>
              <a:rPr lang="en-US" sz="1200" dirty="0"/>
              <a:t> y </a:t>
            </a:r>
            <a:r>
              <a:rPr lang="en-US" sz="1200" dirty="0" err="1"/>
              <a:t>trabajar</a:t>
            </a:r>
            <a:r>
              <a:rPr lang="en-US" sz="1200" dirty="0"/>
              <a:t> a favor de las </a:t>
            </a:r>
            <a:r>
              <a:rPr lang="en-US" sz="1200" dirty="0" err="1"/>
              <a:t>poblaciones</a:t>
            </a:r>
            <a:r>
              <a:rPr lang="en-US" sz="1200" dirty="0"/>
              <a:t> y </a:t>
            </a:r>
            <a:r>
              <a:rPr lang="en-US" sz="1200" dirty="0" err="1"/>
              <a:t>prioridades</a:t>
            </a:r>
            <a:r>
              <a:rPr lang="en-US" sz="1200" dirty="0"/>
              <a:t> </a:t>
            </a:r>
            <a:r>
              <a:rPr lang="en-US" sz="1200" dirty="0" err="1"/>
              <a:t>africanas</a:t>
            </a:r>
            <a:r>
              <a:rPr lang="en-US" sz="1200" dirty="0"/>
              <a:t>.  En </a:t>
            </a:r>
            <a:r>
              <a:rPr lang="en-US" sz="1200" dirty="0" err="1"/>
              <a:t>resumen</a:t>
            </a:r>
            <a:r>
              <a:rPr lang="en-US" sz="1200" dirty="0"/>
              <a:t>, </a:t>
            </a:r>
            <a:r>
              <a:rPr lang="en-US" sz="1200" dirty="0" err="1"/>
              <a:t>es</a:t>
            </a:r>
            <a:r>
              <a:rPr lang="en-US" sz="1200" dirty="0"/>
              <a:t> </a:t>
            </a:r>
            <a:r>
              <a:rPr lang="en-US" sz="1200" dirty="0" err="1"/>
              <a:t>imperativo</a:t>
            </a:r>
            <a:r>
              <a:rPr lang="en-US" sz="1200" dirty="0"/>
              <a:t> </a:t>
            </a:r>
            <a:r>
              <a:rPr lang="en-US" sz="1200" dirty="0" err="1"/>
              <a:t>presentar</a:t>
            </a:r>
            <a:r>
              <a:rPr lang="en-US" sz="1200" dirty="0"/>
              <a:t> el valor </a:t>
            </a:r>
            <a:r>
              <a:rPr lang="en-US" sz="1200" dirty="0" err="1"/>
              <a:t>cada</a:t>
            </a:r>
            <a:r>
              <a:rPr lang="en-US" sz="1200" dirty="0"/>
              <a:t> </a:t>
            </a:r>
            <a:r>
              <a:rPr lang="en-US" sz="1200" dirty="0" err="1"/>
              <a:t>ser</a:t>
            </a:r>
            <a:r>
              <a:rPr lang="en-US" sz="1200" dirty="0"/>
              <a:t> </a:t>
            </a:r>
            <a:r>
              <a:rPr lang="en-US" sz="1200" dirty="0" err="1"/>
              <a:t>humano</a:t>
            </a:r>
            <a:r>
              <a:rPr lang="en-US" sz="1200" dirty="0"/>
              <a:t> sin </a:t>
            </a:r>
            <a:r>
              <a:rPr lang="en-US" sz="1200" dirty="0" err="1"/>
              <a:t>tener</a:t>
            </a:r>
            <a:r>
              <a:rPr lang="en-US" sz="1200" dirty="0"/>
              <a:t> en </a:t>
            </a:r>
            <a:r>
              <a:rPr lang="en-US" sz="1200" dirty="0" err="1"/>
              <a:t>cuenta</a:t>
            </a:r>
            <a:r>
              <a:rPr lang="en-US" sz="1200" dirty="0"/>
              <a:t> </a:t>
            </a:r>
            <a:r>
              <a:rPr lang="en-US" sz="1200" dirty="0" err="1"/>
              <a:t>su</a:t>
            </a:r>
            <a:r>
              <a:rPr lang="en-US" sz="1200" dirty="0"/>
              <a:t> </a:t>
            </a:r>
            <a:r>
              <a:rPr lang="en-US" sz="1200" dirty="0" err="1"/>
              <a:t>estatus</a:t>
            </a:r>
            <a:r>
              <a:rPr lang="en-US" sz="1200" dirty="0"/>
              <a:t> </a:t>
            </a:r>
            <a:r>
              <a:rPr lang="en-US" sz="1200" dirty="0" err="1"/>
              <a:t>ni</a:t>
            </a:r>
            <a:r>
              <a:rPr lang="en-US" sz="1200" dirty="0"/>
              <a:t> la </a:t>
            </a:r>
            <a:r>
              <a:rPr lang="en-US" sz="1200" dirty="0" err="1"/>
              <a:t>lógica</a:t>
            </a:r>
            <a:r>
              <a:rPr lang="en-US" sz="1200" dirty="0"/>
              <a:t> de </a:t>
            </a:r>
            <a:r>
              <a:rPr lang="en-US" sz="1200" dirty="0" err="1"/>
              <a:t>obtener</a:t>
            </a:r>
            <a:r>
              <a:rPr lang="en-US" sz="1200" dirty="0"/>
              <a:t> </a:t>
            </a:r>
            <a:r>
              <a:rPr lang="en-US" sz="1200" dirty="0" err="1"/>
              <a:t>beneficios</a:t>
            </a:r>
            <a:r>
              <a:rPr lang="en-US" sz="1200" dirty="0"/>
              <a:t>, de </a:t>
            </a:r>
            <a:r>
              <a:rPr lang="en-US" sz="1200" dirty="0" err="1"/>
              <a:t>dominar</a:t>
            </a:r>
            <a:r>
              <a:rPr lang="en-US" sz="1200" dirty="0"/>
              <a:t> o </a:t>
            </a:r>
            <a:r>
              <a:rPr lang="en-US" sz="1200" dirty="0" err="1"/>
              <a:t>capturar</a:t>
            </a:r>
            <a:r>
              <a:rPr lang="en-US" sz="1200" dirty="0"/>
              <a:t> </a:t>
            </a:r>
            <a:r>
              <a:rPr lang="en-US" sz="1200" dirty="0" err="1"/>
              <a:t>poder</a:t>
            </a:r>
            <a:r>
              <a:rPr lang="en-US" sz="1200" dirty="0"/>
              <a:t>. </a:t>
            </a:r>
          </a:p>
          <a:p>
            <a:pPr marL="0" indent="0" algn="just">
              <a:buNone/>
            </a:pPr>
            <a:r>
              <a:rPr lang="en-US" sz="1000" dirty="0">
                <a:hlinkClick r:id="rId2">
                  <a:extLst>
                    <a:ext uri="{A12FA001-AC4F-418D-AE19-62706E023703}">
                      <ahyp:hlinkClr xmlns:ahyp="http://schemas.microsoft.com/office/drawing/2018/hyperlinkcolor" val="tx"/>
                    </a:ext>
                  </a:extLst>
                </a:hlinkClick>
              </a:rPr>
              <a:t>Excerpt from the Open Letter of African Leaders</a:t>
            </a:r>
            <a:endParaRPr lang="en-US" sz="1000" dirty="0"/>
          </a:p>
        </p:txBody>
      </p:sp>
      <p:sp>
        <p:nvSpPr>
          <p:cNvPr id="5" name="Text Placeholder 2">
            <a:extLst>
              <a:ext uri="{FF2B5EF4-FFF2-40B4-BE49-F238E27FC236}">
                <a16:creationId xmlns:a16="http://schemas.microsoft.com/office/drawing/2014/main" id="{C94C4418-832A-4A8F-9E93-23E804EA131C}"/>
              </a:ext>
            </a:extLst>
          </p:cNvPr>
          <p:cNvSpPr txBox="1">
            <a:spLocks/>
          </p:cNvSpPr>
          <p:nvPr/>
        </p:nvSpPr>
        <p:spPr>
          <a:xfrm>
            <a:off x="471487" y="272703"/>
            <a:ext cx="5915025" cy="340755"/>
          </a:xfrm>
          <a:prstGeom prst="rect">
            <a:avLst/>
          </a:prstGeom>
        </p:spPr>
        <p:txBody>
          <a:bodyPr vert="horz" lIns="91440" tIns="45720" rIns="91440" bIns="45720" rtlCol="0">
            <a:normAutofit lnSpcReduction="10000"/>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de-DE" b="1" dirty="0">
                <a:solidFill>
                  <a:schemeClr val="bg2">
                    <a:lumMod val="50000"/>
                  </a:schemeClr>
                </a:solidFill>
              </a:rPr>
              <a:t>Cómo juzgar</a:t>
            </a:r>
          </a:p>
          <a:p>
            <a:endParaRPr lang="de-DE" dirty="0"/>
          </a:p>
          <a:p>
            <a:endParaRPr lang="de-DE" dirty="0"/>
          </a:p>
        </p:txBody>
      </p:sp>
      <p:sp>
        <p:nvSpPr>
          <p:cNvPr id="8" name="Textfeld 12">
            <a:extLst>
              <a:ext uri="{FF2B5EF4-FFF2-40B4-BE49-F238E27FC236}">
                <a16:creationId xmlns:a16="http://schemas.microsoft.com/office/drawing/2014/main" id="{FC05DED6-742F-406B-BE50-C1BFE7705B27}"/>
              </a:ext>
            </a:extLst>
          </p:cNvPr>
          <p:cNvSpPr txBox="1"/>
          <p:nvPr/>
        </p:nvSpPr>
        <p:spPr>
          <a:xfrm>
            <a:off x="4110308" y="451611"/>
            <a:ext cx="3007845" cy="261610"/>
          </a:xfrm>
          <a:prstGeom prst="rect">
            <a:avLst/>
          </a:prstGeom>
          <a:noFill/>
        </p:spPr>
        <p:txBody>
          <a:bodyPr wrap="square" rtlCol="0">
            <a:spAutoFit/>
          </a:bodyPr>
          <a:lstStyle/>
          <a:p>
            <a:r>
              <a:rPr lang="de-DE" sz="1100" b="1" dirty="0">
                <a:solidFill>
                  <a:schemeClr val="tx2">
                    <a:lumMod val="50000"/>
                  </a:schemeClr>
                </a:solidFill>
              </a:rPr>
              <a:t>Hierbas y remedios permitidos  -Alemania</a:t>
            </a:r>
          </a:p>
        </p:txBody>
      </p:sp>
      <p:sp>
        <p:nvSpPr>
          <p:cNvPr id="9" name="TextBox 8">
            <a:extLst>
              <a:ext uri="{FF2B5EF4-FFF2-40B4-BE49-F238E27FC236}">
                <a16:creationId xmlns:a16="http://schemas.microsoft.com/office/drawing/2014/main" id="{BDD8B7C1-899B-42F6-8EE0-3502A1127F9C}"/>
              </a:ext>
            </a:extLst>
          </p:cNvPr>
          <p:cNvSpPr txBox="1"/>
          <p:nvPr/>
        </p:nvSpPr>
        <p:spPr>
          <a:xfrm>
            <a:off x="4117316" y="788380"/>
            <a:ext cx="2998413" cy="461665"/>
          </a:xfrm>
          <a:prstGeom prst="rect">
            <a:avLst/>
          </a:prstGeom>
          <a:noFill/>
        </p:spPr>
        <p:txBody>
          <a:bodyPr wrap="square" rtlCol="0">
            <a:spAutoFit/>
          </a:bodyPr>
          <a:lstStyle/>
          <a:p>
            <a:r>
              <a:rPr lang="de-DE" sz="1200" b="1" dirty="0">
                <a:solidFill>
                  <a:schemeClr val="tx2">
                    <a:lumMod val="50000"/>
                  </a:schemeClr>
                </a:solidFill>
                <a:latin typeface="Gungsuh" panose="02030600000101010101" pitchFamily="18" charset="-127"/>
                <a:ea typeface="Gungsuh" panose="02030600000101010101" pitchFamily="18" charset="-127"/>
              </a:rPr>
              <a:t>Year           1950      1980      2020</a:t>
            </a:r>
          </a:p>
          <a:p>
            <a:r>
              <a:rPr lang="de-DE" sz="1200" b="1" dirty="0">
                <a:solidFill>
                  <a:schemeClr val="tx2">
                    <a:lumMod val="50000"/>
                  </a:schemeClr>
                </a:solidFill>
                <a:latin typeface="Gungsuh" panose="02030600000101010101" pitchFamily="18" charset="-127"/>
                <a:ea typeface="Gungsuh" panose="02030600000101010101" pitchFamily="18" charset="-127"/>
              </a:rPr>
              <a:t>Remedies  80.000    20.000   1.000</a:t>
            </a:r>
          </a:p>
        </p:txBody>
      </p:sp>
      <p:pic>
        <p:nvPicPr>
          <p:cNvPr id="10" name="Picture 9">
            <a:extLst>
              <a:ext uri="{FF2B5EF4-FFF2-40B4-BE49-F238E27FC236}">
                <a16:creationId xmlns:a16="http://schemas.microsoft.com/office/drawing/2014/main" id="{05E3997E-3CD4-43AA-924B-70197B4BE6D8}"/>
              </a:ext>
            </a:extLst>
          </p:cNvPr>
          <p:cNvPicPr>
            <a:picLocks noChangeAspect="1"/>
          </p:cNvPicPr>
          <p:nvPr/>
        </p:nvPicPr>
        <p:blipFill>
          <a:blip r:embed="rId3"/>
          <a:stretch>
            <a:fillRect/>
          </a:stretch>
        </p:blipFill>
        <p:spPr>
          <a:xfrm>
            <a:off x="4203625" y="1227550"/>
            <a:ext cx="2485580" cy="1155253"/>
          </a:xfrm>
          <a:prstGeom prst="rect">
            <a:avLst/>
          </a:prstGeom>
        </p:spPr>
      </p:pic>
      <p:sp>
        <p:nvSpPr>
          <p:cNvPr id="12" name="TextBox 11">
            <a:extLst>
              <a:ext uri="{FF2B5EF4-FFF2-40B4-BE49-F238E27FC236}">
                <a16:creationId xmlns:a16="http://schemas.microsoft.com/office/drawing/2014/main" id="{4C28CC58-C8CF-4033-BBD6-E6D778773CB1}"/>
              </a:ext>
            </a:extLst>
          </p:cNvPr>
          <p:cNvSpPr txBox="1"/>
          <p:nvPr/>
        </p:nvSpPr>
        <p:spPr>
          <a:xfrm>
            <a:off x="4076018" y="2388598"/>
            <a:ext cx="2998413" cy="215444"/>
          </a:xfrm>
          <a:prstGeom prst="rect">
            <a:avLst/>
          </a:prstGeom>
          <a:noFill/>
        </p:spPr>
        <p:txBody>
          <a:bodyPr wrap="square" rtlCol="0">
            <a:spAutoFit/>
          </a:bodyPr>
          <a:lstStyle/>
          <a:p>
            <a:r>
              <a:rPr lang="de-DE" sz="800" dirty="0">
                <a:solidFill>
                  <a:schemeClr val="tx2">
                    <a:lumMod val="50000"/>
                  </a:schemeClr>
                </a:solidFill>
              </a:rPr>
              <a:t>Source: German Remedy Book - Deutsche Arzneimittelbuch </a:t>
            </a:r>
          </a:p>
        </p:txBody>
      </p:sp>
      <p:sp>
        <p:nvSpPr>
          <p:cNvPr id="13" name="Oval 12">
            <a:extLst>
              <a:ext uri="{FF2B5EF4-FFF2-40B4-BE49-F238E27FC236}">
                <a16:creationId xmlns:a16="http://schemas.microsoft.com/office/drawing/2014/main" id="{3C42C939-65E5-480D-9EAA-B48EB87B2696}"/>
              </a:ext>
            </a:extLst>
          </p:cNvPr>
          <p:cNvSpPr/>
          <p:nvPr/>
        </p:nvSpPr>
        <p:spPr>
          <a:xfrm>
            <a:off x="6263014" y="762048"/>
            <a:ext cx="594986" cy="552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Content Placeholder 3">
            <a:extLst>
              <a:ext uri="{FF2B5EF4-FFF2-40B4-BE49-F238E27FC236}">
                <a16:creationId xmlns:a16="http://schemas.microsoft.com/office/drawing/2014/main" id="{0915B496-406C-441D-9A0A-C2D071438C59}"/>
              </a:ext>
            </a:extLst>
          </p:cNvPr>
          <p:cNvSpPr txBox="1">
            <a:spLocks/>
          </p:cNvSpPr>
          <p:nvPr/>
        </p:nvSpPr>
        <p:spPr>
          <a:xfrm>
            <a:off x="320040" y="2761379"/>
            <a:ext cx="3280410" cy="6552741"/>
          </a:xfrm>
          <a:prstGeom prst="rect">
            <a:avLst/>
          </a:prstGeom>
        </p:spPr>
        <p:txBody>
          <a:bodyPr vert="horz" lIns="91440" tIns="45720" rIns="91440" bIns="45720" rtlCol="0" anchor="t">
            <a:no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en-US" sz="1400" dirty="0" err="1"/>
              <a:t>Juzgando</a:t>
            </a:r>
            <a:r>
              <a:rPr lang="en-US" sz="1400" dirty="0"/>
              <a:t> </a:t>
            </a:r>
            <a:r>
              <a:rPr lang="en-US" sz="1400" dirty="0" err="1"/>
              <a:t>desde</a:t>
            </a:r>
            <a:r>
              <a:rPr lang="en-US" sz="1400" dirty="0"/>
              <a:t> el </a:t>
            </a:r>
            <a:r>
              <a:rPr lang="en-US" sz="1400" dirty="0" err="1"/>
              <a:t>pasado</a:t>
            </a:r>
            <a:r>
              <a:rPr lang="en-US" sz="1400" dirty="0"/>
              <a:t> </a:t>
            </a:r>
            <a:endParaRPr lang="en-US" sz="1400" dirty="0">
              <a:ea typeface="+mn-lt"/>
              <a:cs typeface="+mn-lt"/>
            </a:endParaRPr>
          </a:p>
          <a:p>
            <a:pPr marL="0" indent="0" algn="just">
              <a:buNone/>
            </a:pPr>
            <a:r>
              <a:rPr lang="en-US" sz="1100" dirty="0" err="1"/>
              <a:t>Después</a:t>
            </a:r>
            <a:r>
              <a:rPr lang="en-US" sz="1100" dirty="0"/>
              <a:t> de </a:t>
            </a:r>
            <a:r>
              <a:rPr lang="en-US" sz="1100" dirty="0" err="1"/>
              <a:t>semanas</a:t>
            </a:r>
            <a:r>
              <a:rPr lang="en-US" sz="1100" dirty="0"/>
              <a:t> </a:t>
            </a:r>
            <a:r>
              <a:rPr lang="en-US" sz="1100" dirty="0" err="1"/>
              <a:t>silenciando</a:t>
            </a:r>
            <a:r>
              <a:rPr lang="en-US" sz="1100" dirty="0"/>
              <a:t> a </a:t>
            </a:r>
            <a:r>
              <a:rPr lang="en-US" sz="1100" dirty="0" err="1"/>
              <a:t>los</a:t>
            </a:r>
            <a:r>
              <a:rPr lang="en-US" sz="1100" dirty="0"/>
              <a:t> </a:t>
            </a:r>
            <a:r>
              <a:rPr lang="en-US" sz="1100" dirty="0" err="1"/>
              <a:t>parlamentarios</a:t>
            </a:r>
            <a:r>
              <a:rPr lang="en-US" sz="1100" dirty="0"/>
              <a:t>, Wolfgang </a:t>
            </a:r>
            <a:r>
              <a:rPr lang="en-US" sz="1100" dirty="0" err="1"/>
              <a:t>Schäuble</a:t>
            </a:r>
            <a:r>
              <a:rPr lang="en-US" sz="1100" dirty="0"/>
              <a:t> (</a:t>
            </a:r>
            <a:r>
              <a:rPr lang="en-US" sz="1100" dirty="0" err="1"/>
              <a:t>presidente</a:t>
            </a:r>
            <a:r>
              <a:rPr lang="en-US" sz="1100" dirty="0"/>
              <a:t> del </a:t>
            </a:r>
            <a:r>
              <a:rPr lang="en-US" sz="1100" dirty="0" err="1"/>
              <a:t>paralmento</a:t>
            </a:r>
            <a:r>
              <a:rPr lang="en-US" sz="1100" dirty="0"/>
              <a:t> </a:t>
            </a:r>
            <a:r>
              <a:rPr lang="en-US" sz="1100" dirty="0" err="1"/>
              <a:t>alemán</a:t>
            </a:r>
            <a:r>
              <a:rPr lang="en-US" sz="1100" dirty="0"/>
              <a:t>) </a:t>
            </a:r>
            <a:r>
              <a:rPr lang="en-US" sz="1100" dirty="0" err="1"/>
              <a:t>dejo</a:t>
            </a:r>
            <a:r>
              <a:rPr lang="en-US" sz="1100" dirty="0"/>
              <a:t> </a:t>
            </a:r>
            <a:r>
              <a:rPr lang="en-US" sz="1100" dirty="0" err="1"/>
              <a:t>claro</a:t>
            </a:r>
            <a:r>
              <a:rPr lang="en-US" sz="1100" dirty="0"/>
              <a:t> en </a:t>
            </a:r>
            <a:r>
              <a:rPr lang="en-US" sz="1100" dirty="0" err="1"/>
              <a:t>una</a:t>
            </a:r>
            <a:r>
              <a:rPr lang="en-US" sz="1100" dirty="0"/>
              <a:t> </a:t>
            </a:r>
            <a:r>
              <a:rPr lang="en-US" sz="1100" dirty="0" err="1"/>
              <a:t>entrevista</a:t>
            </a:r>
            <a:r>
              <a:rPr lang="en-US" sz="1100" dirty="0"/>
              <a:t> a TAGESSPIEGEL que </a:t>
            </a:r>
            <a:r>
              <a:rPr lang="en-US" sz="1100" dirty="0" err="1"/>
              <a:t>los</a:t>
            </a:r>
            <a:r>
              <a:rPr lang="en-US" sz="1100" dirty="0"/>
              <a:t> </a:t>
            </a:r>
            <a:r>
              <a:rPr lang="en-US" sz="1100" dirty="0" err="1"/>
              <a:t>continuos</a:t>
            </a:r>
            <a:r>
              <a:rPr lang="en-US" sz="1100" dirty="0"/>
              <a:t> </a:t>
            </a:r>
            <a:r>
              <a:rPr lang="en-US" sz="1100" dirty="0" err="1"/>
              <a:t>incumplimientos</a:t>
            </a:r>
            <a:r>
              <a:rPr lang="en-US" sz="1100" dirty="0"/>
              <a:t> </a:t>
            </a:r>
            <a:r>
              <a:rPr lang="en-US" sz="1100" dirty="0" err="1"/>
              <a:t>constitucionales</a:t>
            </a:r>
            <a:r>
              <a:rPr lang="en-US" sz="1100" dirty="0"/>
              <a:t> </a:t>
            </a:r>
            <a:r>
              <a:rPr lang="en-US" sz="1100" dirty="0" err="1"/>
              <a:t>deben</a:t>
            </a:r>
            <a:r>
              <a:rPr lang="en-US" sz="1100" dirty="0"/>
              <a:t> </a:t>
            </a:r>
            <a:r>
              <a:rPr lang="en-US" sz="1100" dirty="0" err="1"/>
              <a:t>parar</a:t>
            </a:r>
            <a:r>
              <a:rPr lang="en-US" sz="1100" dirty="0"/>
              <a:t>.</a:t>
            </a:r>
          </a:p>
          <a:p>
            <a:pPr marL="0" indent="0" algn="just">
              <a:buNone/>
            </a:pPr>
            <a:r>
              <a:rPr lang="en-US" sz="1100" dirty="0" err="1"/>
              <a:t>Expertos</a:t>
            </a:r>
            <a:r>
              <a:rPr lang="en-US" sz="1100" dirty="0"/>
              <a:t> </a:t>
            </a:r>
            <a:r>
              <a:rPr lang="en-US" sz="1100" dirty="0" err="1"/>
              <a:t>constitucionales</a:t>
            </a:r>
            <a:r>
              <a:rPr lang="en-US" sz="1100" dirty="0"/>
              <a:t> </a:t>
            </a:r>
            <a:r>
              <a:rPr lang="en-US" sz="1100" dirty="0" err="1"/>
              <a:t>analizan</a:t>
            </a:r>
            <a:r>
              <a:rPr lang="en-US" sz="1100" dirty="0"/>
              <a:t> </a:t>
            </a:r>
            <a:r>
              <a:rPr lang="en-US" sz="1100" dirty="0" err="1"/>
              <a:t>incumplimientos</a:t>
            </a:r>
            <a:r>
              <a:rPr lang="en-US" sz="1100" dirty="0"/>
              <a:t> </a:t>
            </a:r>
            <a:r>
              <a:rPr lang="en-US" sz="1100" dirty="0" err="1"/>
              <a:t>obvios</a:t>
            </a:r>
            <a:r>
              <a:rPr lang="en-US" sz="1100" dirty="0"/>
              <a:t> de la </a:t>
            </a:r>
            <a:r>
              <a:rPr lang="en-US" sz="1100" dirty="0" err="1"/>
              <a:t>mayoría</a:t>
            </a:r>
            <a:r>
              <a:rPr lang="en-US" sz="1100" dirty="0"/>
              <a:t> de </a:t>
            </a:r>
            <a:r>
              <a:rPr lang="en-US" sz="1100" dirty="0" err="1"/>
              <a:t>gobiernos</a:t>
            </a:r>
            <a:r>
              <a:rPr lang="en-US" sz="1100" dirty="0"/>
              <a:t>; </a:t>
            </a:r>
            <a:r>
              <a:rPr lang="en-US" sz="1100" dirty="0" err="1"/>
              <a:t>los</a:t>
            </a:r>
            <a:r>
              <a:rPr lang="en-US" sz="1100" dirty="0"/>
              <a:t> </a:t>
            </a:r>
            <a:r>
              <a:rPr lang="en-US" sz="1100" dirty="0" err="1"/>
              <a:t>primeros</a:t>
            </a:r>
            <a:r>
              <a:rPr lang="en-US" sz="1100" dirty="0"/>
              <a:t> </a:t>
            </a:r>
            <a:r>
              <a:rPr lang="en-US" sz="1100" dirty="0" err="1"/>
              <a:t>juicios</a:t>
            </a:r>
            <a:r>
              <a:rPr lang="en-US" sz="1100" dirty="0"/>
              <a:t> en la </a:t>
            </a:r>
            <a:r>
              <a:rPr lang="en-US" sz="1100" dirty="0" err="1"/>
              <a:t>República</a:t>
            </a:r>
            <a:r>
              <a:rPr lang="en-US" sz="1100" dirty="0"/>
              <a:t> </a:t>
            </a:r>
            <a:r>
              <a:rPr lang="en-US" sz="1100" dirty="0" err="1"/>
              <a:t>Checa</a:t>
            </a:r>
            <a:r>
              <a:rPr lang="en-US" sz="1100" dirty="0"/>
              <a:t> y </a:t>
            </a:r>
            <a:r>
              <a:rPr lang="en-US" sz="1100" dirty="0" err="1"/>
              <a:t>otros</a:t>
            </a:r>
            <a:r>
              <a:rPr lang="en-US" sz="1100" dirty="0"/>
              <a:t> </a:t>
            </a:r>
            <a:r>
              <a:rPr lang="en-US" sz="1100" dirty="0" err="1"/>
              <a:t>países</a:t>
            </a:r>
            <a:r>
              <a:rPr lang="en-US" sz="1100" dirty="0"/>
              <a:t> </a:t>
            </a:r>
            <a:r>
              <a:rPr lang="en-US" sz="1100" dirty="0" err="1"/>
              <a:t>ilustran</a:t>
            </a:r>
            <a:r>
              <a:rPr lang="en-US" sz="1100" dirty="0"/>
              <a:t> la </a:t>
            </a:r>
            <a:r>
              <a:rPr lang="en-US" sz="1100" dirty="0" err="1"/>
              <a:t>línea</a:t>
            </a:r>
            <a:r>
              <a:rPr lang="en-US" sz="1100" dirty="0"/>
              <a:t> de </a:t>
            </a:r>
            <a:r>
              <a:rPr lang="en-US" sz="1100" dirty="0" err="1"/>
              <a:t>fondo</a:t>
            </a:r>
            <a:r>
              <a:rPr lang="en-US" sz="1100" dirty="0"/>
              <a:t>.</a:t>
            </a:r>
          </a:p>
          <a:p>
            <a:pPr marL="0" indent="0" algn="just">
              <a:buNone/>
            </a:pPr>
            <a:r>
              <a:rPr lang="en-US" sz="1100" dirty="0"/>
              <a:t>Las </a:t>
            </a:r>
            <a:r>
              <a:rPr lang="en-US" sz="1100" dirty="0" err="1"/>
              <a:t>constituciones</a:t>
            </a:r>
            <a:r>
              <a:rPr lang="en-US" sz="1100" dirty="0"/>
              <a:t> no </a:t>
            </a:r>
            <a:r>
              <a:rPr lang="en-US" sz="1100" dirty="0" err="1"/>
              <a:t>están</a:t>
            </a:r>
            <a:r>
              <a:rPr lang="en-US" sz="1100" dirty="0"/>
              <a:t> </a:t>
            </a:r>
            <a:r>
              <a:rPr lang="en-US" sz="1100" dirty="0" err="1"/>
              <a:t>construidas</a:t>
            </a:r>
            <a:r>
              <a:rPr lang="en-US" sz="1100" dirty="0"/>
              <a:t> </a:t>
            </a:r>
            <a:r>
              <a:rPr lang="en-US" sz="1100" dirty="0" err="1"/>
              <a:t>sobre</a:t>
            </a:r>
            <a:r>
              <a:rPr lang="en-US" sz="1100" dirty="0"/>
              <a:t> un </a:t>
            </a:r>
            <a:r>
              <a:rPr lang="en-US" sz="1100" dirty="0" err="1"/>
              <a:t>concepto</a:t>
            </a:r>
            <a:r>
              <a:rPr lang="en-US" sz="1100" dirty="0"/>
              <a:t> </a:t>
            </a:r>
            <a:r>
              <a:rPr lang="en-US" sz="1100" dirty="0" err="1"/>
              <a:t>llamado</a:t>
            </a:r>
            <a:r>
              <a:rPr lang="en-US" sz="1100" dirty="0"/>
              <a:t> “ </a:t>
            </a:r>
            <a:r>
              <a:rPr lang="en-US" sz="1100" dirty="0" err="1"/>
              <a:t>pertinente</a:t>
            </a:r>
            <a:r>
              <a:rPr lang="en-US" sz="1100" dirty="0"/>
              <a:t> para el </a:t>
            </a:r>
            <a:r>
              <a:rPr lang="en-US" sz="1100" dirty="0" err="1"/>
              <a:t>sistema</a:t>
            </a:r>
            <a:r>
              <a:rPr lang="en-US" sz="1100" dirty="0"/>
              <a:t>”. La </a:t>
            </a:r>
            <a:r>
              <a:rPr lang="en-US" sz="1100" dirty="0" err="1"/>
              <a:t>Convención</a:t>
            </a:r>
            <a:r>
              <a:rPr lang="en-US" sz="1100" dirty="0"/>
              <a:t> de Derechos </a:t>
            </a:r>
            <a:r>
              <a:rPr lang="en-US" sz="1100" dirty="0" err="1"/>
              <a:t>Humanos</a:t>
            </a:r>
            <a:r>
              <a:rPr lang="en-US" sz="1100" dirty="0"/>
              <a:t> de la UE no </a:t>
            </a:r>
            <a:r>
              <a:rPr lang="en-US" sz="1100" dirty="0" err="1"/>
              <a:t>permite</a:t>
            </a:r>
            <a:r>
              <a:rPr lang="en-US" sz="1100" dirty="0"/>
              <a:t> </a:t>
            </a:r>
            <a:r>
              <a:rPr lang="en-US" sz="1100" dirty="0" err="1"/>
              <a:t>derogaciones</a:t>
            </a:r>
            <a:r>
              <a:rPr lang="en-US" sz="1100" dirty="0"/>
              <a:t> sin </a:t>
            </a:r>
            <a:r>
              <a:rPr lang="en-US" sz="1100" dirty="0" err="1"/>
              <a:t>razón</a:t>
            </a:r>
            <a:r>
              <a:rPr lang="en-US" sz="1100" dirty="0"/>
              <a:t> </a:t>
            </a:r>
            <a:r>
              <a:rPr lang="en-US" sz="1100" dirty="0" err="1"/>
              <a:t>alguna</a:t>
            </a:r>
            <a:r>
              <a:rPr lang="en-US" sz="1100" dirty="0"/>
              <a:t> </a:t>
            </a:r>
            <a:r>
              <a:rPr lang="en-US" sz="1100" dirty="0" err="1"/>
              <a:t>por</a:t>
            </a:r>
            <a:r>
              <a:rPr lang="en-US" sz="1100" dirty="0"/>
              <a:t> </a:t>
            </a:r>
            <a:r>
              <a:rPr lang="en-US" sz="1100" dirty="0" err="1"/>
              <a:t>los</a:t>
            </a:r>
            <a:r>
              <a:rPr lang="en-US" sz="1100" dirty="0"/>
              <a:t> </a:t>
            </a:r>
            <a:r>
              <a:rPr lang="en-US" sz="1100" dirty="0" err="1"/>
              <a:t>estados</a:t>
            </a:r>
            <a:r>
              <a:rPr lang="en-US" sz="1100" dirty="0"/>
              <a:t> </a:t>
            </a:r>
            <a:r>
              <a:rPr lang="en-US" sz="1100" dirty="0" err="1"/>
              <a:t>miembros</a:t>
            </a:r>
            <a:r>
              <a:rPr lang="en-US" sz="1100" dirty="0"/>
              <a:t> de la </a:t>
            </a:r>
            <a:r>
              <a:rPr lang="en-US" sz="1100" dirty="0" err="1"/>
              <a:t>convención</a:t>
            </a:r>
            <a:r>
              <a:rPr lang="en-US" sz="1100" dirty="0"/>
              <a:t>.</a:t>
            </a:r>
          </a:p>
          <a:p>
            <a:pPr marL="0" indent="0" algn="just">
              <a:buNone/>
            </a:pPr>
            <a:r>
              <a:rPr lang="en-US" sz="1100" dirty="0" err="1"/>
              <a:t>Alguien</a:t>
            </a:r>
            <a:r>
              <a:rPr lang="en-US" sz="1100" dirty="0"/>
              <a:t> que </a:t>
            </a:r>
            <a:r>
              <a:rPr lang="en-US" sz="1100" dirty="0" err="1"/>
              <a:t>haya</a:t>
            </a:r>
            <a:r>
              <a:rPr lang="en-US" sz="1100" dirty="0"/>
              <a:t> </a:t>
            </a:r>
            <a:r>
              <a:rPr lang="en-US" sz="1100" dirty="0" err="1"/>
              <a:t>argumentado</a:t>
            </a:r>
            <a:r>
              <a:rPr lang="en-US" sz="1100" dirty="0"/>
              <a:t> </a:t>
            </a:r>
            <a:r>
              <a:rPr lang="en-US" sz="1100" dirty="0" err="1"/>
              <a:t>cuestiones</a:t>
            </a:r>
            <a:r>
              <a:rPr lang="en-US" sz="1100" dirty="0"/>
              <a:t> de </a:t>
            </a:r>
            <a:r>
              <a:rPr lang="en-US" sz="1100" dirty="0" err="1"/>
              <a:t>salud</a:t>
            </a:r>
            <a:r>
              <a:rPr lang="en-US" sz="1100" dirty="0"/>
              <a:t> o </a:t>
            </a:r>
            <a:r>
              <a:rPr lang="en-US" sz="1100" dirty="0" err="1"/>
              <a:t>economía</a:t>
            </a:r>
            <a:r>
              <a:rPr lang="en-US" sz="1100" dirty="0"/>
              <a:t> sin </a:t>
            </a:r>
            <a:r>
              <a:rPr lang="en-US" sz="1100" dirty="0" err="1"/>
              <a:t>matices</a:t>
            </a:r>
            <a:r>
              <a:rPr lang="en-US" sz="1100" dirty="0"/>
              <a:t>,   ha </a:t>
            </a:r>
            <a:r>
              <a:rPr lang="en-US" sz="1100" dirty="0" err="1"/>
              <a:t>provocado</a:t>
            </a:r>
            <a:r>
              <a:rPr lang="en-US" sz="1100" dirty="0"/>
              <a:t> un debacle en el debate y la </a:t>
            </a:r>
            <a:r>
              <a:rPr lang="en-US" sz="1100" dirty="0" err="1"/>
              <a:t>acción</a:t>
            </a:r>
            <a:r>
              <a:rPr lang="en-US" sz="1100" dirty="0"/>
              <a:t>, que </a:t>
            </a:r>
            <a:r>
              <a:rPr lang="en-US" sz="1100" dirty="0" err="1"/>
              <a:t>además</a:t>
            </a:r>
            <a:r>
              <a:rPr lang="en-US" sz="1100" dirty="0"/>
              <a:t> no </a:t>
            </a:r>
            <a:r>
              <a:rPr lang="en-US" sz="1100" dirty="0" err="1"/>
              <a:t>está</a:t>
            </a:r>
            <a:r>
              <a:rPr lang="en-US" sz="1100" dirty="0"/>
              <a:t> </a:t>
            </a:r>
            <a:r>
              <a:rPr lang="en-US" sz="1100" dirty="0" err="1"/>
              <a:t>respaldado</a:t>
            </a:r>
            <a:r>
              <a:rPr lang="en-US" sz="1100" dirty="0"/>
              <a:t> </a:t>
            </a:r>
            <a:r>
              <a:rPr lang="en-US" sz="1100" dirty="0" err="1"/>
              <a:t>por</a:t>
            </a:r>
            <a:r>
              <a:rPr lang="en-US" sz="1100" dirty="0"/>
              <a:t> la </a:t>
            </a:r>
            <a:r>
              <a:rPr lang="en-US" sz="1100" dirty="0" err="1"/>
              <a:t>constitución</a:t>
            </a:r>
            <a:r>
              <a:rPr lang="en-US" sz="1100" dirty="0"/>
              <a:t>.  En </a:t>
            </a:r>
            <a:r>
              <a:rPr lang="en-US" sz="1100" dirty="0" err="1"/>
              <a:t>muchos</a:t>
            </a:r>
            <a:r>
              <a:rPr lang="en-US" sz="1100" dirty="0"/>
              <a:t> </a:t>
            </a:r>
            <a:r>
              <a:rPr lang="en-US" sz="1100" dirty="0" err="1"/>
              <a:t>países</a:t>
            </a:r>
            <a:r>
              <a:rPr lang="en-US" sz="1100" dirty="0"/>
              <a:t>, </a:t>
            </a:r>
            <a:r>
              <a:rPr lang="en-US" sz="1100" dirty="0" err="1"/>
              <a:t>decisiones</a:t>
            </a:r>
            <a:r>
              <a:rPr lang="en-US" sz="1100" dirty="0"/>
              <a:t> </a:t>
            </a:r>
            <a:r>
              <a:rPr lang="en-US" sz="1100" dirty="0" err="1"/>
              <a:t>económicas</a:t>
            </a:r>
            <a:r>
              <a:rPr lang="en-US" sz="1100" dirty="0"/>
              <a:t> </a:t>
            </a:r>
            <a:r>
              <a:rPr lang="en-US" sz="1100" dirty="0" err="1"/>
              <a:t>han</a:t>
            </a:r>
            <a:r>
              <a:rPr lang="en-US" sz="1100" dirty="0"/>
              <a:t> </a:t>
            </a:r>
            <a:r>
              <a:rPr lang="en-US" sz="1100" dirty="0" err="1"/>
              <a:t>evitado</a:t>
            </a:r>
            <a:r>
              <a:rPr lang="en-US" sz="1100" dirty="0"/>
              <a:t> que, en </a:t>
            </a:r>
            <a:r>
              <a:rPr lang="en-US" sz="1100" dirty="0" err="1"/>
              <a:t>vez</a:t>
            </a:r>
            <a:r>
              <a:rPr lang="en-US" sz="1100" dirty="0"/>
              <a:t> de </a:t>
            </a:r>
            <a:r>
              <a:rPr lang="en-US" sz="1100" dirty="0" err="1"/>
              <a:t>ayudar</a:t>
            </a:r>
            <a:r>
              <a:rPr lang="en-US" sz="1100" dirty="0"/>
              <a:t>, </a:t>
            </a:r>
            <a:r>
              <a:rPr lang="en-US" sz="1100" dirty="0" err="1"/>
              <a:t>los</a:t>
            </a:r>
            <a:r>
              <a:rPr lang="en-US" sz="1100" dirty="0"/>
              <a:t> </a:t>
            </a:r>
            <a:r>
              <a:rPr lang="en-US" sz="1100" dirty="0" err="1"/>
              <a:t>hospitales</a:t>
            </a:r>
            <a:r>
              <a:rPr lang="en-US" sz="1100" dirty="0"/>
              <a:t> </a:t>
            </a:r>
            <a:r>
              <a:rPr lang="en-US" sz="1100" dirty="0" err="1"/>
              <a:t>dispongan</a:t>
            </a:r>
            <a:r>
              <a:rPr lang="en-US" sz="1100" dirty="0"/>
              <a:t> de </a:t>
            </a:r>
            <a:r>
              <a:rPr lang="en-US" sz="1100" dirty="0" err="1"/>
              <a:t>suficientes</a:t>
            </a:r>
            <a:r>
              <a:rPr lang="en-US" sz="1100" dirty="0"/>
              <a:t> camas  en </a:t>
            </a:r>
            <a:r>
              <a:rPr lang="en-US" sz="1100" dirty="0" err="1"/>
              <a:t>urgencias</a:t>
            </a:r>
            <a:r>
              <a:rPr lang="en-US" sz="1100" dirty="0"/>
              <a:t> y de </a:t>
            </a:r>
            <a:r>
              <a:rPr lang="en-US" sz="1100" dirty="0" err="1"/>
              <a:t>respiradores</a:t>
            </a:r>
            <a:r>
              <a:rPr lang="en-US" sz="1100" dirty="0"/>
              <a:t> y </a:t>
            </a:r>
            <a:r>
              <a:rPr lang="en-US" sz="1100" dirty="0" err="1"/>
              <a:t>han</a:t>
            </a:r>
            <a:r>
              <a:rPr lang="en-US" sz="1100" dirty="0"/>
              <a:t> </a:t>
            </a:r>
            <a:r>
              <a:rPr lang="en-US" sz="1100" dirty="0" err="1"/>
              <a:t>conducido</a:t>
            </a:r>
            <a:r>
              <a:rPr lang="en-US" sz="1100" dirty="0"/>
              <a:t> a </a:t>
            </a:r>
            <a:r>
              <a:rPr lang="en-US" sz="1100" dirty="0" err="1"/>
              <a:t>carencias</a:t>
            </a:r>
            <a:r>
              <a:rPr lang="en-US" sz="1100" dirty="0"/>
              <a:t> </a:t>
            </a:r>
            <a:r>
              <a:rPr lang="en-US" sz="1100" dirty="0" err="1"/>
              <a:t>dramáticas</a:t>
            </a:r>
            <a:r>
              <a:rPr lang="en-US" sz="1100" dirty="0"/>
              <a:t>.</a:t>
            </a:r>
          </a:p>
          <a:p>
            <a:pPr marL="0" indent="0" algn="just">
              <a:buNone/>
            </a:pPr>
            <a:r>
              <a:rPr lang="en-US" sz="1100" dirty="0"/>
              <a:t>¿</a:t>
            </a:r>
            <a:r>
              <a:rPr lang="en-US" sz="1100" dirty="0" err="1"/>
              <a:t>Quién</a:t>
            </a:r>
            <a:r>
              <a:rPr lang="en-US" sz="1100" dirty="0"/>
              <a:t> </a:t>
            </a:r>
            <a:r>
              <a:rPr lang="en-US" sz="1100" dirty="0" err="1"/>
              <a:t>estaba</a:t>
            </a:r>
            <a:r>
              <a:rPr lang="en-US" sz="1100" dirty="0"/>
              <a:t> (y </a:t>
            </a:r>
            <a:r>
              <a:rPr lang="en-US" sz="1100" dirty="0" err="1"/>
              <a:t>está</a:t>
            </a:r>
            <a:r>
              <a:rPr lang="en-US" sz="1100" dirty="0"/>
              <a:t>) </a:t>
            </a:r>
            <a:r>
              <a:rPr lang="en-US" sz="1100" dirty="0" err="1"/>
              <a:t>interesado</a:t>
            </a:r>
            <a:r>
              <a:rPr lang="en-US" sz="1100" dirty="0"/>
              <a:t> en </a:t>
            </a:r>
            <a:r>
              <a:rPr lang="en-US" sz="1100" dirty="0" err="1"/>
              <a:t>minimizar</a:t>
            </a:r>
            <a:r>
              <a:rPr lang="en-US" sz="1100" dirty="0"/>
              <a:t> el debate de </a:t>
            </a:r>
            <a:r>
              <a:rPr lang="en-US" sz="1100" dirty="0" err="1"/>
              <a:t>fallecimientos</a:t>
            </a:r>
            <a:r>
              <a:rPr lang="en-US" sz="1100" dirty="0"/>
              <a:t> </a:t>
            </a:r>
            <a:r>
              <a:rPr lang="en-US" sz="1100" dirty="0" err="1"/>
              <a:t>sólo</a:t>
            </a:r>
            <a:r>
              <a:rPr lang="en-US" sz="1100" dirty="0"/>
              <a:t> a </a:t>
            </a:r>
            <a:r>
              <a:rPr lang="en-US" sz="1100" dirty="0" err="1"/>
              <a:t>los</a:t>
            </a:r>
            <a:r>
              <a:rPr lang="en-US" sz="1100" dirty="0"/>
              <a:t> </a:t>
            </a:r>
            <a:r>
              <a:rPr lang="en-US" sz="1100" dirty="0" err="1"/>
              <a:t>causados</a:t>
            </a:r>
            <a:r>
              <a:rPr lang="en-US" sz="1100" dirty="0"/>
              <a:t> </a:t>
            </a:r>
            <a:r>
              <a:rPr lang="en-US" sz="1100" dirty="0" err="1"/>
              <a:t>por</a:t>
            </a:r>
            <a:r>
              <a:rPr lang="en-US" sz="1100" dirty="0"/>
              <a:t> Covid-19 y </a:t>
            </a:r>
            <a:r>
              <a:rPr lang="en-US" sz="1100" dirty="0" err="1"/>
              <a:t>cierra</a:t>
            </a:r>
            <a:r>
              <a:rPr lang="en-US" sz="1100" dirty="0"/>
              <a:t> </a:t>
            </a:r>
            <a:r>
              <a:rPr lang="en-US" sz="1100" dirty="0" err="1"/>
              <a:t>los</a:t>
            </a:r>
            <a:r>
              <a:rPr lang="en-US" sz="1100" dirty="0"/>
              <a:t> </a:t>
            </a:r>
            <a:r>
              <a:rPr lang="en-US" sz="1100" dirty="0" err="1"/>
              <a:t>ojos</a:t>
            </a:r>
            <a:r>
              <a:rPr lang="en-US" sz="1100" dirty="0"/>
              <a:t> ante </a:t>
            </a:r>
            <a:r>
              <a:rPr lang="en-US" sz="1100" dirty="0" err="1"/>
              <a:t>otras</a:t>
            </a:r>
            <a:r>
              <a:rPr lang="en-US" sz="1100" dirty="0"/>
              <a:t>  </a:t>
            </a:r>
            <a:r>
              <a:rPr lang="en-US" sz="1100" dirty="0" err="1"/>
              <a:t>muertes</a:t>
            </a:r>
            <a:r>
              <a:rPr lang="en-US" sz="1100" dirty="0"/>
              <a:t>, ( y a causa de </a:t>
            </a:r>
            <a:r>
              <a:rPr lang="en-US" sz="1100" dirty="0" err="1"/>
              <a:t>qué</a:t>
            </a:r>
            <a:r>
              <a:rPr lang="en-US" sz="1100" dirty="0"/>
              <a:t>) </a:t>
            </a:r>
            <a:r>
              <a:rPr lang="en-US" sz="1100" dirty="0" err="1"/>
              <a:t>durante</a:t>
            </a:r>
            <a:r>
              <a:rPr lang="en-US" sz="1100" dirty="0"/>
              <a:t> </a:t>
            </a:r>
            <a:r>
              <a:rPr lang="en-US" sz="1100" dirty="0" err="1"/>
              <a:t>este</a:t>
            </a:r>
            <a:r>
              <a:rPr lang="en-US" sz="1100" dirty="0"/>
              <a:t> </a:t>
            </a:r>
            <a:r>
              <a:rPr lang="en-US" sz="1100" dirty="0" err="1"/>
              <a:t>periodo</a:t>
            </a:r>
            <a:r>
              <a:rPr lang="en-US" sz="1100" dirty="0"/>
              <a:t>?</a:t>
            </a:r>
          </a:p>
          <a:p>
            <a:pPr marL="0" indent="0" algn="just">
              <a:buNone/>
            </a:pPr>
            <a:r>
              <a:rPr lang="en-US" sz="1100" dirty="0"/>
              <a:t>¿</a:t>
            </a:r>
            <a:r>
              <a:rPr lang="en-US" sz="1100" dirty="0" err="1"/>
              <a:t>Por</a:t>
            </a:r>
            <a:r>
              <a:rPr lang="en-US" sz="1100" dirty="0"/>
              <a:t> </a:t>
            </a:r>
            <a:r>
              <a:rPr lang="en-US" sz="1100" dirty="0" err="1"/>
              <a:t>qué</a:t>
            </a:r>
            <a:r>
              <a:rPr lang="en-US" sz="1100" dirty="0"/>
              <a:t>, </a:t>
            </a:r>
            <a:r>
              <a:rPr lang="en-US" sz="1100" dirty="0" err="1"/>
              <a:t>incluso</a:t>
            </a:r>
            <a:r>
              <a:rPr lang="en-US" sz="1100" dirty="0"/>
              <a:t> </a:t>
            </a:r>
            <a:r>
              <a:rPr lang="en-US" sz="1100" dirty="0" err="1"/>
              <a:t>después</a:t>
            </a:r>
            <a:r>
              <a:rPr lang="en-US" sz="1100" dirty="0"/>
              <a:t> de 3 </a:t>
            </a:r>
            <a:r>
              <a:rPr lang="en-US" sz="1100" dirty="0" err="1"/>
              <a:t>meses</a:t>
            </a:r>
            <a:r>
              <a:rPr lang="en-US" sz="1100" dirty="0"/>
              <a:t> de </a:t>
            </a:r>
            <a:r>
              <a:rPr lang="en-US" sz="1100" dirty="0" err="1"/>
              <a:t>información</a:t>
            </a:r>
            <a:r>
              <a:rPr lang="en-US" sz="1100" dirty="0"/>
              <a:t> </a:t>
            </a:r>
            <a:r>
              <a:rPr lang="en-US" sz="1100" dirty="0" err="1"/>
              <a:t>extensa</a:t>
            </a:r>
            <a:r>
              <a:rPr lang="en-US" sz="1100" dirty="0"/>
              <a:t> del Covid-19, no se ha </a:t>
            </a:r>
            <a:r>
              <a:rPr lang="en-US" sz="1100" dirty="0" err="1"/>
              <a:t>comunicado</a:t>
            </a:r>
            <a:r>
              <a:rPr lang="en-US" sz="1100" dirty="0"/>
              <a:t>  el </a:t>
            </a:r>
            <a:r>
              <a:rPr lang="en-US" sz="1100" dirty="0" err="1"/>
              <a:t>número</a:t>
            </a:r>
            <a:r>
              <a:rPr lang="en-US" sz="1100" dirty="0"/>
              <a:t> </a:t>
            </a:r>
            <a:r>
              <a:rPr lang="en-US" sz="1100" dirty="0" err="1"/>
              <a:t>pruebas</a:t>
            </a:r>
            <a:r>
              <a:rPr lang="en-US" sz="1100" dirty="0"/>
              <a:t> </a:t>
            </a:r>
            <a:r>
              <a:rPr lang="en-US" sz="1100" dirty="0" err="1"/>
              <a:t>ejecutadas</a:t>
            </a:r>
            <a:r>
              <a:rPr lang="en-US" sz="1100" dirty="0"/>
              <a:t> y </a:t>
            </a:r>
            <a:r>
              <a:rPr lang="en-US" sz="1100" dirty="0" err="1"/>
              <a:t>quiés</a:t>
            </a:r>
            <a:r>
              <a:rPr lang="en-US" sz="1100" dirty="0"/>
              <a:t> </a:t>
            </a:r>
            <a:r>
              <a:rPr lang="en-US" sz="1100" dirty="0" err="1"/>
              <a:t>es</a:t>
            </a:r>
            <a:r>
              <a:rPr lang="en-US" sz="1100" dirty="0"/>
              <a:t> el </a:t>
            </a:r>
            <a:r>
              <a:rPr lang="en-US" sz="1100" dirty="0" err="1"/>
              <a:t>responsable</a:t>
            </a:r>
            <a:r>
              <a:rPr lang="en-US" sz="1100" dirty="0"/>
              <a:t>?  Sin el </a:t>
            </a:r>
            <a:r>
              <a:rPr lang="en-US" sz="1100" dirty="0" err="1"/>
              <a:t>conocimiento</a:t>
            </a:r>
            <a:r>
              <a:rPr lang="en-US" sz="1100" dirty="0"/>
              <a:t> del total de </a:t>
            </a:r>
            <a:r>
              <a:rPr lang="en-US" sz="1100" dirty="0" err="1"/>
              <a:t>pruebas</a:t>
            </a:r>
            <a:r>
              <a:rPr lang="en-US" sz="1100" dirty="0"/>
              <a:t> </a:t>
            </a:r>
            <a:r>
              <a:rPr lang="en-US" sz="1100" dirty="0" err="1"/>
              <a:t>por</a:t>
            </a:r>
            <a:r>
              <a:rPr lang="en-US" sz="1100" dirty="0"/>
              <a:t> </a:t>
            </a:r>
            <a:r>
              <a:rPr lang="en-US" sz="1100" dirty="0" err="1"/>
              <a:t>país</a:t>
            </a:r>
            <a:r>
              <a:rPr lang="en-US" sz="1100" dirty="0"/>
              <a:t>, </a:t>
            </a:r>
            <a:r>
              <a:rPr lang="en-US" sz="1100" dirty="0" err="1"/>
              <a:t>los</a:t>
            </a:r>
            <a:r>
              <a:rPr lang="en-US" sz="1100" dirty="0"/>
              <a:t> </a:t>
            </a:r>
            <a:r>
              <a:rPr lang="en-US" sz="1100" dirty="0" err="1"/>
              <a:t>informes</a:t>
            </a:r>
            <a:r>
              <a:rPr lang="en-US" sz="1100" dirty="0"/>
              <a:t> de </a:t>
            </a:r>
            <a:r>
              <a:rPr lang="en-US" sz="1100" dirty="0" err="1"/>
              <a:t>infectados</a:t>
            </a:r>
            <a:r>
              <a:rPr lang="en-US" sz="1100" dirty="0"/>
              <a:t>, </a:t>
            </a:r>
            <a:r>
              <a:rPr lang="en-US" sz="1100" dirty="0" err="1"/>
              <a:t>recuperados</a:t>
            </a:r>
            <a:r>
              <a:rPr lang="en-US" sz="1100" dirty="0"/>
              <a:t> y </a:t>
            </a:r>
            <a:r>
              <a:rPr lang="en-US" sz="1100" dirty="0" err="1"/>
              <a:t>muertos</a:t>
            </a:r>
            <a:r>
              <a:rPr lang="en-US" sz="1100" dirty="0"/>
              <a:t> son </a:t>
            </a:r>
            <a:r>
              <a:rPr lang="en-US" sz="1100" dirty="0" err="1"/>
              <a:t>como</a:t>
            </a:r>
            <a:r>
              <a:rPr lang="en-US" sz="1100" dirty="0"/>
              <a:t> </a:t>
            </a:r>
            <a:r>
              <a:rPr lang="en-US" sz="1100" dirty="0" err="1"/>
              <a:t>mínimo</a:t>
            </a:r>
            <a:r>
              <a:rPr lang="en-US" sz="1100" dirty="0"/>
              <a:t> </a:t>
            </a:r>
            <a:r>
              <a:rPr lang="en-US" sz="1100" dirty="0" err="1"/>
              <a:t>engañosos</a:t>
            </a:r>
            <a:r>
              <a:rPr lang="en-US" sz="1100" dirty="0"/>
              <a:t>.</a:t>
            </a:r>
          </a:p>
          <a:p>
            <a:pPr marL="0" indent="0" algn="just">
              <a:buNone/>
            </a:pPr>
            <a:r>
              <a:rPr lang="en-US" sz="1100" dirty="0" err="1"/>
              <a:t>Muchos</a:t>
            </a:r>
            <a:r>
              <a:rPr lang="en-US" sz="1100" dirty="0"/>
              <a:t> </a:t>
            </a:r>
            <a:r>
              <a:rPr lang="en-US" sz="1100" dirty="0" err="1"/>
              <a:t>países</a:t>
            </a:r>
            <a:r>
              <a:rPr lang="en-US" sz="1100" dirty="0"/>
              <a:t> que </a:t>
            </a:r>
            <a:r>
              <a:rPr lang="en-US" sz="1100" dirty="0" err="1"/>
              <a:t>aceptaron</a:t>
            </a:r>
            <a:r>
              <a:rPr lang="en-US" sz="1100" dirty="0"/>
              <a:t> SDG5 y SDG10-Igualdad de </a:t>
            </a:r>
            <a:r>
              <a:rPr lang="en-US" sz="1100" dirty="0" err="1"/>
              <a:t>género</a:t>
            </a:r>
            <a:r>
              <a:rPr lang="en-US" sz="1100" dirty="0"/>
              <a:t> y NADIE </a:t>
            </a:r>
            <a:r>
              <a:rPr lang="en-US" sz="1100" dirty="0" err="1"/>
              <a:t>queda</a:t>
            </a:r>
            <a:r>
              <a:rPr lang="en-US" sz="1100" dirty="0"/>
              <a:t> </a:t>
            </a:r>
            <a:r>
              <a:rPr lang="en-US" sz="1100" dirty="0" err="1"/>
              <a:t>atrás</a:t>
            </a:r>
            <a:r>
              <a:rPr lang="en-US" sz="1100" dirty="0"/>
              <a:t>- ha </a:t>
            </a:r>
            <a:r>
              <a:rPr lang="en-US" sz="1100" dirty="0" err="1"/>
              <a:t>creado</a:t>
            </a:r>
            <a:r>
              <a:rPr lang="en-US" sz="1100" dirty="0"/>
              <a:t> </a:t>
            </a:r>
            <a:r>
              <a:rPr lang="en-US" sz="1100" dirty="0" err="1"/>
              <a:t>una</a:t>
            </a:r>
            <a:r>
              <a:rPr lang="en-US" sz="1100" dirty="0"/>
              <a:t> “</a:t>
            </a:r>
            <a:r>
              <a:rPr lang="en-US" sz="1100" dirty="0" err="1"/>
              <a:t>realidad</a:t>
            </a:r>
            <a:r>
              <a:rPr lang="en-US" sz="1100" dirty="0"/>
              <a:t> Covid-19” a </a:t>
            </a:r>
            <a:r>
              <a:rPr lang="en-US" sz="1100" dirty="0" err="1"/>
              <a:t>expensas</a:t>
            </a:r>
            <a:r>
              <a:rPr lang="en-US" sz="1100" dirty="0"/>
              <a:t> de </a:t>
            </a:r>
            <a:r>
              <a:rPr lang="en-US" sz="1100" dirty="0" err="1"/>
              <a:t>mujeres</a:t>
            </a:r>
            <a:r>
              <a:rPr lang="en-US" sz="1100" dirty="0"/>
              <a:t>, </a:t>
            </a:r>
            <a:r>
              <a:rPr lang="en-US" sz="1100" dirty="0" err="1"/>
              <a:t>niños</a:t>
            </a:r>
            <a:r>
              <a:rPr lang="en-US" sz="1100" dirty="0"/>
              <a:t> y </a:t>
            </a:r>
            <a:r>
              <a:rPr lang="en-US" sz="1100" dirty="0" err="1"/>
              <a:t>jubilados</a:t>
            </a:r>
            <a:r>
              <a:rPr lang="en-US" sz="1100" dirty="0"/>
              <a:t>.. </a:t>
            </a:r>
            <a:r>
              <a:rPr lang="en-US" sz="1100" dirty="0" err="1"/>
              <a:t>Ofrecen</a:t>
            </a:r>
            <a:r>
              <a:rPr lang="en-US" sz="1100" dirty="0"/>
              <a:t> </a:t>
            </a:r>
            <a:r>
              <a:rPr lang="en-US" sz="1100" dirty="0" err="1"/>
              <a:t>acuerdos</a:t>
            </a:r>
            <a:r>
              <a:rPr lang="en-US" sz="1100" dirty="0"/>
              <a:t> a  </a:t>
            </a:r>
            <a:r>
              <a:rPr lang="en-US" sz="1100" dirty="0" err="1"/>
              <a:t>grandes</a:t>
            </a:r>
            <a:r>
              <a:rPr lang="en-US" sz="1100" dirty="0"/>
              <a:t> </a:t>
            </a:r>
            <a:r>
              <a:rPr lang="en-US" sz="1100" dirty="0" err="1"/>
              <a:t>corporaciones</a:t>
            </a:r>
            <a:r>
              <a:rPr lang="en-US" sz="1100" dirty="0"/>
              <a:t> y </a:t>
            </a:r>
            <a:r>
              <a:rPr lang="en-US" sz="1100" dirty="0" err="1"/>
              <a:t>ignoran</a:t>
            </a:r>
            <a:r>
              <a:rPr lang="en-US" sz="1100" dirty="0"/>
              <a:t> </a:t>
            </a:r>
            <a:r>
              <a:rPr lang="en-US" sz="1100" dirty="0" err="1"/>
              <a:t>asuntos</a:t>
            </a:r>
            <a:r>
              <a:rPr lang="en-US" sz="1100" dirty="0"/>
              <a:t> </a:t>
            </a:r>
            <a:r>
              <a:rPr lang="en-US" sz="1100" dirty="0" err="1"/>
              <a:t>como</a:t>
            </a:r>
            <a:r>
              <a:rPr lang="en-US" sz="1100" dirty="0"/>
              <a:t>  el </a:t>
            </a:r>
            <a:r>
              <a:rPr lang="en-US" sz="1100" dirty="0" err="1"/>
              <a:t>cuidado</a:t>
            </a:r>
            <a:r>
              <a:rPr lang="en-US" sz="1100" dirty="0"/>
              <a:t> a </a:t>
            </a:r>
            <a:r>
              <a:rPr lang="en-US" sz="1100" dirty="0" err="1"/>
              <a:t>niños</a:t>
            </a:r>
            <a:r>
              <a:rPr lang="en-US" sz="1100" dirty="0"/>
              <a:t>, </a:t>
            </a:r>
            <a:r>
              <a:rPr lang="en-US" sz="1100" dirty="0" err="1"/>
              <a:t>educación</a:t>
            </a:r>
            <a:r>
              <a:rPr lang="en-US" sz="1100" dirty="0"/>
              <a:t> en el </a:t>
            </a:r>
            <a:r>
              <a:rPr lang="en-US" sz="1100" dirty="0" err="1"/>
              <a:t>hogar</a:t>
            </a:r>
            <a:r>
              <a:rPr lang="en-US" sz="1100" dirty="0"/>
              <a:t> etc.</a:t>
            </a:r>
          </a:p>
          <a:p>
            <a:pPr marL="0" indent="0" algn="just">
              <a:buNone/>
            </a:pPr>
            <a:endParaRPr lang="en-US" sz="1100" dirty="0"/>
          </a:p>
          <a:p>
            <a:pPr marL="0" indent="0" algn="just">
              <a:buNone/>
            </a:pPr>
            <a:r>
              <a:rPr lang="en-US" sz="1100" dirty="0"/>
              <a:t>.</a:t>
            </a:r>
          </a:p>
        </p:txBody>
      </p:sp>
      <p:sp>
        <p:nvSpPr>
          <p:cNvPr id="14" name="Textfeld 1">
            <a:extLst>
              <a:ext uri="{FF2B5EF4-FFF2-40B4-BE49-F238E27FC236}">
                <a16:creationId xmlns:a16="http://schemas.microsoft.com/office/drawing/2014/main" id="{00E9A3AE-07D1-4D8A-A5B0-44813885939C}"/>
              </a:ext>
            </a:extLst>
          </p:cNvPr>
          <p:cNvSpPr txBox="1"/>
          <p:nvPr/>
        </p:nvSpPr>
        <p:spPr>
          <a:xfrm>
            <a:off x="11518" y="525582"/>
            <a:ext cx="4181474" cy="2123658"/>
          </a:xfrm>
          <a:prstGeom prst="rect">
            <a:avLst/>
          </a:prstGeom>
          <a:noFill/>
        </p:spPr>
        <p:txBody>
          <a:bodyPr wrap="square" rtlCol="0" anchor="t">
            <a:spAutoFit/>
          </a:bodyPr>
          <a:lstStyle/>
          <a:p>
            <a:pPr lvl="0" algn="just"/>
            <a:r>
              <a:rPr lang="en-US" sz="1200" dirty="0" err="1">
                <a:solidFill>
                  <a:srgbClr val="099BDD">
                    <a:lumMod val="50000"/>
                  </a:srgbClr>
                </a:solidFill>
              </a:rPr>
              <a:t>Desafíos</a:t>
            </a:r>
            <a:r>
              <a:rPr lang="en-US" sz="1200" dirty="0">
                <a:solidFill>
                  <a:srgbClr val="099BDD">
                    <a:lumMod val="50000"/>
                  </a:srgbClr>
                </a:solidFill>
              </a:rPr>
              <a:t> </a:t>
            </a:r>
            <a:r>
              <a:rPr lang="en-US" sz="1200" dirty="0" err="1">
                <a:solidFill>
                  <a:srgbClr val="099BDD">
                    <a:lumMod val="50000"/>
                  </a:srgbClr>
                </a:solidFill>
              </a:rPr>
              <a:t>anteriores</a:t>
            </a:r>
            <a:r>
              <a:rPr lang="en-US" sz="1200" dirty="0">
                <a:solidFill>
                  <a:srgbClr val="099BDD">
                    <a:lumMod val="50000"/>
                  </a:srgbClr>
                </a:solidFill>
              </a:rPr>
              <a:t> – </a:t>
            </a:r>
            <a:r>
              <a:rPr lang="en-US" sz="1200" dirty="0" err="1">
                <a:solidFill>
                  <a:srgbClr val="099BDD">
                    <a:lumMod val="50000"/>
                  </a:srgbClr>
                </a:solidFill>
              </a:rPr>
              <a:t>como</a:t>
            </a:r>
            <a:r>
              <a:rPr lang="en-US" sz="1200" dirty="0">
                <a:solidFill>
                  <a:srgbClr val="099BDD">
                    <a:lumMod val="50000"/>
                  </a:srgbClr>
                </a:solidFill>
              </a:rPr>
              <a:t> la gripe </a:t>
            </a:r>
            <a:r>
              <a:rPr lang="en-US" sz="1200" dirty="0" err="1">
                <a:solidFill>
                  <a:srgbClr val="099BDD">
                    <a:lumMod val="50000"/>
                  </a:srgbClr>
                </a:solidFill>
              </a:rPr>
              <a:t>aviar</a:t>
            </a:r>
            <a:r>
              <a:rPr lang="en-US" sz="1200" dirty="0">
                <a:solidFill>
                  <a:srgbClr val="099BDD">
                    <a:lumMod val="50000"/>
                  </a:srgbClr>
                </a:solidFill>
              </a:rPr>
              <a:t>, la gripe </a:t>
            </a:r>
            <a:r>
              <a:rPr lang="en-US" sz="1200" dirty="0" err="1">
                <a:solidFill>
                  <a:srgbClr val="099BDD">
                    <a:lumMod val="50000"/>
                  </a:srgbClr>
                </a:solidFill>
              </a:rPr>
              <a:t>porcina</a:t>
            </a:r>
            <a:r>
              <a:rPr lang="en-US" sz="1200" dirty="0">
                <a:solidFill>
                  <a:srgbClr val="099BDD">
                    <a:lumMod val="50000"/>
                  </a:srgbClr>
                </a:solidFill>
              </a:rPr>
              <a:t>, y la </a:t>
            </a:r>
            <a:r>
              <a:rPr lang="en-US" sz="1200" dirty="0" err="1">
                <a:solidFill>
                  <a:srgbClr val="099BDD">
                    <a:lumMod val="50000"/>
                  </a:srgbClr>
                </a:solidFill>
              </a:rPr>
              <a:t>Ébola</a:t>
            </a:r>
            <a:r>
              <a:rPr lang="en-US" sz="1200" dirty="0">
                <a:solidFill>
                  <a:srgbClr val="099BDD">
                    <a:lumMod val="50000"/>
                  </a:srgbClr>
                </a:solidFill>
              </a:rPr>
              <a:t> </a:t>
            </a:r>
            <a:r>
              <a:rPr lang="en-US" sz="1200" dirty="0" err="1">
                <a:solidFill>
                  <a:srgbClr val="099BDD">
                    <a:lumMod val="50000"/>
                  </a:srgbClr>
                </a:solidFill>
              </a:rPr>
              <a:t>por</a:t>
            </a:r>
            <a:r>
              <a:rPr lang="en-US" sz="1200" dirty="0">
                <a:solidFill>
                  <a:srgbClr val="099BDD">
                    <a:lumMod val="50000"/>
                  </a:srgbClr>
                </a:solidFill>
              </a:rPr>
              <a:t> un </a:t>
            </a:r>
            <a:r>
              <a:rPr lang="en-US" sz="1200" dirty="0" err="1">
                <a:solidFill>
                  <a:srgbClr val="099BDD">
                    <a:lumMod val="50000"/>
                  </a:srgbClr>
                </a:solidFill>
              </a:rPr>
              <a:t>lado</a:t>
            </a:r>
            <a:r>
              <a:rPr lang="en-US" sz="1200" dirty="0">
                <a:solidFill>
                  <a:srgbClr val="099BDD">
                    <a:lumMod val="50000"/>
                  </a:srgbClr>
                </a:solidFill>
              </a:rPr>
              <a:t> y  el 11S, el 2008 con el  </a:t>
            </a:r>
            <a:r>
              <a:rPr lang="en-US" sz="1200" dirty="0" err="1">
                <a:solidFill>
                  <a:srgbClr val="099BDD">
                    <a:lumMod val="50000"/>
                  </a:srgbClr>
                </a:solidFill>
              </a:rPr>
              <a:t>colapso</a:t>
            </a:r>
            <a:r>
              <a:rPr lang="en-US" sz="1200" dirty="0">
                <a:solidFill>
                  <a:srgbClr val="099BDD">
                    <a:lumMod val="50000"/>
                  </a:srgbClr>
                </a:solidFill>
              </a:rPr>
              <a:t> de Lehman y la crisis </a:t>
            </a:r>
            <a:r>
              <a:rPr lang="en-US" sz="1200" dirty="0" err="1">
                <a:solidFill>
                  <a:srgbClr val="099BDD">
                    <a:lumMod val="50000"/>
                  </a:srgbClr>
                </a:solidFill>
              </a:rPr>
              <a:t>financiera</a:t>
            </a:r>
            <a:r>
              <a:rPr lang="en-US" sz="1200" dirty="0">
                <a:solidFill>
                  <a:srgbClr val="099BDD">
                    <a:lumMod val="50000"/>
                  </a:srgbClr>
                </a:solidFill>
              </a:rPr>
              <a:t> de la UE </a:t>
            </a:r>
            <a:r>
              <a:rPr lang="en-US" sz="1200" dirty="0" err="1">
                <a:solidFill>
                  <a:srgbClr val="099BDD">
                    <a:lumMod val="50000"/>
                  </a:srgbClr>
                </a:solidFill>
              </a:rPr>
              <a:t>por</a:t>
            </a:r>
            <a:r>
              <a:rPr lang="en-US" sz="1200" dirty="0">
                <a:solidFill>
                  <a:srgbClr val="099BDD">
                    <a:lumMod val="50000"/>
                  </a:srgbClr>
                </a:solidFill>
              </a:rPr>
              <a:t> el </a:t>
            </a:r>
            <a:r>
              <a:rPr lang="en-US" sz="1200" dirty="0" err="1">
                <a:solidFill>
                  <a:srgbClr val="099BDD">
                    <a:lumMod val="50000"/>
                  </a:srgbClr>
                </a:solidFill>
              </a:rPr>
              <a:t>otro</a:t>
            </a:r>
            <a:r>
              <a:rPr lang="en-US" sz="1200" dirty="0">
                <a:solidFill>
                  <a:srgbClr val="099BDD">
                    <a:lumMod val="50000"/>
                  </a:srgbClr>
                </a:solidFill>
              </a:rPr>
              <a:t>– </a:t>
            </a:r>
            <a:r>
              <a:rPr lang="en-US" sz="1200" dirty="0" err="1">
                <a:solidFill>
                  <a:srgbClr val="099BDD">
                    <a:lumMod val="50000"/>
                  </a:srgbClr>
                </a:solidFill>
              </a:rPr>
              <a:t>muestran</a:t>
            </a:r>
            <a:r>
              <a:rPr lang="en-US" sz="1200" dirty="0">
                <a:solidFill>
                  <a:srgbClr val="099BDD">
                    <a:lumMod val="50000"/>
                  </a:srgbClr>
                </a:solidFill>
              </a:rPr>
              <a:t> que la </a:t>
            </a:r>
            <a:r>
              <a:rPr lang="en-US" sz="1200" dirty="0" err="1">
                <a:solidFill>
                  <a:srgbClr val="099BDD">
                    <a:lumMod val="50000"/>
                  </a:srgbClr>
                </a:solidFill>
              </a:rPr>
              <a:t>mayoría</a:t>
            </a:r>
            <a:r>
              <a:rPr lang="en-US" sz="1200" dirty="0">
                <a:solidFill>
                  <a:srgbClr val="099BDD">
                    <a:lumMod val="50000"/>
                  </a:srgbClr>
                </a:solidFill>
              </a:rPr>
              <a:t> de </a:t>
            </a:r>
            <a:r>
              <a:rPr lang="en-US" sz="1200" dirty="0" err="1">
                <a:solidFill>
                  <a:srgbClr val="099BDD">
                    <a:lumMod val="50000"/>
                  </a:srgbClr>
                </a:solidFill>
              </a:rPr>
              <a:t>cifras</a:t>
            </a:r>
            <a:r>
              <a:rPr lang="en-US" sz="1200" dirty="0">
                <a:solidFill>
                  <a:srgbClr val="099BDD">
                    <a:lumMod val="50000"/>
                  </a:srgbClr>
                </a:solidFill>
              </a:rPr>
              <a:t> </a:t>
            </a:r>
            <a:r>
              <a:rPr lang="en-US" sz="1200" dirty="0" err="1">
                <a:solidFill>
                  <a:srgbClr val="099BDD">
                    <a:lumMod val="50000"/>
                  </a:srgbClr>
                </a:solidFill>
              </a:rPr>
              <a:t>presentadas</a:t>
            </a:r>
            <a:r>
              <a:rPr lang="en-US" sz="1200" dirty="0">
                <a:solidFill>
                  <a:srgbClr val="099BDD">
                    <a:lumMod val="50000"/>
                  </a:srgbClr>
                </a:solidFill>
              </a:rPr>
              <a:t> no </a:t>
            </a:r>
            <a:r>
              <a:rPr lang="en-US" sz="1200" dirty="0" err="1">
                <a:solidFill>
                  <a:srgbClr val="099BDD">
                    <a:lumMod val="50000"/>
                  </a:srgbClr>
                </a:solidFill>
              </a:rPr>
              <a:t>reflejan</a:t>
            </a:r>
            <a:r>
              <a:rPr lang="en-US" sz="1200" dirty="0">
                <a:solidFill>
                  <a:srgbClr val="099BDD">
                    <a:lumMod val="50000"/>
                  </a:srgbClr>
                </a:solidFill>
              </a:rPr>
              <a:t> </a:t>
            </a:r>
            <a:r>
              <a:rPr lang="en-US" sz="1200" dirty="0" err="1">
                <a:solidFill>
                  <a:srgbClr val="099BDD">
                    <a:lumMod val="50000"/>
                  </a:srgbClr>
                </a:solidFill>
              </a:rPr>
              <a:t>completamente</a:t>
            </a:r>
            <a:r>
              <a:rPr lang="en-US" sz="1200" dirty="0">
                <a:solidFill>
                  <a:srgbClr val="099BDD">
                    <a:lumMod val="50000"/>
                  </a:srgbClr>
                </a:solidFill>
              </a:rPr>
              <a:t> la </a:t>
            </a:r>
            <a:r>
              <a:rPr lang="en-US" sz="1200" dirty="0" err="1">
                <a:solidFill>
                  <a:srgbClr val="099BDD">
                    <a:lumMod val="50000"/>
                  </a:srgbClr>
                </a:solidFill>
              </a:rPr>
              <a:t>realidad</a:t>
            </a:r>
            <a:r>
              <a:rPr lang="en-US" sz="1200" dirty="0">
                <a:solidFill>
                  <a:srgbClr val="099BDD">
                    <a:lumMod val="50000"/>
                  </a:srgbClr>
                </a:solidFill>
              </a:rPr>
              <a:t>. 9 de 10 </a:t>
            </a:r>
            <a:r>
              <a:rPr lang="en-US" sz="1200" dirty="0" err="1">
                <a:solidFill>
                  <a:srgbClr val="099BDD">
                    <a:lumMod val="50000"/>
                  </a:srgbClr>
                </a:solidFill>
              </a:rPr>
              <a:t>pronósticos</a:t>
            </a:r>
            <a:r>
              <a:rPr lang="en-US" sz="1200" dirty="0">
                <a:solidFill>
                  <a:srgbClr val="099BDD">
                    <a:lumMod val="50000"/>
                  </a:srgbClr>
                </a:solidFill>
              </a:rPr>
              <a:t> de “</a:t>
            </a:r>
            <a:r>
              <a:rPr lang="en-US" sz="1200" dirty="0" err="1">
                <a:solidFill>
                  <a:srgbClr val="099BDD">
                    <a:lumMod val="50000"/>
                  </a:srgbClr>
                </a:solidFill>
              </a:rPr>
              <a:t>expertos</a:t>
            </a:r>
            <a:r>
              <a:rPr lang="en-US" sz="1200" dirty="0">
                <a:solidFill>
                  <a:srgbClr val="099BDD">
                    <a:lumMod val="50000"/>
                  </a:srgbClr>
                </a:solidFill>
              </a:rPr>
              <a:t>” </a:t>
            </a:r>
            <a:r>
              <a:rPr lang="en-US" sz="1200" dirty="0" err="1">
                <a:solidFill>
                  <a:srgbClr val="099BDD">
                    <a:lumMod val="50000"/>
                  </a:srgbClr>
                </a:solidFill>
              </a:rPr>
              <a:t>sobre-exageran</a:t>
            </a:r>
            <a:r>
              <a:rPr lang="en-US" sz="1200" dirty="0">
                <a:solidFill>
                  <a:srgbClr val="099BDD">
                    <a:lumMod val="50000"/>
                  </a:srgbClr>
                </a:solidFill>
              </a:rPr>
              <a:t> lo </a:t>
            </a:r>
            <a:r>
              <a:rPr lang="en-US" sz="1200" dirty="0" err="1">
                <a:solidFill>
                  <a:srgbClr val="099BDD">
                    <a:lumMod val="50000"/>
                  </a:srgbClr>
                </a:solidFill>
              </a:rPr>
              <a:t>negativo</a:t>
            </a:r>
            <a:r>
              <a:rPr lang="en-US" sz="1200" dirty="0">
                <a:solidFill>
                  <a:srgbClr val="099BDD">
                    <a:lumMod val="50000"/>
                  </a:srgbClr>
                </a:solidFill>
              </a:rPr>
              <a:t>. </a:t>
            </a:r>
            <a:r>
              <a:rPr lang="en-US" sz="1200" dirty="0" err="1">
                <a:solidFill>
                  <a:srgbClr val="099BDD">
                    <a:lumMod val="50000"/>
                  </a:srgbClr>
                </a:solidFill>
              </a:rPr>
              <a:t>Tanto</a:t>
            </a:r>
            <a:r>
              <a:rPr lang="en-US" sz="1200" dirty="0">
                <a:solidFill>
                  <a:srgbClr val="099BDD">
                    <a:lumMod val="50000"/>
                  </a:srgbClr>
                </a:solidFill>
              </a:rPr>
              <a:t> para el </a:t>
            </a:r>
            <a:r>
              <a:rPr lang="en-US" sz="1200" dirty="0" err="1">
                <a:solidFill>
                  <a:srgbClr val="099BDD">
                    <a:lumMod val="50000"/>
                  </a:srgbClr>
                </a:solidFill>
              </a:rPr>
              <a:t>desafío</a:t>
            </a:r>
            <a:r>
              <a:rPr lang="en-US" sz="1200" dirty="0">
                <a:solidFill>
                  <a:srgbClr val="099BDD">
                    <a:lumMod val="50000"/>
                  </a:srgbClr>
                </a:solidFill>
              </a:rPr>
              <a:t> actual  del COVID-19 </a:t>
            </a:r>
            <a:r>
              <a:rPr lang="en-US" sz="1200" dirty="0" err="1">
                <a:solidFill>
                  <a:srgbClr val="099BDD">
                    <a:lumMod val="50000"/>
                  </a:srgbClr>
                </a:solidFill>
              </a:rPr>
              <a:t>como</a:t>
            </a:r>
            <a:r>
              <a:rPr lang="en-US" sz="1200" dirty="0">
                <a:solidFill>
                  <a:srgbClr val="099BDD">
                    <a:lumMod val="50000"/>
                  </a:srgbClr>
                </a:solidFill>
              </a:rPr>
              <a:t> para </a:t>
            </a:r>
            <a:r>
              <a:rPr lang="en-US" sz="1200" dirty="0" err="1">
                <a:solidFill>
                  <a:srgbClr val="099BDD">
                    <a:lumMod val="50000"/>
                  </a:srgbClr>
                </a:solidFill>
              </a:rPr>
              <a:t>cualquier</a:t>
            </a:r>
            <a:r>
              <a:rPr lang="en-US" sz="1200" dirty="0">
                <a:solidFill>
                  <a:srgbClr val="099BDD">
                    <a:lumMod val="50000"/>
                  </a:srgbClr>
                </a:solidFill>
              </a:rPr>
              <a:t> </a:t>
            </a:r>
            <a:r>
              <a:rPr lang="en-US" sz="1200" dirty="0" err="1">
                <a:solidFill>
                  <a:srgbClr val="099BDD">
                    <a:lumMod val="50000"/>
                  </a:srgbClr>
                </a:solidFill>
              </a:rPr>
              <a:t>otra</a:t>
            </a:r>
            <a:r>
              <a:rPr lang="en-US" sz="1200" dirty="0">
                <a:solidFill>
                  <a:srgbClr val="099BDD">
                    <a:lumMod val="50000"/>
                  </a:srgbClr>
                </a:solidFill>
              </a:rPr>
              <a:t> crisis </a:t>
            </a:r>
            <a:r>
              <a:rPr lang="en-US" sz="1200" dirty="0" err="1">
                <a:solidFill>
                  <a:srgbClr val="099BDD">
                    <a:lumMod val="50000"/>
                  </a:srgbClr>
                </a:solidFill>
              </a:rPr>
              <a:t>futura</a:t>
            </a:r>
            <a:r>
              <a:rPr lang="en-US" sz="1200" dirty="0">
                <a:solidFill>
                  <a:srgbClr val="099BDD">
                    <a:lumMod val="50000"/>
                  </a:srgbClr>
                </a:solidFill>
              </a:rPr>
              <a:t>, </a:t>
            </a:r>
            <a:r>
              <a:rPr lang="en-US" sz="1200" dirty="0" err="1">
                <a:solidFill>
                  <a:srgbClr val="099BDD">
                    <a:lumMod val="50000"/>
                  </a:srgbClr>
                </a:solidFill>
              </a:rPr>
              <a:t>tendría</a:t>
            </a:r>
            <a:r>
              <a:rPr lang="en-US" sz="1200" dirty="0">
                <a:solidFill>
                  <a:srgbClr val="099BDD">
                    <a:lumMod val="50000"/>
                  </a:srgbClr>
                </a:solidFill>
              </a:rPr>
              <a:t> </a:t>
            </a:r>
            <a:r>
              <a:rPr lang="en-US" sz="1200" dirty="0" err="1">
                <a:solidFill>
                  <a:srgbClr val="099BDD">
                    <a:lumMod val="50000"/>
                  </a:srgbClr>
                </a:solidFill>
              </a:rPr>
              <a:t>sentido</a:t>
            </a:r>
            <a:r>
              <a:rPr lang="en-US" sz="1200" dirty="0">
                <a:solidFill>
                  <a:srgbClr val="099BDD">
                    <a:lumMod val="50000"/>
                  </a:srgbClr>
                </a:solidFill>
              </a:rPr>
              <a:t> </a:t>
            </a:r>
            <a:r>
              <a:rPr lang="en-US" sz="1200" dirty="0" err="1">
                <a:solidFill>
                  <a:srgbClr val="099BDD">
                    <a:lumMod val="50000"/>
                  </a:srgbClr>
                </a:solidFill>
              </a:rPr>
              <a:t>invertir</a:t>
            </a:r>
            <a:r>
              <a:rPr lang="en-US" sz="1200" dirty="0">
                <a:solidFill>
                  <a:srgbClr val="099BDD">
                    <a:lumMod val="50000"/>
                  </a:srgbClr>
                </a:solidFill>
              </a:rPr>
              <a:t> </a:t>
            </a:r>
            <a:r>
              <a:rPr lang="en-US" sz="1200" dirty="0" err="1">
                <a:solidFill>
                  <a:srgbClr val="099BDD">
                    <a:lumMod val="50000"/>
                  </a:srgbClr>
                </a:solidFill>
              </a:rPr>
              <a:t>más</a:t>
            </a:r>
            <a:r>
              <a:rPr lang="en-US" sz="1200" dirty="0">
                <a:solidFill>
                  <a:srgbClr val="099BDD">
                    <a:lumMod val="50000"/>
                  </a:srgbClr>
                </a:solidFill>
              </a:rPr>
              <a:t> </a:t>
            </a:r>
            <a:r>
              <a:rPr lang="en-US" sz="1200" dirty="0" err="1">
                <a:solidFill>
                  <a:srgbClr val="099BDD">
                    <a:lumMod val="50000"/>
                  </a:srgbClr>
                </a:solidFill>
              </a:rPr>
              <a:t>tiempo</a:t>
            </a:r>
            <a:r>
              <a:rPr lang="en-US" sz="1200" dirty="0">
                <a:solidFill>
                  <a:srgbClr val="099BDD">
                    <a:lumMod val="50000"/>
                  </a:srgbClr>
                </a:solidFill>
              </a:rPr>
              <a:t> y </a:t>
            </a:r>
            <a:r>
              <a:rPr lang="en-US" sz="1200" dirty="0" err="1">
                <a:solidFill>
                  <a:srgbClr val="099BDD">
                    <a:lumMod val="50000"/>
                  </a:srgbClr>
                </a:solidFill>
              </a:rPr>
              <a:t>dinero</a:t>
            </a:r>
            <a:r>
              <a:rPr lang="en-US" sz="1200" dirty="0">
                <a:solidFill>
                  <a:srgbClr val="099BDD">
                    <a:lumMod val="50000"/>
                  </a:srgbClr>
                </a:solidFill>
              </a:rPr>
              <a:t> en </a:t>
            </a:r>
            <a:r>
              <a:rPr lang="en-US" sz="1200" dirty="0" err="1">
                <a:solidFill>
                  <a:srgbClr val="099BDD">
                    <a:lumMod val="50000"/>
                  </a:srgbClr>
                </a:solidFill>
              </a:rPr>
              <a:t>asegurar</a:t>
            </a:r>
            <a:r>
              <a:rPr lang="en-US" sz="1200" dirty="0">
                <a:solidFill>
                  <a:srgbClr val="099BDD">
                    <a:lumMod val="50000"/>
                  </a:srgbClr>
                </a:solidFill>
              </a:rPr>
              <a:t> que las </a:t>
            </a:r>
            <a:r>
              <a:rPr lang="en-US" sz="1200" dirty="0" err="1">
                <a:solidFill>
                  <a:srgbClr val="099BDD">
                    <a:lumMod val="50000"/>
                  </a:srgbClr>
                </a:solidFill>
              </a:rPr>
              <a:t>manzanas</a:t>
            </a:r>
            <a:r>
              <a:rPr lang="en-US" sz="1200" dirty="0">
                <a:solidFill>
                  <a:srgbClr val="099BDD">
                    <a:lumMod val="50000"/>
                  </a:srgbClr>
                </a:solidFill>
              </a:rPr>
              <a:t> se </a:t>
            </a:r>
            <a:r>
              <a:rPr lang="en-US" sz="1200" dirty="0" err="1">
                <a:solidFill>
                  <a:srgbClr val="099BDD">
                    <a:lumMod val="50000"/>
                  </a:srgbClr>
                </a:solidFill>
              </a:rPr>
              <a:t>comparan</a:t>
            </a:r>
            <a:r>
              <a:rPr lang="en-US" sz="1200" dirty="0">
                <a:solidFill>
                  <a:srgbClr val="099BDD">
                    <a:lumMod val="50000"/>
                  </a:srgbClr>
                </a:solidFill>
              </a:rPr>
              <a:t> con </a:t>
            </a:r>
            <a:r>
              <a:rPr lang="en-US" sz="1200" dirty="0" err="1">
                <a:solidFill>
                  <a:srgbClr val="099BDD">
                    <a:lumMod val="50000"/>
                  </a:srgbClr>
                </a:solidFill>
              </a:rPr>
              <a:t>manzanas</a:t>
            </a:r>
            <a:r>
              <a:rPr lang="en-US" sz="1200" dirty="0">
                <a:solidFill>
                  <a:srgbClr val="099BDD">
                    <a:lumMod val="50000"/>
                  </a:srgbClr>
                </a:solidFill>
              </a:rPr>
              <a:t> a </a:t>
            </a:r>
            <a:r>
              <a:rPr lang="en-US" sz="1200" dirty="0" err="1">
                <a:solidFill>
                  <a:srgbClr val="099BDD">
                    <a:lumMod val="50000"/>
                  </a:srgbClr>
                </a:solidFill>
              </a:rPr>
              <a:t>nivel</a:t>
            </a:r>
            <a:r>
              <a:rPr lang="en-US" sz="1200" dirty="0">
                <a:solidFill>
                  <a:srgbClr val="099BDD">
                    <a:lumMod val="50000"/>
                  </a:srgbClr>
                </a:solidFill>
              </a:rPr>
              <a:t> </a:t>
            </a:r>
            <a:r>
              <a:rPr lang="en-US" sz="1200" dirty="0" err="1">
                <a:solidFill>
                  <a:srgbClr val="099BDD">
                    <a:lumMod val="50000"/>
                  </a:srgbClr>
                </a:solidFill>
              </a:rPr>
              <a:t>temático</a:t>
            </a:r>
            <a:r>
              <a:rPr lang="en-US" sz="1200" dirty="0">
                <a:solidFill>
                  <a:srgbClr val="099BDD">
                    <a:lumMod val="50000"/>
                  </a:srgbClr>
                </a:solidFill>
              </a:rPr>
              <a:t> y </a:t>
            </a:r>
            <a:r>
              <a:rPr lang="en-US" sz="1200" dirty="0" err="1">
                <a:solidFill>
                  <a:srgbClr val="099BDD">
                    <a:lumMod val="50000"/>
                  </a:srgbClr>
                </a:solidFill>
              </a:rPr>
              <a:t>frente</a:t>
            </a:r>
            <a:r>
              <a:rPr lang="en-US" sz="1200" dirty="0">
                <a:solidFill>
                  <a:srgbClr val="099BDD">
                    <a:lumMod val="50000"/>
                  </a:srgbClr>
                </a:solidFill>
              </a:rPr>
              <a:t> a </a:t>
            </a:r>
            <a:r>
              <a:rPr lang="en-US" sz="1200" dirty="0" err="1">
                <a:solidFill>
                  <a:srgbClr val="099BDD">
                    <a:lumMod val="50000"/>
                  </a:srgbClr>
                </a:solidFill>
              </a:rPr>
              <a:t>otros</a:t>
            </a:r>
            <a:r>
              <a:rPr lang="en-US" sz="1200" dirty="0">
                <a:solidFill>
                  <a:srgbClr val="099BDD">
                    <a:lumMod val="50000"/>
                  </a:srgbClr>
                </a:solidFill>
              </a:rPr>
              <a:t> </a:t>
            </a:r>
            <a:r>
              <a:rPr lang="en-US" sz="1200" dirty="0" err="1">
                <a:solidFill>
                  <a:srgbClr val="099BDD">
                    <a:lumMod val="50000"/>
                  </a:srgbClr>
                </a:solidFill>
              </a:rPr>
              <a:t>hechos</a:t>
            </a:r>
            <a:r>
              <a:rPr lang="en-US" sz="1200" dirty="0">
                <a:solidFill>
                  <a:srgbClr val="099BDD">
                    <a:lumMod val="50000"/>
                  </a:srgbClr>
                </a:solidFill>
              </a:rPr>
              <a:t> </a:t>
            </a:r>
            <a:r>
              <a:rPr lang="en-US" sz="1200" dirty="0" err="1">
                <a:solidFill>
                  <a:srgbClr val="099BDD">
                    <a:lumMod val="50000"/>
                  </a:srgbClr>
                </a:solidFill>
              </a:rPr>
              <a:t>históricos</a:t>
            </a:r>
            <a:r>
              <a:rPr lang="en-US" sz="1200" dirty="0">
                <a:solidFill>
                  <a:srgbClr val="099BDD">
                    <a:lumMod val="50000"/>
                  </a:srgbClr>
                </a:solidFill>
              </a:rPr>
              <a:t>. El </a:t>
            </a:r>
            <a:r>
              <a:rPr lang="en-US" sz="1200" dirty="0" err="1">
                <a:solidFill>
                  <a:srgbClr val="099BDD">
                    <a:lumMod val="50000"/>
                  </a:srgbClr>
                </a:solidFill>
              </a:rPr>
              <a:t>marco</a:t>
            </a:r>
            <a:r>
              <a:rPr lang="en-US" sz="1200" dirty="0">
                <a:solidFill>
                  <a:srgbClr val="099BDD">
                    <a:lumMod val="50000"/>
                  </a:srgbClr>
                </a:solidFill>
              </a:rPr>
              <a:t> general </a:t>
            </a:r>
            <a:r>
              <a:rPr lang="en-US" sz="1200" dirty="0" err="1">
                <a:solidFill>
                  <a:srgbClr val="099BDD">
                    <a:lumMod val="50000"/>
                  </a:srgbClr>
                </a:solidFill>
              </a:rPr>
              <a:t>ya</a:t>
            </a:r>
            <a:r>
              <a:rPr lang="en-US" sz="1200" dirty="0">
                <a:solidFill>
                  <a:srgbClr val="099BDD">
                    <a:lumMod val="50000"/>
                  </a:srgbClr>
                </a:solidFill>
              </a:rPr>
              <a:t> </a:t>
            </a:r>
            <a:r>
              <a:rPr lang="en-US" sz="1200" dirty="0" err="1">
                <a:solidFill>
                  <a:srgbClr val="099BDD">
                    <a:lumMod val="50000"/>
                  </a:srgbClr>
                </a:solidFill>
              </a:rPr>
              <a:t>existe</a:t>
            </a:r>
            <a:r>
              <a:rPr lang="en-US" sz="1200" dirty="0">
                <a:solidFill>
                  <a:srgbClr val="099BDD">
                    <a:lumMod val="50000"/>
                  </a:srgbClr>
                </a:solidFill>
              </a:rPr>
              <a:t> y </a:t>
            </a:r>
            <a:r>
              <a:rPr lang="en-US" sz="1200" dirty="0" err="1">
                <a:solidFill>
                  <a:srgbClr val="099BDD">
                    <a:lumMod val="50000"/>
                  </a:srgbClr>
                </a:solidFill>
              </a:rPr>
              <a:t>está</a:t>
            </a:r>
            <a:r>
              <a:rPr lang="en-US" sz="1200" dirty="0">
                <a:solidFill>
                  <a:srgbClr val="099BDD">
                    <a:lumMod val="50000"/>
                  </a:srgbClr>
                </a:solidFill>
              </a:rPr>
              <a:t> </a:t>
            </a:r>
            <a:r>
              <a:rPr lang="en-US" sz="1200" dirty="0" err="1">
                <a:solidFill>
                  <a:srgbClr val="099BDD">
                    <a:lumMod val="50000"/>
                  </a:srgbClr>
                </a:solidFill>
              </a:rPr>
              <a:t>aceptado</a:t>
            </a:r>
            <a:r>
              <a:rPr lang="en-US" sz="1200" dirty="0">
                <a:solidFill>
                  <a:srgbClr val="099BDD">
                    <a:lumMod val="50000"/>
                  </a:srgbClr>
                </a:solidFill>
              </a:rPr>
              <a:t> </a:t>
            </a:r>
            <a:r>
              <a:rPr lang="en-US" sz="1200" dirty="0" err="1">
                <a:solidFill>
                  <a:srgbClr val="099BDD">
                    <a:lumMod val="50000"/>
                  </a:srgbClr>
                </a:solidFill>
              </a:rPr>
              <a:t>por</a:t>
            </a:r>
            <a:r>
              <a:rPr lang="en-US" sz="1200" dirty="0">
                <a:solidFill>
                  <a:srgbClr val="099BDD">
                    <a:lumMod val="50000"/>
                  </a:srgbClr>
                </a:solidFill>
              </a:rPr>
              <a:t> 193 jefes de </a:t>
            </a:r>
            <a:r>
              <a:rPr lang="en-US" sz="1200" dirty="0" err="1">
                <a:solidFill>
                  <a:srgbClr val="099BDD">
                    <a:lumMod val="50000"/>
                  </a:srgbClr>
                </a:solidFill>
              </a:rPr>
              <a:t>estado</a:t>
            </a:r>
            <a:r>
              <a:rPr lang="en-US" sz="1200" dirty="0">
                <a:solidFill>
                  <a:srgbClr val="099BDD">
                    <a:lumMod val="50000"/>
                  </a:srgbClr>
                </a:solidFill>
              </a:rPr>
              <a:t> con  17 </a:t>
            </a:r>
            <a:r>
              <a:rPr lang="en-US" sz="1200" dirty="0" err="1">
                <a:solidFill>
                  <a:srgbClr val="099BDD">
                    <a:lumMod val="50000"/>
                  </a:srgbClr>
                </a:solidFill>
              </a:rPr>
              <a:t>metas</a:t>
            </a:r>
            <a:r>
              <a:rPr lang="en-US" sz="1200" dirty="0">
                <a:solidFill>
                  <a:srgbClr val="099BDD">
                    <a:lumMod val="50000"/>
                  </a:srgbClr>
                </a:solidFill>
              </a:rPr>
              <a:t> de </a:t>
            </a:r>
            <a:r>
              <a:rPr lang="en-US" sz="1200" dirty="0" err="1">
                <a:solidFill>
                  <a:srgbClr val="099BDD">
                    <a:lumMod val="50000"/>
                  </a:srgbClr>
                </a:solidFill>
              </a:rPr>
              <a:t>desarrollo</a:t>
            </a:r>
            <a:r>
              <a:rPr lang="en-US" sz="1200" dirty="0">
                <a:solidFill>
                  <a:srgbClr val="099BDD">
                    <a:lumMod val="50000"/>
                  </a:srgbClr>
                </a:solidFill>
              </a:rPr>
              <a:t> </a:t>
            </a:r>
            <a:r>
              <a:rPr lang="en-US" sz="1200" dirty="0" err="1">
                <a:solidFill>
                  <a:srgbClr val="099BDD">
                    <a:lumMod val="50000"/>
                  </a:srgbClr>
                </a:solidFill>
              </a:rPr>
              <a:t>sostenible</a:t>
            </a:r>
            <a:r>
              <a:rPr lang="en-US" sz="1200" dirty="0">
                <a:solidFill>
                  <a:srgbClr val="099BDD">
                    <a:lumMod val="50000"/>
                  </a:srgbClr>
                </a:solidFill>
              </a:rPr>
              <a:t> (SDG) y 169  </a:t>
            </a:r>
            <a:r>
              <a:rPr lang="en-US" sz="1200" dirty="0" err="1">
                <a:solidFill>
                  <a:srgbClr val="099BDD">
                    <a:lumMod val="50000"/>
                  </a:srgbClr>
                </a:solidFill>
              </a:rPr>
              <a:t>objetivos</a:t>
            </a:r>
            <a:r>
              <a:rPr lang="en-US" sz="1200" dirty="0">
                <a:solidFill>
                  <a:srgbClr val="099BDD">
                    <a:lumMod val="50000"/>
                  </a:srgbClr>
                </a:solidFill>
              </a:rPr>
              <a:t> </a:t>
            </a:r>
            <a:r>
              <a:rPr lang="en-US" sz="1200" dirty="0" err="1">
                <a:solidFill>
                  <a:srgbClr val="099BDD">
                    <a:lumMod val="50000"/>
                  </a:srgbClr>
                </a:solidFill>
              </a:rPr>
              <a:t>claros</a:t>
            </a:r>
            <a:r>
              <a:rPr lang="en-US" sz="1200" dirty="0">
                <a:solidFill>
                  <a:srgbClr val="099BDD">
                    <a:lumMod val="50000"/>
                  </a:srgbClr>
                </a:solidFill>
              </a:rPr>
              <a:t>.</a:t>
            </a:r>
          </a:p>
        </p:txBody>
      </p:sp>
    </p:spTree>
    <p:extLst>
      <p:ext uri="{BB962C8B-B14F-4D97-AF65-F5344CB8AC3E}">
        <p14:creationId xmlns:p14="http://schemas.microsoft.com/office/powerpoint/2010/main" val="935066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9">
            <a:extLst>
              <a:ext uri="{FF2B5EF4-FFF2-40B4-BE49-F238E27FC236}">
                <a16:creationId xmlns:a16="http://schemas.microsoft.com/office/drawing/2014/main" id="{4BE44136-EB92-8147-ACC0-91AA9DCE62A9}"/>
              </a:ext>
            </a:extLst>
          </p:cNvPr>
          <p:cNvSpPr txBox="1"/>
          <p:nvPr/>
        </p:nvSpPr>
        <p:spPr>
          <a:xfrm>
            <a:off x="225461" y="197260"/>
            <a:ext cx="6632539" cy="346249"/>
          </a:xfrm>
          <a:prstGeom prst="rect">
            <a:avLst/>
          </a:prstGeom>
          <a:noFill/>
        </p:spPr>
        <p:txBody>
          <a:bodyPr wrap="square" rtlCol="0">
            <a:spAutoFit/>
          </a:bodyPr>
          <a:lstStyle/>
          <a:p>
            <a:pPr algn="ctr"/>
            <a:r>
              <a:rPr lang="en-US" sz="1650" b="1" dirty="0">
                <a:solidFill>
                  <a:schemeClr val="tx2">
                    <a:lumMod val="50000"/>
                  </a:schemeClr>
                </a:solidFill>
              </a:rPr>
              <a:t>¿</a:t>
            </a:r>
            <a:r>
              <a:rPr lang="en-US" sz="1650" b="1" dirty="0" err="1">
                <a:solidFill>
                  <a:schemeClr val="tx2">
                    <a:lumMod val="50000"/>
                  </a:schemeClr>
                </a:solidFill>
              </a:rPr>
              <a:t>Qué</a:t>
            </a:r>
            <a:r>
              <a:rPr lang="en-US" sz="1650" b="1" dirty="0">
                <a:solidFill>
                  <a:schemeClr val="tx2">
                    <a:lumMod val="50000"/>
                  </a:schemeClr>
                </a:solidFill>
              </a:rPr>
              <a:t> </a:t>
            </a:r>
            <a:r>
              <a:rPr lang="en-US" sz="1650" b="1" dirty="0" err="1">
                <a:solidFill>
                  <a:schemeClr val="tx2">
                    <a:lumMod val="50000"/>
                  </a:schemeClr>
                </a:solidFill>
              </a:rPr>
              <a:t>podemos</a:t>
            </a:r>
            <a:r>
              <a:rPr lang="en-US" sz="1650" b="1" dirty="0">
                <a:solidFill>
                  <a:schemeClr val="tx2">
                    <a:lumMod val="50000"/>
                  </a:schemeClr>
                </a:solidFill>
              </a:rPr>
              <a:t> </a:t>
            </a:r>
            <a:r>
              <a:rPr lang="en-US" sz="1650" b="1" dirty="0" err="1">
                <a:solidFill>
                  <a:schemeClr val="tx2">
                    <a:lumMod val="50000"/>
                  </a:schemeClr>
                </a:solidFill>
              </a:rPr>
              <a:t>hacer</a:t>
            </a:r>
            <a:r>
              <a:rPr lang="en-US" sz="1650" b="1" dirty="0">
                <a:solidFill>
                  <a:schemeClr val="tx2">
                    <a:lumMod val="50000"/>
                  </a:schemeClr>
                </a:solidFill>
              </a:rPr>
              <a:t> </a:t>
            </a:r>
            <a:r>
              <a:rPr lang="en-US" sz="1650" b="1" dirty="0" err="1">
                <a:solidFill>
                  <a:schemeClr val="tx2">
                    <a:lumMod val="50000"/>
                  </a:schemeClr>
                </a:solidFill>
              </a:rPr>
              <a:t>esta</a:t>
            </a:r>
            <a:r>
              <a:rPr lang="en-US" sz="1650" b="1" dirty="0">
                <a:solidFill>
                  <a:schemeClr val="tx2">
                    <a:lumMod val="50000"/>
                  </a:schemeClr>
                </a:solidFill>
              </a:rPr>
              <a:t> </a:t>
            </a:r>
            <a:r>
              <a:rPr lang="en-US" sz="1650" b="1" dirty="0" err="1">
                <a:solidFill>
                  <a:schemeClr val="tx2">
                    <a:lumMod val="50000"/>
                  </a:schemeClr>
                </a:solidFill>
              </a:rPr>
              <a:t>semana</a:t>
            </a:r>
            <a:r>
              <a:rPr lang="en-US" sz="1650" b="1" dirty="0">
                <a:solidFill>
                  <a:schemeClr val="tx2">
                    <a:lumMod val="50000"/>
                  </a:schemeClr>
                </a:solidFill>
              </a:rPr>
              <a:t>? 3 </a:t>
            </a:r>
            <a:r>
              <a:rPr lang="en-US" sz="1650" b="1" dirty="0" err="1">
                <a:solidFill>
                  <a:schemeClr val="tx2">
                    <a:lumMod val="50000"/>
                  </a:schemeClr>
                </a:solidFill>
              </a:rPr>
              <a:t>Sugerencias</a:t>
            </a:r>
            <a:endParaRPr lang="en-US" sz="1650" b="1" dirty="0">
              <a:solidFill>
                <a:schemeClr val="tx2">
                  <a:lumMod val="50000"/>
                </a:schemeClr>
              </a:solidFill>
            </a:endParaRPr>
          </a:p>
        </p:txBody>
      </p:sp>
      <p:sp>
        <p:nvSpPr>
          <p:cNvPr id="117" name="TextBox 7">
            <a:extLst>
              <a:ext uri="{FF2B5EF4-FFF2-40B4-BE49-F238E27FC236}">
                <a16:creationId xmlns:a16="http://schemas.microsoft.com/office/drawing/2014/main" id="{64C4BA68-5A8A-F948-A373-B772FCC8DDD6}"/>
              </a:ext>
            </a:extLst>
          </p:cNvPr>
          <p:cNvSpPr txBox="1"/>
          <p:nvPr/>
        </p:nvSpPr>
        <p:spPr>
          <a:xfrm>
            <a:off x="225461" y="3093627"/>
            <a:ext cx="3093966" cy="249299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de-DE" sz="1200" b="1" dirty="0">
                <a:solidFill>
                  <a:schemeClr val="bg1"/>
                </a:solidFill>
              </a:rPr>
              <a:t>Qué pueden hacer los hospitales </a:t>
            </a:r>
          </a:p>
          <a:p>
            <a:pPr algn="just"/>
            <a:endParaRPr lang="de-DE" sz="1200" dirty="0">
              <a:solidFill>
                <a:schemeClr val="bg1"/>
              </a:solidFill>
            </a:endParaRPr>
          </a:p>
          <a:p>
            <a:pPr algn="just"/>
            <a:r>
              <a:rPr lang="de-DE" sz="1200" dirty="0">
                <a:solidFill>
                  <a:schemeClr val="bg1"/>
                </a:solidFill>
              </a:rPr>
              <a:t>Los hospitales usan tecnología (tablets) para asegurarse que familiares puedan estar con sus seres queridos durante la hospitalización, incluyendo las unidades de cuidados intensivos y  sus últimos momentos de vida.</a:t>
            </a:r>
          </a:p>
          <a:p>
            <a:pPr algn="just"/>
            <a:r>
              <a:rPr lang="de-DE" sz="1200" dirty="0">
                <a:solidFill>
                  <a:schemeClr val="bg1"/>
                </a:solidFill>
              </a:rPr>
              <a:t>Los enfermeros pueden utilizar los dispositivos para comunicarse y acompañar a los pacientes sin la necesidad  de utilizar máscaras, guantes ni otro equipo de protección valuoso (como los EPIs) evitando así el riesgo de exposición al virus. </a:t>
            </a:r>
          </a:p>
        </p:txBody>
      </p:sp>
      <p:sp>
        <p:nvSpPr>
          <p:cNvPr id="59" name="TextBox 7">
            <a:extLst>
              <a:ext uri="{FF2B5EF4-FFF2-40B4-BE49-F238E27FC236}">
                <a16:creationId xmlns:a16="http://schemas.microsoft.com/office/drawing/2014/main" id="{8F957DB2-37AD-824E-8113-0D5D48141F89}"/>
              </a:ext>
            </a:extLst>
          </p:cNvPr>
          <p:cNvSpPr txBox="1"/>
          <p:nvPr/>
        </p:nvSpPr>
        <p:spPr>
          <a:xfrm>
            <a:off x="222147" y="5701256"/>
            <a:ext cx="6413705" cy="3600986"/>
          </a:xfrm>
          <a:prstGeom prst="rect">
            <a:avLst/>
          </a:prstGeom>
          <a:solidFill>
            <a:schemeClr val="tx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dirty="0" err="1">
                <a:solidFill>
                  <a:schemeClr val="tx2">
                    <a:lumMod val="50000"/>
                  </a:schemeClr>
                </a:solidFill>
              </a:rPr>
              <a:t>Mejorando</a:t>
            </a:r>
            <a:r>
              <a:rPr lang="en-GB" sz="1400" b="1" dirty="0">
                <a:solidFill>
                  <a:schemeClr val="tx2">
                    <a:lumMod val="50000"/>
                  </a:schemeClr>
                </a:solidFill>
              </a:rPr>
              <a:t> las </a:t>
            </a:r>
            <a:r>
              <a:rPr lang="en-GB" sz="1400" b="1" dirty="0" err="1">
                <a:solidFill>
                  <a:schemeClr val="tx2">
                    <a:lumMod val="50000"/>
                  </a:schemeClr>
                </a:solidFill>
              </a:rPr>
              <a:t>condiciones</a:t>
            </a:r>
            <a:r>
              <a:rPr lang="en-GB" sz="1400" b="1" dirty="0">
                <a:solidFill>
                  <a:schemeClr val="tx2">
                    <a:lumMod val="50000"/>
                  </a:schemeClr>
                </a:solidFill>
              </a:rPr>
              <a:t> de </a:t>
            </a:r>
            <a:r>
              <a:rPr lang="en-GB" sz="1400" b="1" dirty="0" err="1">
                <a:solidFill>
                  <a:schemeClr val="tx2">
                    <a:lumMod val="50000"/>
                  </a:schemeClr>
                </a:solidFill>
              </a:rPr>
              <a:t>vida</a:t>
            </a:r>
            <a:r>
              <a:rPr lang="en-GB" sz="1400" b="1" dirty="0">
                <a:solidFill>
                  <a:schemeClr val="tx2">
                    <a:lumMod val="50000"/>
                  </a:schemeClr>
                </a:solidFill>
              </a:rPr>
              <a:t> en las </a:t>
            </a:r>
            <a:r>
              <a:rPr lang="en-GB" sz="1400" b="1" dirty="0" err="1">
                <a:solidFill>
                  <a:schemeClr val="tx2">
                    <a:lumMod val="50000"/>
                  </a:schemeClr>
                </a:solidFill>
              </a:rPr>
              <a:t>residencias</a:t>
            </a:r>
            <a:r>
              <a:rPr lang="en-GB" sz="1400" b="1" dirty="0">
                <a:solidFill>
                  <a:schemeClr val="tx2">
                    <a:lumMod val="50000"/>
                  </a:schemeClr>
                </a:solidFill>
              </a:rPr>
              <a:t> </a:t>
            </a:r>
            <a:r>
              <a:rPr lang="en-GB" sz="1400" b="1" dirty="0" err="1">
                <a:solidFill>
                  <a:schemeClr val="tx2">
                    <a:lumMod val="50000"/>
                  </a:schemeClr>
                </a:solidFill>
              </a:rPr>
              <a:t>esta</a:t>
            </a:r>
            <a:r>
              <a:rPr lang="en-GB" sz="1400" b="1" dirty="0">
                <a:solidFill>
                  <a:schemeClr val="tx2">
                    <a:lumMod val="50000"/>
                  </a:schemeClr>
                </a:solidFill>
              </a:rPr>
              <a:t> </a:t>
            </a:r>
            <a:r>
              <a:rPr lang="en-GB" sz="1400" b="1" dirty="0" err="1">
                <a:solidFill>
                  <a:schemeClr val="tx2">
                    <a:lumMod val="50000"/>
                  </a:schemeClr>
                </a:solidFill>
              </a:rPr>
              <a:t>semana</a:t>
            </a:r>
            <a:endParaRPr lang="en-GB" sz="1400" b="1" dirty="0">
              <a:solidFill>
                <a:schemeClr val="tx2">
                  <a:lumMod val="50000"/>
                </a:schemeClr>
              </a:solidFill>
            </a:endParaRPr>
          </a:p>
          <a:p>
            <a:pPr algn="just"/>
            <a:endParaRPr lang="en-GB" sz="500" b="1" dirty="0"/>
          </a:p>
          <a:p>
            <a:pPr algn="just"/>
            <a:r>
              <a:rPr lang="en-GB" sz="1100" dirty="0">
                <a:latin typeface="+mj-lt"/>
              </a:rPr>
              <a:t>Los </a:t>
            </a:r>
            <a:r>
              <a:rPr lang="en-GB" sz="1100" dirty="0" err="1">
                <a:latin typeface="+mj-lt"/>
              </a:rPr>
              <a:t>ancianos</a:t>
            </a:r>
            <a:r>
              <a:rPr lang="en-GB" sz="1100" dirty="0">
                <a:latin typeface="+mj-lt"/>
              </a:rPr>
              <a:t> en </a:t>
            </a:r>
            <a:r>
              <a:rPr lang="en-GB" sz="1100" dirty="0" err="1">
                <a:latin typeface="+mj-lt"/>
              </a:rPr>
              <a:t>los</a:t>
            </a:r>
            <a:r>
              <a:rPr lang="en-GB" sz="1100" dirty="0">
                <a:latin typeface="+mj-lt"/>
              </a:rPr>
              <a:t> </a:t>
            </a:r>
            <a:r>
              <a:rPr lang="en-GB" sz="1100" dirty="0" err="1">
                <a:latin typeface="+mj-lt"/>
              </a:rPr>
              <a:t>asilos</a:t>
            </a:r>
            <a:r>
              <a:rPr lang="en-GB" sz="1100" dirty="0">
                <a:latin typeface="+mj-lt"/>
              </a:rPr>
              <a:t> </a:t>
            </a:r>
            <a:r>
              <a:rPr lang="en-GB" sz="1100" dirty="0" err="1">
                <a:latin typeface="+mj-lt"/>
              </a:rPr>
              <a:t>sufren</a:t>
            </a:r>
            <a:r>
              <a:rPr lang="en-GB" sz="1100" dirty="0">
                <a:latin typeface="+mj-lt"/>
              </a:rPr>
              <a:t> </a:t>
            </a:r>
            <a:r>
              <a:rPr lang="en-GB" sz="1100" dirty="0" err="1">
                <a:latin typeface="+mj-lt"/>
              </a:rPr>
              <a:t>muchísimo</a:t>
            </a:r>
            <a:r>
              <a:rPr lang="en-GB" sz="1100" dirty="0">
                <a:latin typeface="+mj-lt"/>
              </a:rPr>
              <a:t> la </a:t>
            </a:r>
            <a:r>
              <a:rPr lang="en-GB" sz="1100" dirty="0" err="1">
                <a:latin typeface="+mj-lt"/>
              </a:rPr>
              <a:t>prohibición</a:t>
            </a:r>
            <a:r>
              <a:rPr lang="en-GB" sz="1100" dirty="0">
                <a:latin typeface="+mj-lt"/>
              </a:rPr>
              <a:t> del </a:t>
            </a:r>
            <a:r>
              <a:rPr lang="en-GB" sz="1100" dirty="0" err="1">
                <a:latin typeface="+mj-lt"/>
              </a:rPr>
              <a:t>contacto</a:t>
            </a:r>
            <a:r>
              <a:rPr lang="en-GB" sz="1100" dirty="0">
                <a:latin typeface="+mj-lt"/>
              </a:rPr>
              <a:t>.  Las </a:t>
            </a:r>
            <a:r>
              <a:rPr lang="en-GB" sz="1100" dirty="0" err="1">
                <a:latin typeface="+mj-lt"/>
              </a:rPr>
              <a:t>redes</a:t>
            </a:r>
            <a:r>
              <a:rPr lang="en-GB" sz="1100" dirty="0">
                <a:latin typeface="+mj-lt"/>
              </a:rPr>
              <a:t> </a:t>
            </a:r>
            <a:r>
              <a:rPr lang="en-GB" sz="1100" dirty="0" err="1">
                <a:latin typeface="+mj-lt"/>
              </a:rPr>
              <a:t>sociales</a:t>
            </a:r>
            <a:r>
              <a:rPr lang="en-GB" sz="1100" dirty="0">
                <a:latin typeface="+mj-lt"/>
              </a:rPr>
              <a:t> </a:t>
            </a:r>
            <a:r>
              <a:rPr lang="en-GB" sz="1100" dirty="0" err="1">
                <a:latin typeface="+mj-lt"/>
              </a:rPr>
              <a:t>posibilitan</a:t>
            </a:r>
            <a:r>
              <a:rPr lang="en-GB" sz="1100" dirty="0">
                <a:latin typeface="+mj-lt"/>
              </a:rPr>
              <a:t> la </a:t>
            </a:r>
            <a:r>
              <a:rPr lang="en-GB" sz="1100" dirty="0" err="1">
                <a:latin typeface="+mj-lt"/>
              </a:rPr>
              <a:t>ayuda</a:t>
            </a:r>
            <a:r>
              <a:rPr lang="en-GB" sz="1100" dirty="0">
                <a:latin typeface="+mj-lt"/>
              </a:rPr>
              <a:t> a </a:t>
            </a:r>
            <a:r>
              <a:rPr lang="en-GB" sz="1100" dirty="0" err="1">
                <a:latin typeface="+mj-lt"/>
              </a:rPr>
              <a:t>unos</a:t>
            </a:r>
            <a:r>
              <a:rPr lang="en-GB" sz="1100" dirty="0">
                <a:latin typeface="+mj-lt"/>
              </a:rPr>
              <a:t> </a:t>
            </a:r>
            <a:r>
              <a:rPr lang="en-GB" sz="1100" dirty="0" err="1">
                <a:latin typeface="+mj-lt"/>
              </a:rPr>
              <a:t>pocos</a:t>
            </a:r>
            <a:r>
              <a:rPr lang="en-GB" sz="1100" dirty="0">
                <a:latin typeface="+mj-lt"/>
              </a:rPr>
              <a:t>.  </a:t>
            </a:r>
            <a:r>
              <a:rPr lang="en-GB" sz="1100" dirty="0" err="1">
                <a:latin typeface="+mj-lt"/>
              </a:rPr>
              <a:t>Muchos</a:t>
            </a:r>
            <a:r>
              <a:rPr lang="en-GB" sz="1100" dirty="0">
                <a:latin typeface="+mj-lt"/>
              </a:rPr>
              <a:t> </a:t>
            </a:r>
            <a:r>
              <a:rPr lang="en-GB" sz="1100" dirty="0" err="1">
                <a:latin typeface="+mj-lt"/>
              </a:rPr>
              <a:t>mayores</a:t>
            </a:r>
            <a:r>
              <a:rPr lang="en-GB" sz="1100" dirty="0">
                <a:latin typeface="+mj-lt"/>
              </a:rPr>
              <a:t> no </a:t>
            </a:r>
            <a:r>
              <a:rPr lang="en-GB" sz="1100" dirty="0" err="1">
                <a:latin typeface="+mj-lt"/>
              </a:rPr>
              <a:t>saben</a:t>
            </a:r>
            <a:r>
              <a:rPr lang="en-GB" sz="1100" dirty="0">
                <a:latin typeface="+mj-lt"/>
              </a:rPr>
              <a:t> </a:t>
            </a:r>
            <a:r>
              <a:rPr lang="en-GB" sz="1100" dirty="0" err="1">
                <a:latin typeface="+mj-lt"/>
              </a:rPr>
              <a:t>como</a:t>
            </a:r>
            <a:r>
              <a:rPr lang="en-GB" sz="1100" dirty="0">
                <a:latin typeface="+mj-lt"/>
              </a:rPr>
              <a:t> responder y </a:t>
            </a:r>
            <a:r>
              <a:rPr lang="en-GB" sz="1100" dirty="0" err="1">
                <a:latin typeface="+mj-lt"/>
              </a:rPr>
              <a:t>sólo</a:t>
            </a:r>
            <a:r>
              <a:rPr lang="en-GB" sz="1100" dirty="0">
                <a:latin typeface="+mj-lt"/>
              </a:rPr>
              <a:t> </a:t>
            </a:r>
            <a:r>
              <a:rPr lang="en-GB" sz="1100" dirty="0" err="1">
                <a:latin typeface="+mj-lt"/>
              </a:rPr>
              <a:t>entienden</a:t>
            </a:r>
            <a:r>
              <a:rPr lang="en-GB" sz="1100" dirty="0">
                <a:latin typeface="+mj-lt"/>
              </a:rPr>
              <a:t> las </a:t>
            </a:r>
            <a:r>
              <a:rPr lang="en-GB" sz="1100" dirty="0" err="1">
                <a:latin typeface="+mj-lt"/>
              </a:rPr>
              <a:t>visitas</a:t>
            </a:r>
            <a:r>
              <a:rPr lang="en-GB" sz="1100" dirty="0">
                <a:latin typeface="+mj-lt"/>
              </a:rPr>
              <a:t> </a:t>
            </a:r>
            <a:r>
              <a:rPr lang="en-GB" sz="1100" dirty="0" err="1">
                <a:latin typeface="+mj-lt"/>
              </a:rPr>
              <a:t>físicas</a:t>
            </a:r>
            <a:r>
              <a:rPr lang="en-GB" sz="1100" dirty="0">
                <a:latin typeface="+mj-lt"/>
              </a:rPr>
              <a:t> de </a:t>
            </a:r>
            <a:r>
              <a:rPr lang="en-GB" sz="1100" dirty="0" err="1">
                <a:latin typeface="+mj-lt"/>
              </a:rPr>
              <a:t>parientes</a:t>
            </a:r>
            <a:r>
              <a:rPr lang="en-GB" sz="1100" dirty="0">
                <a:latin typeface="+mj-lt"/>
              </a:rPr>
              <a:t>, </a:t>
            </a:r>
            <a:r>
              <a:rPr lang="en-GB" sz="1100" dirty="0" err="1">
                <a:latin typeface="+mj-lt"/>
              </a:rPr>
              <a:t>sobretodo</a:t>
            </a:r>
            <a:r>
              <a:rPr lang="en-GB" sz="1100" dirty="0">
                <a:latin typeface="+mj-lt"/>
              </a:rPr>
              <a:t> </a:t>
            </a:r>
            <a:r>
              <a:rPr lang="en-GB" sz="1100" dirty="0" err="1">
                <a:latin typeface="+mj-lt"/>
              </a:rPr>
              <a:t>los</a:t>
            </a:r>
            <a:r>
              <a:rPr lang="en-GB" sz="1100" dirty="0">
                <a:latin typeface="+mj-lt"/>
              </a:rPr>
              <a:t> que </a:t>
            </a:r>
            <a:r>
              <a:rPr lang="en-GB" sz="1100" dirty="0" err="1">
                <a:latin typeface="+mj-lt"/>
              </a:rPr>
              <a:t>padecen</a:t>
            </a:r>
            <a:r>
              <a:rPr lang="en-GB" sz="1100" dirty="0">
                <a:latin typeface="+mj-lt"/>
              </a:rPr>
              <a:t> </a:t>
            </a:r>
            <a:r>
              <a:rPr lang="en-GB" sz="1100" dirty="0" err="1">
                <a:latin typeface="+mj-lt"/>
              </a:rPr>
              <a:t>demencia</a:t>
            </a:r>
            <a:r>
              <a:rPr lang="en-GB" sz="1100" dirty="0">
                <a:latin typeface="+mj-lt"/>
              </a:rPr>
              <a:t>.  En </a:t>
            </a:r>
            <a:r>
              <a:rPr lang="en-GB" sz="1100" dirty="0" err="1">
                <a:latin typeface="+mj-lt"/>
              </a:rPr>
              <a:t>muchas</a:t>
            </a:r>
            <a:r>
              <a:rPr lang="en-GB" sz="1100" dirty="0">
                <a:latin typeface="+mj-lt"/>
              </a:rPr>
              <a:t> </a:t>
            </a:r>
            <a:r>
              <a:rPr lang="en-GB" sz="1100" dirty="0" err="1">
                <a:latin typeface="+mj-lt"/>
              </a:rPr>
              <a:t>residencias</a:t>
            </a:r>
            <a:r>
              <a:rPr lang="en-GB" sz="1100" dirty="0">
                <a:latin typeface="+mj-lt"/>
              </a:rPr>
              <a:t> , se </a:t>
            </a:r>
            <a:r>
              <a:rPr lang="en-GB" sz="1100" dirty="0" err="1">
                <a:latin typeface="+mj-lt"/>
              </a:rPr>
              <a:t>han</a:t>
            </a:r>
            <a:r>
              <a:rPr lang="en-GB" sz="1100" dirty="0">
                <a:latin typeface="+mj-lt"/>
              </a:rPr>
              <a:t> </a:t>
            </a:r>
            <a:r>
              <a:rPr lang="en-GB" sz="1100" dirty="0" err="1">
                <a:latin typeface="+mj-lt"/>
              </a:rPr>
              <a:t>buscado</a:t>
            </a:r>
            <a:r>
              <a:rPr lang="en-GB" sz="1100" dirty="0">
                <a:latin typeface="+mj-lt"/>
              </a:rPr>
              <a:t> </a:t>
            </a:r>
            <a:r>
              <a:rPr lang="en-GB" sz="1100" dirty="0" err="1">
                <a:latin typeface="+mj-lt"/>
              </a:rPr>
              <a:t>medios</a:t>
            </a:r>
            <a:r>
              <a:rPr lang="en-GB" sz="1100" dirty="0">
                <a:latin typeface="+mj-lt"/>
              </a:rPr>
              <a:t> para que las </a:t>
            </a:r>
            <a:r>
              <a:rPr lang="en-GB" sz="1100" dirty="0" err="1">
                <a:latin typeface="+mj-lt"/>
              </a:rPr>
              <a:t>familias</a:t>
            </a:r>
            <a:r>
              <a:rPr lang="en-GB" sz="1100" dirty="0">
                <a:latin typeface="+mj-lt"/>
              </a:rPr>
              <a:t> se </a:t>
            </a:r>
            <a:r>
              <a:rPr lang="en-GB" sz="1100" dirty="0" err="1">
                <a:latin typeface="+mj-lt"/>
              </a:rPr>
              <a:t>puedan</a:t>
            </a:r>
            <a:r>
              <a:rPr lang="en-GB" sz="1100" dirty="0">
                <a:latin typeface="+mj-lt"/>
              </a:rPr>
              <a:t> </a:t>
            </a:r>
            <a:r>
              <a:rPr lang="en-GB" sz="1100" dirty="0" err="1">
                <a:latin typeface="+mj-lt"/>
              </a:rPr>
              <a:t>comunicar</a:t>
            </a:r>
            <a:r>
              <a:rPr lang="en-GB" sz="1100" dirty="0">
                <a:latin typeface="+mj-lt"/>
              </a:rPr>
              <a:t> y para </a:t>
            </a:r>
            <a:r>
              <a:rPr lang="en-GB" sz="1100" dirty="0" err="1">
                <a:latin typeface="+mj-lt"/>
              </a:rPr>
              <a:t>permitir</a:t>
            </a:r>
            <a:r>
              <a:rPr lang="en-GB" sz="1100" dirty="0">
                <a:latin typeface="+mj-lt"/>
              </a:rPr>
              <a:t> </a:t>
            </a:r>
            <a:r>
              <a:rPr lang="en-GB" sz="1100" dirty="0" err="1">
                <a:latin typeface="+mj-lt"/>
              </a:rPr>
              <a:t>visitas</a:t>
            </a:r>
            <a:r>
              <a:rPr lang="en-GB" sz="1100" dirty="0">
                <a:latin typeface="+mj-lt"/>
              </a:rPr>
              <a:t> </a:t>
            </a:r>
            <a:r>
              <a:rPr lang="en-GB" sz="1100" dirty="0" err="1">
                <a:latin typeface="+mj-lt"/>
              </a:rPr>
              <a:t>otra</a:t>
            </a:r>
            <a:r>
              <a:rPr lang="en-GB" sz="1100" dirty="0">
                <a:latin typeface="+mj-lt"/>
              </a:rPr>
              <a:t> </a:t>
            </a:r>
            <a:r>
              <a:rPr lang="en-GB" sz="1100" dirty="0" err="1">
                <a:latin typeface="+mj-lt"/>
              </a:rPr>
              <a:t>vez</a:t>
            </a:r>
            <a:r>
              <a:rPr lang="en-GB" sz="1100" dirty="0">
                <a:latin typeface="+mj-lt"/>
              </a:rPr>
              <a:t>.  Con </a:t>
            </a:r>
            <a:r>
              <a:rPr lang="en-GB" sz="1100" dirty="0" err="1">
                <a:latin typeface="+mj-lt"/>
              </a:rPr>
              <a:t>imaginación</a:t>
            </a:r>
            <a:r>
              <a:rPr lang="en-GB" sz="1100" dirty="0">
                <a:latin typeface="+mj-lt"/>
              </a:rPr>
              <a:t> y </a:t>
            </a:r>
            <a:r>
              <a:rPr lang="en-GB" sz="1100" dirty="0" err="1">
                <a:latin typeface="+mj-lt"/>
              </a:rPr>
              <a:t>buena</a:t>
            </a:r>
            <a:r>
              <a:rPr lang="en-GB" sz="1100" dirty="0">
                <a:latin typeface="+mj-lt"/>
              </a:rPr>
              <a:t> </a:t>
            </a:r>
            <a:r>
              <a:rPr lang="en-GB" sz="1100" dirty="0" err="1">
                <a:latin typeface="+mj-lt"/>
              </a:rPr>
              <a:t>voluntad</a:t>
            </a:r>
            <a:r>
              <a:rPr lang="en-GB" sz="1100" dirty="0">
                <a:latin typeface="+mj-lt"/>
              </a:rPr>
              <a:t>, </a:t>
            </a:r>
            <a:r>
              <a:rPr lang="en-GB" sz="1100" dirty="0" err="1">
                <a:latin typeface="+mj-lt"/>
              </a:rPr>
              <a:t>existe</a:t>
            </a:r>
            <a:r>
              <a:rPr lang="en-GB" sz="1100" dirty="0">
                <a:latin typeface="+mj-lt"/>
              </a:rPr>
              <a:t> </a:t>
            </a:r>
            <a:r>
              <a:rPr lang="en-GB" sz="1100" dirty="0" err="1">
                <a:latin typeface="+mj-lt"/>
              </a:rPr>
              <a:t>siempre</a:t>
            </a:r>
            <a:r>
              <a:rPr lang="en-GB" sz="1100" dirty="0">
                <a:latin typeface="+mj-lt"/>
              </a:rPr>
              <a:t> </a:t>
            </a:r>
            <a:r>
              <a:rPr lang="en-GB" sz="1100" dirty="0" err="1">
                <a:latin typeface="+mj-lt"/>
              </a:rPr>
              <a:t>una</a:t>
            </a:r>
            <a:r>
              <a:rPr lang="en-GB" sz="1100" dirty="0">
                <a:latin typeface="+mj-lt"/>
              </a:rPr>
              <a:t> </a:t>
            </a:r>
            <a:r>
              <a:rPr lang="en-GB" sz="1100" dirty="0" err="1">
                <a:latin typeface="+mj-lt"/>
              </a:rPr>
              <a:t>manera</a:t>
            </a:r>
            <a:r>
              <a:rPr lang="en-GB" sz="1100" dirty="0">
                <a:latin typeface="+mj-lt"/>
              </a:rPr>
              <a:t> de </a:t>
            </a:r>
            <a:r>
              <a:rPr lang="en-GB" sz="1100" dirty="0" err="1">
                <a:latin typeface="+mj-lt"/>
              </a:rPr>
              <a:t>interpretar</a:t>
            </a:r>
            <a:r>
              <a:rPr lang="en-GB" sz="1100" dirty="0">
                <a:latin typeface="+mj-lt"/>
              </a:rPr>
              <a:t> </a:t>
            </a:r>
            <a:r>
              <a:rPr lang="en-GB" sz="1100" dirty="0" err="1">
                <a:latin typeface="+mj-lt"/>
              </a:rPr>
              <a:t>restriciones</a:t>
            </a:r>
            <a:r>
              <a:rPr lang="en-GB" sz="1100" dirty="0">
                <a:latin typeface="+mj-lt"/>
              </a:rPr>
              <a:t> y </a:t>
            </a:r>
            <a:r>
              <a:rPr lang="en-GB" sz="1100" dirty="0" err="1">
                <a:latin typeface="+mj-lt"/>
              </a:rPr>
              <a:t>recomendaciones</a:t>
            </a:r>
            <a:r>
              <a:rPr lang="en-GB" sz="1100" dirty="0">
                <a:latin typeface="+mj-lt"/>
              </a:rPr>
              <a:t> </a:t>
            </a:r>
            <a:r>
              <a:rPr lang="en-GB" sz="1100" dirty="0" err="1">
                <a:latin typeface="+mj-lt"/>
              </a:rPr>
              <a:t>humanamente</a:t>
            </a:r>
            <a:r>
              <a:rPr lang="en-GB" sz="1100" dirty="0">
                <a:latin typeface="+mj-lt"/>
              </a:rPr>
              <a:t>.  Se ha </a:t>
            </a:r>
            <a:r>
              <a:rPr lang="en-GB" sz="1100" dirty="0" err="1">
                <a:latin typeface="+mj-lt"/>
              </a:rPr>
              <a:t>confirmado</a:t>
            </a:r>
            <a:r>
              <a:rPr lang="en-GB" sz="1100" dirty="0">
                <a:latin typeface="+mj-lt"/>
              </a:rPr>
              <a:t> que el coronavirus no </a:t>
            </a:r>
            <a:r>
              <a:rPr lang="en-GB" sz="1100" dirty="0" err="1">
                <a:latin typeface="+mj-lt"/>
              </a:rPr>
              <a:t>afecta</a:t>
            </a:r>
            <a:r>
              <a:rPr lang="en-GB" sz="1100" dirty="0">
                <a:latin typeface="+mj-lt"/>
              </a:rPr>
              <a:t> </a:t>
            </a:r>
            <a:r>
              <a:rPr lang="en-GB" sz="1100" dirty="0" err="1">
                <a:latin typeface="+mj-lt"/>
              </a:rPr>
              <a:t>significativamente</a:t>
            </a:r>
            <a:r>
              <a:rPr lang="en-GB" sz="1100" dirty="0">
                <a:latin typeface="+mj-lt"/>
              </a:rPr>
              <a:t> a la </a:t>
            </a:r>
            <a:r>
              <a:rPr lang="en-GB" sz="1100" dirty="0" err="1">
                <a:latin typeface="+mj-lt"/>
              </a:rPr>
              <a:t>mayoría</a:t>
            </a:r>
            <a:r>
              <a:rPr lang="en-GB" sz="1100" dirty="0">
                <a:latin typeface="+mj-lt"/>
              </a:rPr>
              <a:t> de </a:t>
            </a:r>
            <a:r>
              <a:rPr lang="en-GB" sz="1100" dirty="0" err="1">
                <a:latin typeface="+mj-lt"/>
              </a:rPr>
              <a:t>niños</a:t>
            </a:r>
            <a:r>
              <a:rPr lang="en-GB" sz="1100" dirty="0">
                <a:latin typeface="+mj-lt"/>
              </a:rPr>
              <a:t>  y </a:t>
            </a:r>
            <a:r>
              <a:rPr lang="en-GB" sz="1100" dirty="0" err="1">
                <a:latin typeface="+mj-lt"/>
              </a:rPr>
              <a:t>éstos</a:t>
            </a:r>
            <a:r>
              <a:rPr lang="en-GB" sz="1100" dirty="0">
                <a:latin typeface="+mj-lt"/>
              </a:rPr>
              <a:t> </a:t>
            </a:r>
            <a:r>
              <a:rPr lang="en-GB" sz="1100" dirty="0" err="1">
                <a:latin typeface="+mj-lt"/>
              </a:rPr>
              <a:t>pueden</a:t>
            </a:r>
            <a:r>
              <a:rPr lang="en-GB" sz="1100" dirty="0">
                <a:latin typeface="+mj-lt"/>
              </a:rPr>
              <a:t> </a:t>
            </a:r>
            <a:r>
              <a:rPr lang="en-GB" sz="1100" dirty="0" err="1">
                <a:latin typeface="+mj-lt"/>
              </a:rPr>
              <a:t>abrazar</a:t>
            </a:r>
            <a:r>
              <a:rPr lang="en-GB" sz="1100" dirty="0">
                <a:latin typeface="+mj-lt"/>
              </a:rPr>
              <a:t> de </a:t>
            </a:r>
            <a:r>
              <a:rPr lang="en-GB" sz="1100" dirty="0" err="1">
                <a:latin typeface="+mj-lt"/>
              </a:rPr>
              <a:t>nuevo</a:t>
            </a:r>
            <a:r>
              <a:rPr lang="en-GB" sz="1100" dirty="0">
                <a:latin typeface="+mj-lt"/>
              </a:rPr>
              <a:t> a </a:t>
            </a:r>
            <a:r>
              <a:rPr lang="en-GB" sz="1100" dirty="0" err="1">
                <a:latin typeface="+mj-lt"/>
              </a:rPr>
              <a:t>los</a:t>
            </a:r>
            <a:r>
              <a:rPr lang="en-GB" sz="1100" dirty="0">
                <a:latin typeface="+mj-lt"/>
              </a:rPr>
              <a:t> </a:t>
            </a:r>
            <a:r>
              <a:rPr lang="en-GB" sz="1100" dirty="0" err="1">
                <a:latin typeface="+mj-lt"/>
              </a:rPr>
              <a:t>ancianos</a:t>
            </a:r>
            <a:r>
              <a:rPr lang="en-GB" sz="1100" dirty="0">
                <a:latin typeface="+mj-lt"/>
              </a:rPr>
              <a:t>.  </a:t>
            </a:r>
            <a:r>
              <a:rPr lang="en-GB" sz="1100" dirty="0" err="1">
                <a:latin typeface="+mj-lt"/>
              </a:rPr>
              <a:t>Esto</a:t>
            </a:r>
            <a:r>
              <a:rPr lang="en-GB" sz="1100" dirty="0">
                <a:latin typeface="+mj-lt"/>
              </a:rPr>
              <a:t> </a:t>
            </a:r>
            <a:r>
              <a:rPr lang="en-GB" sz="1100" dirty="0" err="1">
                <a:latin typeface="+mj-lt"/>
              </a:rPr>
              <a:t>es</a:t>
            </a:r>
            <a:r>
              <a:rPr lang="en-GB" sz="1100" dirty="0">
                <a:latin typeface="+mj-lt"/>
              </a:rPr>
              <a:t> </a:t>
            </a:r>
            <a:r>
              <a:rPr lang="en-GB" sz="1100" dirty="0" err="1">
                <a:latin typeface="+mj-lt"/>
              </a:rPr>
              <a:t>importante</a:t>
            </a:r>
            <a:r>
              <a:rPr lang="en-GB" sz="1100" dirty="0">
                <a:latin typeface="+mj-lt"/>
              </a:rPr>
              <a:t> para la </a:t>
            </a:r>
            <a:r>
              <a:rPr lang="en-GB" sz="1100" dirty="0" err="1">
                <a:latin typeface="+mj-lt"/>
              </a:rPr>
              <a:t>alegría</a:t>
            </a:r>
            <a:r>
              <a:rPr lang="en-GB" sz="1100" dirty="0">
                <a:latin typeface="+mj-lt"/>
              </a:rPr>
              <a:t> de la </a:t>
            </a:r>
            <a:r>
              <a:rPr lang="en-GB" sz="1100" dirty="0" err="1">
                <a:latin typeface="+mj-lt"/>
              </a:rPr>
              <a:t>vida</a:t>
            </a:r>
            <a:r>
              <a:rPr lang="en-GB" sz="1100" dirty="0">
                <a:latin typeface="+mj-lt"/>
              </a:rPr>
              <a:t> de ambos.</a:t>
            </a:r>
          </a:p>
          <a:p>
            <a:pPr algn="just"/>
            <a:r>
              <a:rPr lang="en-GB" sz="1100" dirty="0">
                <a:latin typeface="+mj-lt"/>
              </a:rPr>
              <a:t>El </a:t>
            </a:r>
            <a:r>
              <a:rPr lang="en-GB" sz="1100" dirty="0" err="1">
                <a:latin typeface="+mj-lt"/>
              </a:rPr>
              <a:t>condacto</a:t>
            </a:r>
            <a:r>
              <a:rPr lang="en-GB" sz="1100" dirty="0">
                <a:latin typeface="+mj-lt"/>
              </a:rPr>
              <a:t> visual y </a:t>
            </a:r>
            <a:r>
              <a:rPr lang="en-GB" sz="1100" dirty="0" err="1">
                <a:latin typeface="+mj-lt"/>
              </a:rPr>
              <a:t>auditivo</a:t>
            </a:r>
            <a:r>
              <a:rPr lang="en-GB" sz="1100" dirty="0">
                <a:latin typeface="+mj-lt"/>
              </a:rPr>
              <a:t> a </a:t>
            </a:r>
            <a:r>
              <a:rPr lang="en-GB" sz="1100" dirty="0" err="1">
                <a:latin typeface="+mj-lt"/>
              </a:rPr>
              <a:t>través</a:t>
            </a:r>
            <a:r>
              <a:rPr lang="en-GB" sz="1100" dirty="0">
                <a:latin typeface="+mj-lt"/>
              </a:rPr>
              <a:t> de un  </a:t>
            </a:r>
            <a:r>
              <a:rPr lang="en-GB" sz="1100" dirty="0" err="1">
                <a:latin typeface="+mj-lt"/>
              </a:rPr>
              <a:t>cristal</a:t>
            </a:r>
            <a:r>
              <a:rPr lang="en-GB" sz="1100" dirty="0">
                <a:latin typeface="+mj-lt"/>
              </a:rPr>
              <a:t> </a:t>
            </a:r>
            <a:r>
              <a:rPr lang="en-GB" sz="1100" dirty="0" err="1">
                <a:latin typeface="+mj-lt"/>
              </a:rPr>
              <a:t>es</a:t>
            </a:r>
            <a:r>
              <a:rPr lang="en-GB" sz="1100" dirty="0">
                <a:latin typeface="+mj-lt"/>
              </a:rPr>
              <a:t> </a:t>
            </a:r>
            <a:r>
              <a:rPr lang="en-GB" sz="1100" dirty="0" err="1">
                <a:latin typeface="+mj-lt"/>
              </a:rPr>
              <a:t>una</a:t>
            </a:r>
            <a:r>
              <a:rPr lang="en-GB" sz="1100" dirty="0">
                <a:latin typeface="+mj-lt"/>
              </a:rPr>
              <a:t> </a:t>
            </a:r>
            <a:r>
              <a:rPr lang="en-GB" sz="1100" dirty="0" err="1">
                <a:latin typeface="+mj-lt"/>
              </a:rPr>
              <a:t>posibilidad</a:t>
            </a:r>
            <a:r>
              <a:rPr lang="en-GB" sz="1100" dirty="0">
                <a:latin typeface="+mj-lt"/>
              </a:rPr>
              <a:t>, </a:t>
            </a:r>
            <a:r>
              <a:rPr lang="en-GB" sz="1100" dirty="0" err="1">
                <a:latin typeface="+mj-lt"/>
              </a:rPr>
              <a:t>conversaciones</a:t>
            </a:r>
            <a:r>
              <a:rPr lang="en-GB" sz="1100" dirty="0">
                <a:latin typeface="+mj-lt"/>
              </a:rPr>
              <a:t> </a:t>
            </a:r>
            <a:r>
              <a:rPr lang="en-GB" sz="1100" dirty="0" err="1">
                <a:latin typeface="+mj-lt"/>
              </a:rPr>
              <a:t>desde</a:t>
            </a:r>
            <a:r>
              <a:rPr lang="en-GB" sz="1100" dirty="0">
                <a:latin typeface="+mj-lt"/>
              </a:rPr>
              <a:t> la </a:t>
            </a:r>
            <a:r>
              <a:rPr lang="en-GB" sz="1100" dirty="0" err="1">
                <a:latin typeface="+mj-lt"/>
              </a:rPr>
              <a:t>calle</a:t>
            </a:r>
            <a:r>
              <a:rPr lang="en-GB" sz="1100" dirty="0">
                <a:latin typeface="+mj-lt"/>
              </a:rPr>
              <a:t> a </a:t>
            </a:r>
            <a:r>
              <a:rPr lang="en-GB" sz="1100" dirty="0" err="1">
                <a:latin typeface="+mj-lt"/>
              </a:rPr>
              <a:t>una</a:t>
            </a:r>
            <a:r>
              <a:rPr lang="en-GB" sz="1100" dirty="0">
                <a:latin typeface="+mj-lt"/>
              </a:rPr>
              <a:t> </a:t>
            </a:r>
            <a:r>
              <a:rPr lang="en-GB" sz="1100" dirty="0" err="1">
                <a:latin typeface="+mj-lt"/>
              </a:rPr>
              <a:t>vetana</a:t>
            </a:r>
            <a:r>
              <a:rPr lang="en-GB" sz="1100" dirty="0">
                <a:latin typeface="+mj-lt"/>
              </a:rPr>
              <a:t> o  </a:t>
            </a:r>
            <a:r>
              <a:rPr lang="en-GB" sz="1100" dirty="0" err="1">
                <a:latin typeface="+mj-lt"/>
              </a:rPr>
              <a:t>balcón</a:t>
            </a:r>
            <a:r>
              <a:rPr lang="en-GB" sz="1100" dirty="0">
                <a:latin typeface="+mj-lt"/>
              </a:rPr>
              <a:t> </a:t>
            </a:r>
            <a:r>
              <a:rPr lang="en-GB" sz="1100" dirty="0" err="1">
                <a:latin typeface="+mj-lt"/>
              </a:rPr>
              <a:t>otra</a:t>
            </a:r>
            <a:r>
              <a:rPr lang="en-GB" sz="1100" dirty="0">
                <a:latin typeface="+mj-lt"/>
              </a:rPr>
              <a:t>. El </a:t>
            </a:r>
            <a:r>
              <a:rPr lang="en-GB" sz="1100" dirty="0" err="1">
                <a:latin typeface="+mj-lt"/>
              </a:rPr>
              <a:t>permiso</a:t>
            </a:r>
            <a:r>
              <a:rPr lang="en-GB" sz="1100" dirty="0">
                <a:latin typeface="+mj-lt"/>
              </a:rPr>
              <a:t> para que </a:t>
            </a:r>
            <a:r>
              <a:rPr lang="en-GB" sz="1100" dirty="0" err="1">
                <a:latin typeface="+mj-lt"/>
              </a:rPr>
              <a:t>los</a:t>
            </a:r>
            <a:r>
              <a:rPr lang="en-GB" sz="1100" dirty="0">
                <a:latin typeface="+mj-lt"/>
              </a:rPr>
              <a:t> </a:t>
            </a:r>
            <a:r>
              <a:rPr lang="en-GB" sz="1100" dirty="0" err="1">
                <a:latin typeface="+mj-lt"/>
              </a:rPr>
              <a:t>ancianos</a:t>
            </a:r>
            <a:r>
              <a:rPr lang="en-GB" sz="1100" dirty="0">
                <a:latin typeface="+mj-lt"/>
              </a:rPr>
              <a:t> </a:t>
            </a:r>
            <a:r>
              <a:rPr lang="en-GB" sz="1100" dirty="0" err="1">
                <a:latin typeface="+mj-lt"/>
              </a:rPr>
              <a:t>puedan</a:t>
            </a:r>
            <a:r>
              <a:rPr lang="en-GB" sz="1100" dirty="0">
                <a:latin typeface="+mj-lt"/>
              </a:rPr>
              <a:t> </a:t>
            </a:r>
            <a:r>
              <a:rPr lang="en-GB" sz="1100" dirty="0" err="1">
                <a:latin typeface="+mj-lt"/>
              </a:rPr>
              <a:t>pasear</a:t>
            </a:r>
            <a:r>
              <a:rPr lang="en-GB" sz="1100" dirty="0">
                <a:latin typeface="+mj-lt"/>
              </a:rPr>
              <a:t> con la </a:t>
            </a:r>
            <a:r>
              <a:rPr lang="en-GB" sz="1100" dirty="0" err="1">
                <a:latin typeface="+mj-lt"/>
              </a:rPr>
              <a:t>familia</a:t>
            </a:r>
            <a:r>
              <a:rPr lang="en-GB" sz="1100" dirty="0">
                <a:latin typeface="+mj-lt"/>
              </a:rPr>
              <a:t> </a:t>
            </a:r>
            <a:r>
              <a:rPr lang="en-GB" sz="1100" dirty="0" err="1">
                <a:latin typeface="+mj-lt"/>
              </a:rPr>
              <a:t>dentro</a:t>
            </a:r>
            <a:r>
              <a:rPr lang="en-GB" sz="1100" dirty="0">
                <a:latin typeface="+mj-lt"/>
              </a:rPr>
              <a:t> de </a:t>
            </a:r>
            <a:r>
              <a:rPr lang="en-GB" sz="1100" dirty="0" err="1">
                <a:latin typeface="+mj-lt"/>
              </a:rPr>
              <a:t>los</a:t>
            </a:r>
            <a:r>
              <a:rPr lang="en-GB" sz="1100" dirty="0">
                <a:latin typeface="+mj-lt"/>
              </a:rPr>
              <a:t> </a:t>
            </a:r>
            <a:r>
              <a:rPr lang="en-GB" sz="1100" dirty="0" err="1">
                <a:latin typeface="+mj-lt"/>
              </a:rPr>
              <a:t>límites</a:t>
            </a:r>
            <a:r>
              <a:rPr lang="en-GB" sz="1100" dirty="0">
                <a:latin typeface="+mj-lt"/>
              </a:rPr>
              <a:t> de la </a:t>
            </a:r>
            <a:r>
              <a:rPr lang="en-GB" sz="1100" dirty="0" err="1">
                <a:latin typeface="+mj-lt"/>
              </a:rPr>
              <a:t>residencia</a:t>
            </a:r>
            <a:r>
              <a:rPr lang="en-GB" sz="1100" dirty="0">
                <a:latin typeface="+mj-lt"/>
              </a:rPr>
              <a:t> o en un </a:t>
            </a:r>
            <a:r>
              <a:rPr lang="en-GB" sz="1100" dirty="0" err="1">
                <a:latin typeface="+mj-lt"/>
              </a:rPr>
              <a:t>parque</a:t>
            </a:r>
            <a:r>
              <a:rPr lang="en-GB" sz="1100" dirty="0">
                <a:latin typeface="+mj-lt"/>
              </a:rPr>
              <a:t> </a:t>
            </a:r>
            <a:r>
              <a:rPr lang="en-GB" sz="1100" dirty="0" err="1">
                <a:latin typeface="+mj-lt"/>
              </a:rPr>
              <a:t>es</a:t>
            </a:r>
            <a:r>
              <a:rPr lang="en-GB" sz="1100" dirty="0">
                <a:latin typeface="+mj-lt"/>
              </a:rPr>
              <a:t> </a:t>
            </a:r>
            <a:r>
              <a:rPr lang="en-GB" sz="1100" dirty="0" err="1">
                <a:latin typeface="+mj-lt"/>
              </a:rPr>
              <a:t>posible</a:t>
            </a:r>
            <a:r>
              <a:rPr lang="en-GB" sz="1100" dirty="0">
                <a:latin typeface="+mj-lt"/>
              </a:rPr>
              <a:t> e  </a:t>
            </a:r>
            <a:r>
              <a:rPr lang="en-GB" sz="1100" dirty="0" err="1">
                <a:latin typeface="+mj-lt"/>
              </a:rPr>
              <a:t>importante</a:t>
            </a:r>
            <a:r>
              <a:rPr lang="en-GB" sz="1100" dirty="0">
                <a:latin typeface="+mj-lt"/>
              </a:rPr>
              <a:t>.  Lo que </a:t>
            </a:r>
            <a:r>
              <a:rPr lang="en-GB" sz="1100" dirty="0" err="1">
                <a:latin typeface="+mj-lt"/>
              </a:rPr>
              <a:t>nos</a:t>
            </a:r>
            <a:r>
              <a:rPr lang="en-GB" sz="1100" dirty="0">
                <a:latin typeface="+mj-lt"/>
              </a:rPr>
              <a:t> </a:t>
            </a:r>
            <a:r>
              <a:rPr lang="en-GB" sz="1100" dirty="0" err="1">
                <a:latin typeface="+mj-lt"/>
              </a:rPr>
              <a:t>mantiene</a:t>
            </a:r>
            <a:r>
              <a:rPr lang="en-GB" sz="1100" dirty="0">
                <a:latin typeface="+mj-lt"/>
              </a:rPr>
              <a:t> </a:t>
            </a:r>
            <a:r>
              <a:rPr lang="en-GB" sz="1100" dirty="0" err="1">
                <a:latin typeface="+mj-lt"/>
              </a:rPr>
              <a:t>saludables</a:t>
            </a:r>
            <a:r>
              <a:rPr lang="en-GB" sz="1100" dirty="0">
                <a:latin typeface="+mj-lt"/>
              </a:rPr>
              <a:t> </a:t>
            </a:r>
            <a:r>
              <a:rPr lang="en-GB" sz="1100" dirty="0" err="1">
                <a:latin typeface="+mj-lt"/>
              </a:rPr>
              <a:t>es</a:t>
            </a:r>
            <a:r>
              <a:rPr lang="en-GB" sz="1100" dirty="0">
                <a:latin typeface="+mj-lt"/>
              </a:rPr>
              <a:t> </a:t>
            </a:r>
            <a:r>
              <a:rPr lang="en-GB" sz="1100" dirty="0" err="1">
                <a:latin typeface="+mj-lt"/>
              </a:rPr>
              <a:t>poder</a:t>
            </a:r>
            <a:r>
              <a:rPr lang="en-GB" sz="1100" dirty="0">
                <a:latin typeface="+mj-lt"/>
              </a:rPr>
              <a:t> </a:t>
            </a:r>
            <a:r>
              <a:rPr lang="en-GB" sz="1100" dirty="0" err="1">
                <a:latin typeface="+mj-lt"/>
              </a:rPr>
              <a:t>mirarnos</a:t>
            </a:r>
            <a:r>
              <a:rPr lang="en-GB" sz="1100" dirty="0">
                <a:latin typeface="+mj-lt"/>
              </a:rPr>
              <a:t> a </a:t>
            </a:r>
            <a:r>
              <a:rPr lang="en-GB" sz="1100" dirty="0" err="1">
                <a:latin typeface="+mj-lt"/>
              </a:rPr>
              <a:t>los</a:t>
            </a:r>
            <a:r>
              <a:rPr lang="en-GB" sz="1100" dirty="0">
                <a:latin typeface="+mj-lt"/>
              </a:rPr>
              <a:t> </a:t>
            </a:r>
            <a:r>
              <a:rPr lang="en-GB" sz="1100" dirty="0" err="1">
                <a:latin typeface="+mj-lt"/>
              </a:rPr>
              <a:t>ojos</a:t>
            </a:r>
            <a:r>
              <a:rPr lang="en-GB" sz="1100" dirty="0">
                <a:latin typeface="+mj-lt"/>
              </a:rPr>
              <a:t>, </a:t>
            </a:r>
            <a:r>
              <a:rPr lang="en-GB" sz="1100" dirty="0" err="1">
                <a:latin typeface="+mj-lt"/>
              </a:rPr>
              <a:t>tocarnos</a:t>
            </a:r>
            <a:r>
              <a:rPr lang="en-GB" sz="1100" dirty="0">
                <a:latin typeface="+mj-lt"/>
              </a:rPr>
              <a:t> y </a:t>
            </a:r>
            <a:r>
              <a:rPr lang="en-GB" sz="1100" dirty="0" err="1">
                <a:latin typeface="+mj-lt"/>
              </a:rPr>
              <a:t>reir</a:t>
            </a:r>
            <a:r>
              <a:rPr lang="en-GB" sz="1100" dirty="0">
                <a:latin typeface="+mj-lt"/>
              </a:rPr>
              <a:t> </a:t>
            </a:r>
            <a:r>
              <a:rPr lang="en-GB" sz="1100" dirty="0" err="1">
                <a:latin typeface="+mj-lt"/>
              </a:rPr>
              <a:t>juntos</a:t>
            </a:r>
            <a:r>
              <a:rPr lang="en-GB" sz="1100" dirty="0">
                <a:latin typeface="+mj-lt"/>
              </a:rPr>
              <a:t>.</a:t>
            </a:r>
          </a:p>
          <a:p>
            <a:pPr algn="just"/>
            <a:r>
              <a:rPr lang="en-GB" sz="1100" dirty="0" err="1">
                <a:latin typeface="+mj-lt"/>
              </a:rPr>
              <a:t>Por</a:t>
            </a:r>
            <a:r>
              <a:rPr lang="en-GB" sz="1100" dirty="0">
                <a:latin typeface="+mj-lt"/>
              </a:rPr>
              <a:t> </a:t>
            </a:r>
            <a:r>
              <a:rPr lang="en-GB" sz="1100" dirty="0" err="1">
                <a:latin typeface="+mj-lt"/>
              </a:rPr>
              <a:t>último</a:t>
            </a:r>
            <a:r>
              <a:rPr lang="en-GB" sz="1100" dirty="0">
                <a:latin typeface="+mj-lt"/>
              </a:rPr>
              <a:t>, </a:t>
            </a:r>
            <a:r>
              <a:rPr lang="en-GB" sz="1100" dirty="0" err="1">
                <a:latin typeface="+mj-lt"/>
              </a:rPr>
              <a:t>los</a:t>
            </a:r>
            <a:r>
              <a:rPr lang="en-GB" sz="1100" dirty="0">
                <a:latin typeface="+mj-lt"/>
              </a:rPr>
              <a:t> </a:t>
            </a:r>
            <a:r>
              <a:rPr lang="en-GB" sz="1100" dirty="0" err="1">
                <a:latin typeface="+mj-lt"/>
              </a:rPr>
              <a:t>ancianos</a:t>
            </a:r>
            <a:r>
              <a:rPr lang="en-GB" sz="1100" dirty="0">
                <a:latin typeface="+mj-lt"/>
              </a:rPr>
              <a:t> </a:t>
            </a:r>
            <a:r>
              <a:rPr lang="en-GB" sz="1100" dirty="0" err="1">
                <a:latin typeface="+mj-lt"/>
              </a:rPr>
              <a:t>padecen</a:t>
            </a:r>
            <a:r>
              <a:rPr lang="en-GB" sz="1100" dirty="0">
                <a:latin typeface="+mj-lt"/>
              </a:rPr>
              <a:t> </a:t>
            </a:r>
            <a:r>
              <a:rPr lang="en-GB" sz="1100" dirty="0" err="1">
                <a:latin typeface="+mj-lt"/>
              </a:rPr>
              <a:t>por</a:t>
            </a:r>
            <a:r>
              <a:rPr lang="en-GB" sz="1100" dirty="0">
                <a:latin typeface="+mj-lt"/>
              </a:rPr>
              <a:t> la </a:t>
            </a:r>
            <a:r>
              <a:rPr lang="en-GB" sz="1100" dirty="0" err="1">
                <a:latin typeface="+mj-lt"/>
              </a:rPr>
              <a:t>sensación</a:t>
            </a:r>
            <a:r>
              <a:rPr lang="en-GB" sz="1100" dirty="0">
                <a:latin typeface="+mj-lt"/>
              </a:rPr>
              <a:t> de </a:t>
            </a:r>
            <a:r>
              <a:rPr lang="en-GB" sz="1100" dirty="0" err="1">
                <a:latin typeface="+mj-lt"/>
              </a:rPr>
              <a:t>estar</a:t>
            </a:r>
            <a:r>
              <a:rPr lang="en-GB" sz="1100" dirty="0">
                <a:latin typeface="+mj-lt"/>
              </a:rPr>
              <a:t> </a:t>
            </a:r>
            <a:r>
              <a:rPr lang="en-GB" sz="1100" dirty="0" err="1">
                <a:latin typeface="+mj-lt"/>
              </a:rPr>
              <a:t>encerrados</a:t>
            </a:r>
            <a:r>
              <a:rPr lang="en-GB" sz="1100" dirty="0">
                <a:latin typeface="+mj-lt"/>
              </a:rPr>
              <a:t> y </a:t>
            </a:r>
            <a:r>
              <a:rPr lang="en-GB" sz="1100" dirty="0" err="1">
                <a:latin typeface="+mj-lt"/>
              </a:rPr>
              <a:t>por</a:t>
            </a:r>
            <a:r>
              <a:rPr lang="en-GB" sz="1100" dirty="0">
                <a:latin typeface="+mj-lt"/>
              </a:rPr>
              <a:t> la </a:t>
            </a:r>
            <a:r>
              <a:rPr lang="en-GB" sz="1100" dirty="0" err="1">
                <a:latin typeface="+mj-lt"/>
              </a:rPr>
              <a:t>falta</a:t>
            </a:r>
            <a:r>
              <a:rPr lang="en-GB" sz="1100" dirty="0">
                <a:latin typeface="+mj-lt"/>
              </a:rPr>
              <a:t> de sol.   </a:t>
            </a:r>
            <a:r>
              <a:rPr lang="en-GB" sz="1100" dirty="0" err="1">
                <a:latin typeface="+mj-lt"/>
              </a:rPr>
              <a:t>Es</a:t>
            </a:r>
            <a:r>
              <a:rPr lang="en-GB" sz="1100" dirty="0">
                <a:latin typeface="+mj-lt"/>
              </a:rPr>
              <a:t>  un </a:t>
            </a:r>
            <a:r>
              <a:rPr lang="en-GB" sz="1100" dirty="0" err="1">
                <a:latin typeface="+mj-lt"/>
              </a:rPr>
              <a:t>hecho</a:t>
            </a:r>
            <a:r>
              <a:rPr lang="en-GB" sz="1100" dirty="0">
                <a:latin typeface="+mj-lt"/>
              </a:rPr>
              <a:t> </a:t>
            </a:r>
            <a:r>
              <a:rPr lang="en-GB" sz="1100" dirty="0" err="1">
                <a:latin typeface="+mj-lt"/>
              </a:rPr>
              <a:t>conocido</a:t>
            </a:r>
            <a:r>
              <a:rPr lang="en-GB" sz="1100" dirty="0">
                <a:latin typeface="+mj-lt"/>
              </a:rPr>
              <a:t> que la luz del sol </a:t>
            </a:r>
            <a:r>
              <a:rPr lang="en-GB" sz="1100" dirty="0" err="1">
                <a:latin typeface="+mj-lt"/>
              </a:rPr>
              <a:t>refuerza</a:t>
            </a:r>
            <a:r>
              <a:rPr lang="en-GB" sz="1100" dirty="0">
                <a:latin typeface="+mj-lt"/>
              </a:rPr>
              <a:t> el </a:t>
            </a:r>
            <a:r>
              <a:rPr lang="en-GB" sz="1100" dirty="0" err="1">
                <a:latin typeface="+mj-lt"/>
              </a:rPr>
              <a:t>sistema</a:t>
            </a:r>
            <a:r>
              <a:rPr lang="en-GB" sz="1100" dirty="0">
                <a:latin typeface="+mj-lt"/>
              </a:rPr>
              <a:t> </a:t>
            </a:r>
            <a:r>
              <a:rPr lang="en-GB" sz="1100" dirty="0" err="1">
                <a:latin typeface="+mj-lt"/>
              </a:rPr>
              <a:t>inmune</a:t>
            </a:r>
            <a:r>
              <a:rPr lang="en-GB" sz="1100" dirty="0">
                <a:latin typeface="+mj-lt"/>
              </a:rPr>
              <a:t> y </a:t>
            </a:r>
            <a:r>
              <a:rPr lang="en-GB" sz="1100" dirty="0" err="1">
                <a:latin typeface="+mj-lt"/>
              </a:rPr>
              <a:t>los</a:t>
            </a:r>
            <a:r>
              <a:rPr lang="en-GB" sz="1100" dirty="0">
                <a:latin typeface="+mj-lt"/>
              </a:rPr>
              <a:t> </a:t>
            </a:r>
            <a:r>
              <a:rPr lang="en-GB" sz="1100" dirty="0" err="1">
                <a:latin typeface="+mj-lt"/>
              </a:rPr>
              <a:t>huesos</a:t>
            </a:r>
            <a:r>
              <a:rPr lang="en-GB" sz="1100" dirty="0">
                <a:latin typeface="+mj-lt"/>
              </a:rPr>
              <a:t>, </a:t>
            </a:r>
            <a:r>
              <a:rPr lang="en-GB" sz="1100" dirty="0" err="1">
                <a:latin typeface="+mj-lt"/>
              </a:rPr>
              <a:t>además</a:t>
            </a:r>
            <a:r>
              <a:rPr lang="en-GB" sz="1100" dirty="0">
                <a:latin typeface="+mj-lt"/>
              </a:rPr>
              <a:t> de </a:t>
            </a:r>
            <a:r>
              <a:rPr lang="en-GB" sz="1100" dirty="0" err="1">
                <a:latin typeface="+mj-lt"/>
              </a:rPr>
              <a:t>curar</a:t>
            </a:r>
            <a:r>
              <a:rPr lang="en-GB" sz="1100" dirty="0">
                <a:latin typeface="+mj-lt"/>
              </a:rPr>
              <a:t> </a:t>
            </a:r>
            <a:r>
              <a:rPr lang="en-GB" sz="1100" dirty="0" err="1">
                <a:latin typeface="+mj-lt"/>
              </a:rPr>
              <a:t>muchas</a:t>
            </a:r>
            <a:r>
              <a:rPr lang="en-GB" sz="1100" dirty="0">
                <a:latin typeface="+mj-lt"/>
              </a:rPr>
              <a:t> </a:t>
            </a:r>
            <a:r>
              <a:rPr lang="en-GB" sz="1100" dirty="0" err="1">
                <a:latin typeface="+mj-lt"/>
              </a:rPr>
              <a:t>enfermedades</a:t>
            </a:r>
            <a:r>
              <a:rPr lang="en-GB" sz="1100" dirty="0">
                <a:latin typeface="+mj-lt"/>
              </a:rPr>
              <a:t>. </a:t>
            </a:r>
            <a:r>
              <a:rPr lang="en-GB" sz="1100" dirty="0" err="1">
                <a:latin typeface="+mj-lt"/>
              </a:rPr>
              <a:t>Adicionalmente</a:t>
            </a:r>
            <a:r>
              <a:rPr lang="en-GB" sz="1100" dirty="0">
                <a:latin typeface="+mj-lt"/>
              </a:rPr>
              <a:t>, el </a:t>
            </a:r>
            <a:r>
              <a:rPr lang="en-GB" sz="1100" dirty="0" err="1">
                <a:latin typeface="+mj-lt"/>
              </a:rPr>
              <a:t>aire</a:t>
            </a:r>
            <a:r>
              <a:rPr lang="en-GB" sz="1100" dirty="0">
                <a:latin typeface="+mj-lt"/>
              </a:rPr>
              <a:t> fresco y </a:t>
            </a:r>
            <a:r>
              <a:rPr lang="en-GB" sz="1100" dirty="0" err="1">
                <a:latin typeface="+mj-lt"/>
              </a:rPr>
              <a:t>ejercicio</a:t>
            </a:r>
            <a:r>
              <a:rPr lang="en-GB" sz="1100" dirty="0">
                <a:latin typeface="+mj-lt"/>
              </a:rPr>
              <a:t> </a:t>
            </a:r>
            <a:r>
              <a:rPr lang="en-GB" sz="1100" dirty="0" err="1">
                <a:latin typeface="+mj-lt"/>
              </a:rPr>
              <a:t>mejora</a:t>
            </a:r>
            <a:r>
              <a:rPr lang="en-GB" sz="1100" dirty="0">
                <a:latin typeface="+mj-lt"/>
              </a:rPr>
              <a:t> la </a:t>
            </a:r>
            <a:r>
              <a:rPr lang="en-GB" sz="1100" dirty="0" err="1">
                <a:latin typeface="+mj-lt"/>
              </a:rPr>
              <a:t>salud</a:t>
            </a:r>
            <a:r>
              <a:rPr lang="en-GB" sz="1100" dirty="0">
                <a:latin typeface="+mj-lt"/>
              </a:rPr>
              <a:t> de </a:t>
            </a:r>
            <a:r>
              <a:rPr lang="en-GB" sz="1100" dirty="0" err="1">
                <a:latin typeface="+mj-lt"/>
              </a:rPr>
              <a:t>los</a:t>
            </a:r>
            <a:r>
              <a:rPr lang="en-GB" sz="1100" dirty="0">
                <a:latin typeface="+mj-lt"/>
              </a:rPr>
              <a:t> </a:t>
            </a:r>
            <a:r>
              <a:rPr lang="en-GB" sz="1100" dirty="0" err="1">
                <a:latin typeface="+mj-lt"/>
              </a:rPr>
              <a:t>mayores</a:t>
            </a:r>
            <a:r>
              <a:rPr lang="en-GB" sz="1100" dirty="0">
                <a:latin typeface="+mj-lt"/>
              </a:rPr>
              <a:t> y de </a:t>
            </a:r>
            <a:r>
              <a:rPr lang="en-GB" sz="1100" dirty="0" err="1">
                <a:latin typeface="+mj-lt"/>
              </a:rPr>
              <a:t>todo</a:t>
            </a:r>
            <a:r>
              <a:rPr lang="en-GB" sz="1100" dirty="0">
                <a:latin typeface="+mj-lt"/>
              </a:rPr>
              <a:t> el </a:t>
            </a:r>
            <a:r>
              <a:rPr lang="en-GB" sz="1100" dirty="0" err="1">
                <a:latin typeface="+mj-lt"/>
              </a:rPr>
              <a:t>mundo</a:t>
            </a:r>
            <a:r>
              <a:rPr lang="en-GB" sz="1100" dirty="0">
                <a:latin typeface="+mj-lt"/>
              </a:rPr>
              <a:t>.  La </a:t>
            </a:r>
            <a:r>
              <a:rPr lang="en-GB" sz="1100" dirty="0" err="1">
                <a:latin typeface="+mj-lt"/>
              </a:rPr>
              <a:t>gente</a:t>
            </a:r>
            <a:r>
              <a:rPr lang="en-GB" sz="1100" dirty="0">
                <a:latin typeface="+mj-lt"/>
              </a:rPr>
              <a:t>  se </a:t>
            </a:r>
            <a:r>
              <a:rPr lang="en-GB" sz="1100" dirty="0" err="1">
                <a:latin typeface="+mj-lt"/>
              </a:rPr>
              <a:t>vuelve</a:t>
            </a:r>
            <a:r>
              <a:rPr lang="en-GB" sz="1100" dirty="0">
                <a:latin typeface="+mj-lt"/>
              </a:rPr>
              <a:t> </a:t>
            </a:r>
            <a:r>
              <a:rPr lang="en-GB" sz="1100" dirty="0" err="1">
                <a:latin typeface="+mj-lt"/>
              </a:rPr>
              <a:t>solitaria</a:t>
            </a:r>
            <a:r>
              <a:rPr lang="en-GB" sz="1100" dirty="0">
                <a:latin typeface="+mj-lt"/>
              </a:rPr>
              <a:t>, se </a:t>
            </a:r>
            <a:r>
              <a:rPr lang="en-GB" sz="1100" dirty="0" err="1">
                <a:latin typeface="+mj-lt"/>
              </a:rPr>
              <a:t>marchita</a:t>
            </a:r>
            <a:r>
              <a:rPr lang="en-GB" sz="1100" dirty="0">
                <a:latin typeface="+mj-lt"/>
              </a:rPr>
              <a:t>, y en </a:t>
            </a:r>
            <a:r>
              <a:rPr lang="en-GB" sz="1100" dirty="0" err="1">
                <a:latin typeface="+mj-lt"/>
              </a:rPr>
              <a:t>los</a:t>
            </a:r>
            <a:r>
              <a:rPr lang="en-GB" sz="1100" dirty="0">
                <a:latin typeface="+mj-lt"/>
              </a:rPr>
              <a:t> </a:t>
            </a:r>
            <a:r>
              <a:rPr lang="en-GB" sz="1100" dirty="0" err="1">
                <a:latin typeface="+mj-lt"/>
              </a:rPr>
              <a:t>peores</a:t>
            </a:r>
            <a:r>
              <a:rPr lang="en-GB" sz="1100" dirty="0">
                <a:latin typeface="+mj-lt"/>
              </a:rPr>
              <a:t> </a:t>
            </a:r>
            <a:r>
              <a:rPr lang="en-GB" sz="1100" dirty="0" err="1">
                <a:latin typeface="+mj-lt"/>
              </a:rPr>
              <a:t>casos</a:t>
            </a:r>
            <a:r>
              <a:rPr lang="en-GB" sz="1100" dirty="0">
                <a:latin typeface="+mj-lt"/>
              </a:rPr>
              <a:t> , </a:t>
            </a:r>
            <a:r>
              <a:rPr lang="en-GB" sz="1100" dirty="0" err="1">
                <a:latin typeface="+mj-lt"/>
              </a:rPr>
              <a:t>muere</a:t>
            </a:r>
            <a:r>
              <a:rPr lang="en-GB" sz="1100" dirty="0">
                <a:latin typeface="+mj-lt"/>
              </a:rPr>
              <a:t> de </a:t>
            </a:r>
            <a:r>
              <a:rPr lang="en-GB" sz="1100" dirty="0" err="1">
                <a:latin typeface="+mj-lt"/>
              </a:rPr>
              <a:t>soledad</a:t>
            </a:r>
            <a:r>
              <a:rPr lang="en-GB" sz="1100" dirty="0">
                <a:latin typeface="+mj-lt"/>
              </a:rPr>
              <a:t>.  </a:t>
            </a:r>
            <a:r>
              <a:rPr lang="en-GB" sz="1100" dirty="0" err="1">
                <a:latin typeface="+mj-lt"/>
              </a:rPr>
              <a:t>Mantener</a:t>
            </a:r>
            <a:r>
              <a:rPr lang="en-GB" sz="1100" dirty="0">
                <a:latin typeface="+mj-lt"/>
              </a:rPr>
              <a:t> a </a:t>
            </a:r>
            <a:r>
              <a:rPr lang="en-GB" sz="1100" dirty="0" err="1">
                <a:latin typeface="+mj-lt"/>
              </a:rPr>
              <a:t>distancia</a:t>
            </a:r>
            <a:r>
              <a:rPr lang="en-GB" sz="1100" dirty="0">
                <a:latin typeface="+mj-lt"/>
              </a:rPr>
              <a:t> al </a:t>
            </a:r>
            <a:r>
              <a:rPr lang="en-GB" sz="1100" dirty="0" err="1">
                <a:latin typeface="+mj-lt"/>
              </a:rPr>
              <a:t>cuidador</a:t>
            </a:r>
            <a:r>
              <a:rPr lang="en-GB" sz="1100" dirty="0">
                <a:latin typeface="+mj-lt"/>
              </a:rPr>
              <a:t>, a la </a:t>
            </a:r>
            <a:r>
              <a:rPr lang="en-GB" sz="1100" dirty="0" err="1">
                <a:latin typeface="+mj-lt"/>
              </a:rPr>
              <a:t>hija</a:t>
            </a:r>
            <a:r>
              <a:rPr lang="en-GB" sz="1100" dirty="0">
                <a:latin typeface="+mj-lt"/>
              </a:rPr>
              <a:t>, al </a:t>
            </a:r>
            <a:r>
              <a:rPr lang="en-GB" sz="1100" dirty="0" err="1">
                <a:latin typeface="+mj-lt"/>
              </a:rPr>
              <a:t>hijo</a:t>
            </a:r>
            <a:r>
              <a:rPr lang="en-GB" sz="1100" dirty="0">
                <a:latin typeface="+mj-lt"/>
              </a:rPr>
              <a:t> </a:t>
            </a:r>
            <a:r>
              <a:rPr lang="en-GB" sz="1100" dirty="0" err="1">
                <a:latin typeface="+mj-lt"/>
              </a:rPr>
              <a:t>es</a:t>
            </a:r>
            <a:r>
              <a:rPr lang="en-GB" sz="1100" dirty="0">
                <a:latin typeface="+mj-lt"/>
              </a:rPr>
              <a:t> cruel y terrible para </a:t>
            </a:r>
            <a:r>
              <a:rPr lang="en-GB" sz="1100" dirty="0" err="1">
                <a:latin typeface="+mj-lt"/>
              </a:rPr>
              <a:t>los</a:t>
            </a:r>
            <a:r>
              <a:rPr lang="en-GB" sz="1100" dirty="0">
                <a:latin typeface="+mj-lt"/>
              </a:rPr>
              <a:t> </a:t>
            </a:r>
            <a:r>
              <a:rPr lang="en-GB" sz="1100" dirty="0" err="1">
                <a:latin typeface="+mj-lt"/>
              </a:rPr>
              <a:t>ancianos</a:t>
            </a:r>
            <a:r>
              <a:rPr lang="en-GB" sz="1100" dirty="0">
                <a:latin typeface="+mj-lt"/>
              </a:rPr>
              <a:t> . No </a:t>
            </a:r>
            <a:r>
              <a:rPr lang="en-GB" sz="1100" dirty="0" err="1">
                <a:latin typeface="+mj-lt"/>
              </a:rPr>
              <a:t>permitir</a:t>
            </a:r>
            <a:r>
              <a:rPr lang="en-GB" sz="1100" dirty="0">
                <a:latin typeface="+mj-lt"/>
              </a:rPr>
              <a:t> a </a:t>
            </a:r>
            <a:r>
              <a:rPr lang="en-GB" sz="1100" dirty="0" err="1">
                <a:latin typeface="+mj-lt"/>
              </a:rPr>
              <a:t>los</a:t>
            </a:r>
            <a:r>
              <a:rPr lang="en-GB" sz="1100" dirty="0">
                <a:latin typeface="+mj-lt"/>
              </a:rPr>
              <a:t> </a:t>
            </a:r>
            <a:r>
              <a:rPr lang="en-GB" sz="1100" dirty="0" err="1">
                <a:latin typeface="+mj-lt"/>
              </a:rPr>
              <a:t>familiares</a:t>
            </a:r>
            <a:r>
              <a:rPr lang="en-GB" sz="1100" dirty="0">
                <a:latin typeface="+mj-lt"/>
              </a:rPr>
              <a:t> </a:t>
            </a:r>
            <a:r>
              <a:rPr lang="en-GB" sz="1100" dirty="0" err="1">
                <a:latin typeface="+mj-lt"/>
              </a:rPr>
              <a:t>acudir</a:t>
            </a:r>
            <a:r>
              <a:rPr lang="en-GB" sz="1100" dirty="0">
                <a:latin typeface="+mj-lt"/>
              </a:rPr>
              <a:t> al </a:t>
            </a:r>
            <a:r>
              <a:rPr lang="en-GB" sz="1100" dirty="0" err="1">
                <a:latin typeface="+mj-lt"/>
              </a:rPr>
              <a:t>lecho</a:t>
            </a:r>
            <a:r>
              <a:rPr lang="en-GB" sz="1100" dirty="0">
                <a:latin typeface="+mj-lt"/>
              </a:rPr>
              <a:t> de </a:t>
            </a:r>
            <a:r>
              <a:rPr lang="en-GB" sz="1100" dirty="0" err="1">
                <a:latin typeface="+mj-lt"/>
              </a:rPr>
              <a:t>muerte</a:t>
            </a:r>
            <a:r>
              <a:rPr lang="en-GB" sz="1100" dirty="0">
                <a:latin typeface="+mj-lt"/>
              </a:rPr>
              <a:t> </a:t>
            </a:r>
            <a:r>
              <a:rPr lang="en-GB" sz="1100" dirty="0" err="1">
                <a:latin typeface="+mj-lt"/>
              </a:rPr>
              <a:t>es</a:t>
            </a:r>
            <a:r>
              <a:rPr lang="en-GB" sz="1100" dirty="0">
                <a:latin typeface="+mj-lt"/>
              </a:rPr>
              <a:t> </a:t>
            </a:r>
            <a:r>
              <a:rPr lang="en-GB" sz="1100" dirty="0" err="1">
                <a:latin typeface="+mj-lt"/>
              </a:rPr>
              <a:t>inhumano</a:t>
            </a:r>
            <a:r>
              <a:rPr lang="en-GB" sz="1100" dirty="0">
                <a:latin typeface="+mj-lt"/>
              </a:rPr>
              <a:t> y </a:t>
            </a:r>
            <a:r>
              <a:rPr lang="en-GB" sz="1100" dirty="0" err="1">
                <a:latin typeface="+mj-lt"/>
              </a:rPr>
              <a:t>excede</a:t>
            </a:r>
            <a:r>
              <a:rPr lang="en-GB" sz="1100" dirty="0">
                <a:latin typeface="+mj-lt"/>
              </a:rPr>
              <a:t> </a:t>
            </a:r>
            <a:r>
              <a:rPr lang="en-GB" sz="1100" dirty="0" err="1">
                <a:latin typeface="+mj-lt"/>
              </a:rPr>
              <a:t>toda</a:t>
            </a:r>
            <a:r>
              <a:rPr lang="en-GB" sz="1100" dirty="0">
                <a:latin typeface="+mj-lt"/>
              </a:rPr>
              <a:t> </a:t>
            </a:r>
            <a:r>
              <a:rPr lang="en-GB" sz="1100" dirty="0" err="1">
                <a:latin typeface="+mj-lt"/>
              </a:rPr>
              <a:t>precaución</a:t>
            </a:r>
            <a:r>
              <a:rPr lang="en-GB" sz="1100" dirty="0">
                <a:latin typeface="+mj-lt"/>
              </a:rPr>
              <a:t>.  Los </a:t>
            </a:r>
            <a:r>
              <a:rPr lang="en-GB" sz="1100" dirty="0" err="1">
                <a:latin typeface="+mj-lt"/>
              </a:rPr>
              <a:t>enfermeros</a:t>
            </a:r>
            <a:r>
              <a:rPr lang="en-GB" sz="1100" dirty="0">
                <a:latin typeface="+mj-lt"/>
              </a:rPr>
              <a:t>, </a:t>
            </a:r>
            <a:r>
              <a:rPr lang="en-GB" sz="1100" dirty="0" err="1">
                <a:latin typeface="+mj-lt"/>
              </a:rPr>
              <a:t>cocineros</a:t>
            </a:r>
            <a:r>
              <a:rPr lang="en-GB" sz="1100" dirty="0">
                <a:latin typeface="+mj-lt"/>
              </a:rPr>
              <a:t>, </a:t>
            </a:r>
            <a:r>
              <a:rPr lang="en-GB" sz="1100" dirty="0" err="1">
                <a:latin typeface="+mj-lt"/>
              </a:rPr>
              <a:t>curas</a:t>
            </a:r>
            <a:r>
              <a:rPr lang="en-GB" sz="1100" dirty="0">
                <a:latin typeface="+mj-lt"/>
              </a:rPr>
              <a:t>, </a:t>
            </a:r>
            <a:r>
              <a:rPr lang="en-GB" sz="1100" dirty="0" err="1">
                <a:latin typeface="+mj-lt"/>
              </a:rPr>
              <a:t>podólogos</a:t>
            </a:r>
            <a:r>
              <a:rPr lang="en-GB" sz="1100" dirty="0">
                <a:latin typeface="+mj-lt"/>
              </a:rPr>
              <a:t> y </a:t>
            </a:r>
            <a:r>
              <a:rPr lang="en-GB" sz="1100" dirty="0" err="1">
                <a:latin typeface="+mj-lt"/>
              </a:rPr>
              <a:t>médicos</a:t>
            </a:r>
            <a:r>
              <a:rPr lang="en-GB" sz="1100" dirty="0">
                <a:latin typeface="+mj-lt"/>
              </a:rPr>
              <a:t> </a:t>
            </a:r>
            <a:r>
              <a:rPr lang="en-GB" sz="1100" dirty="0" err="1">
                <a:latin typeface="+mj-lt"/>
              </a:rPr>
              <a:t>mantienen</a:t>
            </a:r>
            <a:r>
              <a:rPr lang="en-GB" sz="1100" dirty="0">
                <a:latin typeface="+mj-lt"/>
              </a:rPr>
              <a:t> el </a:t>
            </a:r>
            <a:r>
              <a:rPr lang="en-GB" sz="1100" dirty="0" err="1">
                <a:latin typeface="+mj-lt"/>
              </a:rPr>
              <a:t>contacto</a:t>
            </a:r>
            <a:r>
              <a:rPr lang="en-GB" sz="1100" dirty="0">
                <a:latin typeface="+mj-lt"/>
              </a:rPr>
              <a:t> con el exterior y </a:t>
            </a:r>
            <a:r>
              <a:rPr lang="en-GB" sz="1100" dirty="0" err="1">
                <a:latin typeface="+mj-lt"/>
              </a:rPr>
              <a:t>tienen</a:t>
            </a:r>
            <a:r>
              <a:rPr lang="en-GB" sz="1100" dirty="0">
                <a:latin typeface="+mj-lt"/>
              </a:rPr>
              <a:t> </a:t>
            </a:r>
            <a:r>
              <a:rPr lang="en-GB" sz="1100" dirty="0" err="1">
                <a:latin typeface="+mj-lt"/>
              </a:rPr>
              <a:t>permitida</a:t>
            </a:r>
            <a:r>
              <a:rPr lang="en-GB" sz="1100" dirty="0">
                <a:latin typeface="+mj-lt"/>
              </a:rPr>
              <a:t> </a:t>
            </a:r>
            <a:r>
              <a:rPr lang="en-GB" sz="1100" dirty="0" err="1">
                <a:latin typeface="+mj-lt"/>
              </a:rPr>
              <a:t>su</a:t>
            </a:r>
            <a:r>
              <a:rPr lang="en-GB" sz="1100" dirty="0">
                <a:latin typeface="+mj-lt"/>
              </a:rPr>
              <a:t> entrada en las </a:t>
            </a:r>
            <a:r>
              <a:rPr lang="en-GB" sz="1100" dirty="0" err="1">
                <a:latin typeface="+mj-lt"/>
              </a:rPr>
              <a:t>residencias</a:t>
            </a:r>
            <a:r>
              <a:rPr lang="en-GB" sz="1100" dirty="0">
                <a:latin typeface="+mj-lt"/>
              </a:rPr>
              <a:t>; con las </a:t>
            </a:r>
            <a:r>
              <a:rPr lang="en-GB" sz="1100" dirty="0" err="1">
                <a:latin typeface="+mj-lt"/>
              </a:rPr>
              <a:t>medidas</a:t>
            </a:r>
            <a:r>
              <a:rPr lang="en-GB" sz="1100" dirty="0">
                <a:latin typeface="+mj-lt"/>
              </a:rPr>
              <a:t> de </a:t>
            </a:r>
            <a:r>
              <a:rPr lang="en-GB" sz="1100" dirty="0" err="1">
                <a:latin typeface="+mj-lt"/>
              </a:rPr>
              <a:t>precaución</a:t>
            </a:r>
            <a:r>
              <a:rPr lang="en-GB" sz="1100" dirty="0">
                <a:latin typeface="+mj-lt"/>
              </a:rPr>
              <a:t>  y </a:t>
            </a:r>
            <a:r>
              <a:rPr lang="en-GB" sz="1100" dirty="0" err="1">
                <a:latin typeface="+mj-lt"/>
              </a:rPr>
              <a:t>protección</a:t>
            </a:r>
            <a:r>
              <a:rPr lang="en-GB" sz="1100" dirty="0">
                <a:latin typeface="+mj-lt"/>
              </a:rPr>
              <a:t> </a:t>
            </a:r>
            <a:r>
              <a:rPr lang="en-GB" sz="1100" dirty="0" err="1">
                <a:latin typeface="+mj-lt"/>
              </a:rPr>
              <a:t>adecuadas</a:t>
            </a:r>
            <a:r>
              <a:rPr lang="en-GB" sz="1100" dirty="0">
                <a:latin typeface="+mj-lt"/>
              </a:rPr>
              <a:t>, </a:t>
            </a:r>
            <a:r>
              <a:rPr lang="en-GB" sz="1100" dirty="0" err="1">
                <a:latin typeface="+mj-lt"/>
              </a:rPr>
              <a:t>debería</a:t>
            </a:r>
            <a:r>
              <a:rPr lang="en-GB" sz="1100" dirty="0">
                <a:latin typeface="+mj-lt"/>
              </a:rPr>
              <a:t> </a:t>
            </a:r>
            <a:r>
              <a:rPr lang="en-GB" sz="1100" dirty="0" err="1">
                <a:latin typeface="+mj-lt"/>
              </a:rPr>
              <a:t>ser</a:t>
            </a:r>
            <a:r>
              <a:rPr lang="en-GB" sz="1100" dirty="0">
                <a:latin typeface="+mj-lt"/>
              </a:rPr>
              <a:t> </a:t>
            </a:r>
            <a:r>
              <a:rPr lang="en-GB" sz="1100" dirty="0" err="1">
                <a:latin typeface="+mj-lt"/>
              </a:rPr>
              <a:t>posible</a:t>
            </a:r>
            <a:r>
              <a:rPr lang="en-GB" sz="1100" dirty="0">
                <a:latin typeface="+mj-lt"/>
              </a:rPr>
              <a:t> el </a:t>
            </a:r>
            <a:r>
              <a:rPr lang="en-GB" sz="1100" dirty="0" err="1">
                <a:latin typeface="+mj-lt"/>
              </a:rPr>
              <a:t>derecho</a:t>
            </a:r>
            <a:r>
              <a:rPr lang="en-GB" sz="1100" dirty="0">
                <a:latin typeface="+mj-lt"/>
              </a:rPr>
              <a:t> de entrada a </a:t>
            </a:r>
            <a:r>
              <a:rPr lang="en-GB" sz="1100" dirty="0" err="1">
                <a:latin typeface="+mj-lt"/>
              </a:rPr>
              <a:t>familiares</a:t>
            </a:r>
            <a:r>
              <a:rPr lang="en-GB" sz="1100" dirty="0">
                <a:latin typeface="+mj-lt"/>
              </a:rPr>
              <a:t>.</a:t>
            </a:r>
            <a:endParaRPr lang="it-IT" sz="1100" dirty="0">
              <a:latin typeface="+mj-lt"/>
            </a:endParaRPr>
          </a:p>
        </p:txBody>
      </p:sp>
      <p:sp>
        <p:nvSpPr>
          <p:cNvPr id="58" name="Textfeld 57">
            <a:extLst>
              <a:ext uri="{FF2B5EF4-FFF2-40B4-BE49-F238E27FC236}">
                <a16:creationId xmlns:a16="http://schemas.microsoft.com/office/drawing/2014/main" id="{CCDC8364-C9C7-4BE4-84E8-64041B7C1A3B}"/>
              </a:ext>
            </a:extLst>
          </p:cNvPr>
          <p:cNvSpPr txBox="1"/>
          <p:nvPr/>
        </p:nvSpPr>
        <p:spPr>
          <a:xfrm rot="10800000" flipV="1">
            <a:off x="45933" y="277684"/>
            <a:ext cx="6766131" cy="2677656"/>
          </a:xfrm>
          <a:prstGeom prst="rect">
            <a:avLst/>
          </a:prstGeom>
          <a:noFill/>
        </p:spPr>
        <p:txBody>
          <a:bodyPr wrap="square" rtlCol="0" anchor="t">
            <a:spAutoFit/>
          </a:bodyPr>
          <a:lstStyle/>
          <a:p>
            <a:pPr algn="ctr"/>
            <a:endParaRPr lang="en-US" sz="1200" b="1" dirty="0">
              <a:solidFill>
                <a:srgbClr val="0070C0"/>
              </a:solidFill>
            </a:endParaRPr>
          </a:p>
          <a:p>
            <a:pPr algn="ctr"/>
            <a:r>
              <a:rPr lang="en-US" sz="1200" b="1" dirty="0" err="1">
                <a:solidFill>
                  <a:srgbClr val="0070C0"/>
                </a:solidFill>
              </a:rPr>
              <a:t>Cómo</a:t>
            </a:r>
            <a:r>
              <a:rPr lang="en-US" sz="1200" b="1" dirty="0">
                <a:solidFill>
                  <a:srgbClr val="0070C0"/>
                </a:solidFill>
              </a:rPr>
              <a:t> my </a:t>
            </a:r>
            <a:r>
              <a:rPr lang="en-US" sz="1200" b="1" dirty="0" err="1">
                <a:solidFill>
                  <a:srgbClr val="0070C0"/>
                </a:solidFill>
              </a:rPr>
              <a:t>cuándo</a:t>
            </a:r>
            <a:r>
              <a:rPr lang="en-US" sz="1200" b="1" dirty="0">
                <a:solidFill>
                  <a:srgbClr val="0070C0"/>
                </a:solidFill>
              </a:rPr>
              <a:t> </a:t>
            </a:r>
            <a:r>
              <a:rPr lang="en-US" sz="1200" b="1" dirty="0" err="1">
                <a:solidFill>
                  <a:srgbClr val="0070C0"/>
                </a:solidFill>
              </a:rPr>
              <a:t>usar</a:t>
            </a:r>
            <a:r>
              <a:rPr lang="en-US" sz="1200" b="1" dirty="0">
                <a:solidFill>
                  <a:srgbClr val="0070C0"/>
                </a:solidFill>
              </a:rPr>
              <a:t> </a:t>
            </a:r>
            <a:r>
              <a:rPr lang="en-US" sz="1200" b="1" dirty="0" err="1">
                <a:solidFill>
                  <a:srgbClr val="0070C0"/>
                </a:solidFill>
              </a:rPr>
              <a:t>mascarilla</a:t>
            </a:r>
            <a:endParaRPr lang="en-US" sz="1200" b="1" dirty="0">
              <a:solidFill>
                <a:srgbClr val="0070C0"/>
              </a:solidFill>
            </a:endParaRPr>
          </a:p>
          <a:p>
            <a:pPr algn="ctr"/>
            <a:endParaRPr lang="en-US" sz="1200" b="1" dirty="0">
              <a:solidFill>
                <a:srgbClr val="0070C0"/>
              </a:solidFill>
            </a:endParaRPr>
          </a:p>
          <a:p>
            <a:pPr algn="just"/>
            <a:r>
              <a:rPr lang="en-US" sz="1200" dirty="0">
                <a:solidFill>
                  <a:srgbClr val="0070C0"/>
                </a:solidFill>
              </a:rPr>
              <a:t>Se </a:t>
            </a:r>
            <a:r>
              <a:rPr lang="en-US" sz="1200" dirty="0" err="1">
                <a:solidFill>
                  <a:srgbClr val="0070C0"/>
                </a:solidFill>
              </a:rPr>
              <a:t>recomienda</a:t>
            </a:r>
            <a:r>
              <a:rPr lang="en-US" sz="1200" dirty="0">
                <a:solidFill>
                  <a:srgbClr val="0070C0"/>
                </a:solidFill>
              </a:rPr>
              <a:t> </a:t>
            </a:r>
            <a:r>
              <a:rPr lang="en-US" sz="1200" dirty="0" err="1">
                <a:solidFill>
                  <a:srgbClr val="0070C0"/>
                </a:solidFill>
              </a:rPr>
              <a:t>usar</a:t>
            </a:r>
            <a:r>
              <a:rPr lang="en-US" sz="1200" dirty="0">
                <a:solidFill>
                  <a:srgbClr val="0070C0"/>
                </a:solidFill>
              </a:rPr>
              <a:t> </a:t>
            </a:r>
            <a:r>
              <a:rPr lang="en-US" sz="1200" dirty="0" err="1">
                <a:solidFill>
                  <a:srgbClr val="0070C0"/>
                </a:solidFill>
              </a:rPr>
              <a:t>mascarillas</a:t>
            </a:r>
            <a:r>
              <a:rPr lang="en-US" sz="1200" dirty="0">
                <a:solidFill>
                  <a:srgbClr val="0070C0"/>
                </a:solidFill>
              </a:rPr>
              <a:t> tan </a:t>
            </a:r>
            <a:r>
              <a:rPr lang="en-US" sz="1200" dirty="0" err="1">
                <a:solidFill>
                  <a:srgbClr val="0070C0"/>
                </a:solidFill>
              </a:rPr>
              <a:t>poco</a:t>
            </a:r>
            <a:r>
              <a:rPr lang="en-US" sz="1200" dirty="0">
                <a:solidFill>
                  <a:srgbClr val="0070C0"/>
                </a:solidFill>
              </a:rPr>
              <a:t> y </a:t>
            </a:r>
            <a:r>
              <a:rPr lang="en-US" sz="1200" dirty="0" err="1">
                <a:solidFill>
                  <a:srgbClr val="0070C0"/>
                </a:solidFill>
              </a:rPr>
              <a:t>brevemente</a:t>
            </a:r>
            <a:r>
              <a:rPr lang="en-US" sz="1200" dirty="0">
                <a:solidFill>
                  <a:srgbClr val="0070C0"/>
                </a:solidFill>
              </a:rPr>
              <a:t> </a:t>
            </a:r>
            <a:r>
              <a:rPr lang="en-US" sz="1200" dirty="0" err="1">
                <a:solidFill>
                  <a:srgbClr val="0070C0"/>
                </a:solidFill>
              </a:rPr>
              <a:t>como</a:t>
            </a:r>
            <a:r>
              <a:rPr lang="en-US" sz="1200" dirty="0">
                <a:solidFill>
                  <a:srgbClr val="0070C0"/>
                </a:solidFill>
              </a:rPr>
              <a:t> sea </a:t>
            </a:r>
            <a:r>
              <a:rPr lang="en-US" sz="1200" dirty="0" err="1">
                <a:solidFill>
                  <a:srgbClr val="0070C0"/>
                </a:solidFill>
              </a:rPr>
              <a:t>posible</a:t>
            </a:r>
            <a:r>
              <a:rPr lang="en-US" sz="1200" dirty="0">
                <a:solidFill>
                  <a:srgbClr val="0070C0"/>
                </a:solidFill>
              </a:rPr>
              <a:t>. </a:t>
            </a:r>
            <a:r>
              <a:rPr lang="en-US" sz="1200" dirty="0" err="1">
                <a:solidFill>
                  <a:srgbClr val="0070C0"/>
                </a:solidFill>
              </a:rPr>
              <a:t>Es</a:t>
            </a:r>
            <a:r>
              <a:rPr lang="en-US" sz="1200" dirty="0">
                <a:solidFill>
                  <a:srgbClr val="0070C0"/>
                </a:solidFill>
              </a:rPr>
              <a:t> </a:t>
            </a:r>
            <a:r>
              <a:rPr lang="en-US" sz="1200" dirty="0" err="1">
                <a:solidFill>
                  <a:srgbClr val="0070C0"/>
                </a:solidFill>
              </a:rPr>
              <a:t>una</a:t>
            </a:r>
            <a:r>
              <a:rPr lang="en-US" sz="1200" dirty="0">
                <a:solidFill>
                  <a:srgbClr val="0070C0"/>
                </a:solidFill>
              </a:rPr>
              <a:t> forma de </a:t>
            </a:r>
            <a:r>
              <a:rPr lang="en-US" sz="1200" dirty="0" err="1">
                <a:solidFill>
                  <a:srgbClr val="0070C0"/>
                </a:solidFill>
              </a:rPr>
              <a:t>educación</a:t>
            </a:r>
            <a:r>
              <a:rPr lang="en-US" sz="1200" dirty="0">
                <a:solidFill>
                  <a:srgbClr val="0070C0"/>
                </a:solidFill>
              </a:rPr>
              <a:t> y </a:t>
            </a:r>
            <a:r>
              <a:rPr lang="en-US" sz="1200" dirty="0" err="1">
                <a:solidFill>
                  <a:srgbClr val="0070C0"/>
                </a:solidFill>
              </a:rPr>
              <a:t>respeto</a:t>
            </a:r>
            <a:r>
              <a:rPr lang="en-US" sz="1200" dirty="0">
                <a:solidFill>
                  <a:srgbClr val="0070C0"/>
                </a:solidFill>
              </a:rPr>
              <a:t> </a:t>
            </a:r>
            <a:r>
              <a:rPr lang="en-US" sz="1200" dirty="0" err="1">
                <a:solidFill>
                  <a:srgbClr val="0070C0"/>
                </a:solidFill>
              </a:rPr>
              <a:t>si</a:t>
            </a:r>
            <a:r>
              <a:rPr lang="en-US" sz="1200" dirty="0">
                <a:solidFill>
                  <a:srgbClr val="0070C0"/>
                </a:solidFill>
              </a:rPr>
              <a:t> </a:t>
            </a:r>
            <a:r>
              <a:rPr lang="en-US" sz="1200" dirty="0" err="1">
                <a:solidFill>
                  <a:srgbClr val="0070C0"/>
                </a:solidFill>
              </a:rPr>
              <a:t>uno</a:t>
            </a:r>
            <a:r>
              <a:rPr lang="en-US" sz="1200" dirty="0">
                <a:solidFill>
                  <a:srgbClr val="0070C0"/>
                </a:solidFill>
              </a:rPr>
              <a:t> </a:t>
            </a:r>
            <a:r>
              <a:rPr lang="en-US" sz="1200" dirty="0" err="1">
                <a:solidFill>
                  <a:srgbClr val="0070C0"/>
                </a:solidFill>
              </a:rPr>
              <a:t>está</a:t>
            </a:r>
            <a:r>
              <a:rPr lang="en-US" sz="1200" dirty="0">
                <a:solidFill>
                  <a:srgbClr val="0070C0"/>
                </a:solidFill>
              </a:rPr>
              <a:t> </a:t>
            </a:r>
            <a:r>
              <a:rPr lang="en-US" sz="1200" dirty="0" err="1">
                <a:solidFill>
                  <a:srgbClr val="0070C0"/>
                </a:solidFill>
              </a:rPr>
              <a:t>resfriado</a:t>
            </a:r>
            <a:r>
              <a:rPr lang="en-US" sz="1200" dirty="0">
                <a:solidFill>
                  <a:srgbClr val="0070C0"/>
                </a:solidFill>
              </a:rPr>
              <a:t> y </a:t>
            </a:r>
            <a:r>
              <a:rPr lang="en-US" sz="1200" dirty="0" err="1">
                <a:solidFill>
                  <a:srgbClr val="0070C0"/>
                </a:solidFill>
              </a:rPr>
              <a:t>quiere</a:t>
            </a:r>
            <a:r>
              <a:rPr lang="en-US" sz="1200" dirty="0">
                <a:solidFill>
                  <a:srgbClr val="0070C0"/>
                </a:solidFill>
              </a:rPr>
              <a:t> </a:t>
            </a:r>
            <a:r>
              <a:rPr lang="en-US" sz="1200" dirty="0" err="1">
                <a:solidFill>
                  <a:srgbClr val="0070C0"/>
                </a:solidFill>
              </a:rPr>
              <a:t>proteger</a:t>
            </a:r>
            <a:r>
              <a:rPr lang="en-US" sz="1200" dirty="0">
                <a:solidFill>
                  <a:srgbClr val="0070C0"/>
                </a:solidFill>
              </a:rPr>
              <a:t> a </a:t>
            </a:r>
            <a:r>
              <a:rPr lang="en-US" sz="1200" dirty="0" err="1">
                <a:solidFill>
                  <a:srgbClr val="0070C0"/>
                </a:solidFill>
              </a:rPr>
              <a:t>los</a:t>
            </a:r>
            <a:r>
              <a:rPr lang="en-US" sz="1200" dirty="0">
                <a:solidFill>
                  <a:srgbClr val="0070C0"/>
                </a:solidFill>
              </a:rPr>
              <a:t> </a:t>
            </a:r>
            <a:r>
              <a:rPr lang="en-US" sz="1200" dirty="0" err="1">
                <a:solidFill>
                  <a:srgbClr val="0070C0"/>
                </a:solidFill>
              </a:rPr>
              <a:t>demás</a:t>
            </a:r>
            <a:r>
              <a:rPr lang="en-US" sz="1200" dirty="0">
                <a:solidFill>
                  <a:srgbClr val="0070C0"/>
                </a:solidFill>
              </a:rPr>
              <a:t> de </a:t>
            </a:r>
            <a:r>
              <a:rPr lang="en-US" sz="1200" dirty="0" err="1">
                <a:solidFill>
                  <a:srgbClr val="0070C0"/>
                </a:solidFill>
              </a:rPr>
              <a:t>infección</a:t>
            </a:r>
            <a:r>
              <a:rPr lang="en-US" sz="1200" dirty="0">
                <a:solidFill>
                  <a:srgbClr val="0070C0"/>
                </a:solidFill>
              </a:rPr>
              <a:t>, </a:t>
            </a:r>
            <a:r>
              <a:rPr lang="en-US" sz="1200" dirty="0" err="1">
                <a:solidFill>
                  <a:srgbClr val="0070C0"/>
                </a:solidFill>
              </a:rPr>
              <a:t>una</a:t>
            </a:r>
            <a:r>
              <a:rPr lang="en-US" sz="1200" dirty="0">
                <a:solidFill>
                  <a:srgbClr val="0070C0"/>
                </a:solidFill>
              </a:rPr>
              <a:t> </a:t>
            </a:r>
            <a:r>
              <a:rPr lang="en-US" sz="1200" dirty="0" err="1">
                <a:solidFill>
                  <a:srgbClr val="0070C0"/>
                </a:solidFill>
              </a:rPr>
              <a:t>práctica</a:t>
            </a:r>
            <a:r>
              <a:rPr lang="en-US" sz="1200" dirty="0">
                <a:solidFill>
                  <a:srgbClr val="0070C0"/>
                </a:solidFill>
              </a:rPr>
              <a:t> </a:t>
            </a:r>
            <a:r>
              <a:rPr lang="en-US" sz="1200" dirty="0" err="1">
                <a:solidFill>
                  <a:srgbClr val="0070C0"/>
                </a:solidFill>
              </a:rPr>
              <a:t>común</a:t>
            </a:r>
            <a:r>
              <a:rPr lang="en-US" sz="1200" dirty="0">
                <a:solidFill>
                  <a:srgbClr val="0070C0"/>
                </a:solidFill>
              </a:rPr>
              <a:t> en </a:t>
            </a:r>
            <a:r>
              <a:rPr lang="en-US" sz="1200" dirty="0" err="1">
                <a:solidFill>
                  <a:srgbClr val="0070C0"/>
                </a:solidFill>
              </a:rPr>
              <a:t>países</a:t>
            </a:r>
            <a:r>
              <a:rPr lang="en-US" sz="1200" dirty="0">
                <a:solidFill>
                  <a:srgbClr val="0070C0"/>
                </a:solidFill>
              </a:rPr>
              <a:t> </a:t>
            </a:r>
            <a:r>
              <a:rPr lang="en-US" sz="1200" dirty="0" err="1">
                <a:solidFill>
                  <a:srgbClr val="0070C0"/>
                </a:solidFill>
              </a:rPr>
              <a:t>asiáticos</a:t>
            </a:r>
            <a:r>
              <a:rPr lang="en-US" sz="1200" dirty="0">
                <a:solidFill>
                  <a:srgbClr val="0070C0"/>
                </a:solidFill>
              </a:rPr>
              <a:t>.  </a:t>
            </a:r>
            <a:r>
              <a:rPr lang="en-US" sz="1200" dirty="0" err="1">
                <a:solidFill>
                  <a:srgbClr val="0070C0"/>
                </a:solidFill>
              </a:rPr>
              <a:t>Es</a:t>
            </a:r>
            <a:r>
              <a:rPr lang="en-US" sz="1200" dirty="0">
                <a:solidFill>
                  <a:srgbClr val="0070C0"/>
                </a:solidFill>
              </a:rPr>
              <a:t> </a:t>
            </a:r>
            <a:r>
              <a:rPr lang="en-US" sz="1200" dirty="0" err="1">
                <a:solidFill>
                  <a:srgbClr val="0070C0"/>
                </a:solidFill>
              </a:rPr>
              <a:t>importante</a:t>
            </a:r>
            <a:r>
              <a:rPr lang="en-US" sz="1200" dirty="0">
                <a:solidFill>
                  <a:srgbClr val="0070C0"/>
                </a:solidFill>
              </a:rPr>
              <a:t> </a:t>
            </a:r>
            <a:r>
              <a:rPr lang="en-US" sz="1200" dirty="0" err="1">
                <a:solidFill>
                  <a:srgbClr val="0070C0"/>
                </a:solidFill>
              </a:rPr>
              <a:t>ser</a:t>
            </a:r>
            <a:r>
              <a:rPr lang="en-US" sz="1200" dirty="0">
                <a:solidFill>
                  <a:srgbClr val="0070C0"/>
                </a:solidFill>
              </a:rPr>
              <a:t> </a:t>
            </a:r>
            <a:r>
              <a:rPr lang="en-US" sz="1200" dirty="0" err="1">
                <a:solidFill>
                  <a:srgbClr val="0070C0"/>
                </a:solidFill>
              </a:rPr>
              <a:t>consciente</a:t>
            </a:r>
            <a:r>
              <a:rPr lang="en-US" sz="1200" dirty="0">
                <a:solidFill>
                  <a:srgbClr val="0070C0"/>
                </a:solidFill>
              </a:rPr>
              <a:t> de </a:t>
            </a:r>
            <a:r>
              <a:rPr lang="en-US" sz="1200" dirty="0" err="1">
                <a:solidFill>
                  <a:srgbClr val="0070C0"/>
                </a:solidFill>
              </a:rPr>
              <a:t>estudios</a:t>
            </a:r>
            <a:r>
              <a:rPr lang="en-US" sz="1200" dirty="0">
                <a:solidFill>
                  <a:srgbClr val="0070C0"/>
                </a:solidFill>
              </a:rPr>
              <a:t> que </a:t>
            </a:r>
            <a:r>
              <a:rPr lang="en-US" sz="1200" dirty="0" err="1">
                <a:solidFill>
                  <a:srgbClr val="0070C0"/>
                </a:solidFill>
              </a:rPr>
              <a:t>destacan</a:t>
            </a:r>
            <a:r>
              <a:rPr lang="en-US" sz="1200" dirty="0">
                <a:solidFill>
                  <a:srgbClr val="0070C0"/>
                </a:solidFill>
              </a:rPr>
              <a:t> el </a:t>
            </a:r>
            <a:r>
              <a:rPr lang="en-US" sz="1200" dirty="0" err="1">
                <a:solidFill>
                  <a:srgbClr val="0070C0"/>
                </a:solidFill>
              </a:rPr>
              <a:t>riesgo</a:t>
            </a:r>
            <a:r>
              <a:rPr lang="en-US" sz="1200" dirty="0">
                <a:solidFill>
                  <a:srgbClr val="0070C0"/>
                </a:solidFill>
              </a:rPr>
              <a:t> que </a:t>
            </a:r>
            <a:r>
              <a:rPr lang="en-US" sz="1200" dirty="0" err="1">
                <a:solidFill>
                  <a:srgbClr val="0070C0"/>
                </a:solidFill>
              </a:rPr>
              <a:t>mascarillas</a:t>
            </a:r>
            <a:r>
              <a:rPr lang="en-US" sz="1200" dirty="0">
                <a:solidFill>
                  <a:srgbClr val="0070C0"/>
                </a:solidFill>
              </a:rPr>
              <a:t> </a:t>
            </a:r>
            <a:r>
              <a:rPr lang="en-US" sz="1200" dirty="0" err="1">
                <a:solidFill>
                  <a:srgbClr val="0070C0"/>
                </a:solidFill>
              </a:rPr>
              <a:t>faciales</a:t>
            </a:r>
            <a:r>
              <a:rPr lang="en-US" sz="1200" dirty="0">
                <a:solidFill>
                  <a:srgbClr val="0070C0"/>
                </a:solidFill>
              </a:rPr>
              <a:t>  </a:t>
            </a:r>
            <a:r>
              <a:rPr lang="en-US" sz="1200" dirty="0" err="1">
                <a:solidFill>
                  <a:srgbClr val="0070C0"/>
                </a:solidFill>
              </a:rPr>
              <a:t>puedan</a:t>
            </a:r>
            <a:r>
              <a:rPr lang="en-US" sz="1200" dirty="0">
                <a:solidFill>
                  <a:srgbClr val="0070C0"/>
                </a:solidFill>
              </a:rPr>
              <a:t> </a:t>
            </a:r>
            <a:r>
              <a:rPr lang="en-US" sz="1200" dirty="0" err="1">
                <a:solidFill>
                  <a:srgbClr val="0070C0"/>
                </a:solidFill>
              </a:rPr>
              <a:t>favorecer</a:t>
            </a:r>
            <a:r>
              <a:rPr lang="en-US" sz="1200" dirty="0">
                <a:solidFill>
                  <a:srgbClr val="0070C0"/>
                </a:solidFill>
              </a:rPr>
              <a:t> la </a:t>
            </a:r>
            <a:r>
              <a:rPr lang="en-US" sz="1200" dirty="0" err="1">
                <a:solidFill>
                  <a:srgbClr val="0070C0"/>
                </a:solidFill>
              </a:rPr>
              <a:t>acumulación</a:t>
            </a:r>
            <a:r>
              <a:rPr lang="en-US" sz="1200" dirty="0">
                <a:solidFill>
                  <a:srgbClr val="0070C0"/>
                </a:solidFill>
              </a:rPr>
              <a:t> de </a:t>
            </a:r>
            <a:r>
              <a:rPr lang="en-US" sz="1200" dirty="0" err="1">
                <a:solidFill>
                  <a:srgbClr val="0070C0"/>
                </a:solidFill>
              </a:rPr>
              <a:t>agua</a:t>
            </a:r>
            <a:r>
              <a:rPr lang="en-US" sz="1200" dirty="0">
                <a:solidFill>
                  <a:srgbClr val="0070C0"/>
                </a:solidFill>
              </a:rPr>
              <a:t> en </a:t>
            </a:r>
            <a:r>
              <a:rPr lang="en-US" sz="1200" dirty="0" err="1">
                <a:solidFill>
                  <a:srgbClr val="0070C0"/>
                </a:solidFill>
              </a:rPr>
              <a:t>los</a:t>
            </a:r>
            <a:r>
              <a:rPr lang="en-US" sz="1200" dirty="0">
                <a:solidFill>
                  <a:srgbClr val="0070C0"/>
                </a:solidFill>
              </a:rPr>
              <a:t> </a:t>
            </a:r>
            <a:r>
              <a:rPr lang="en-US" sz="1200" dirty="0" err="1">
                <a:solidFill>
                  <a:srgbClr val="0070C0"/>
                </a:solidFill>
              </a:rPr>
              <a:t>pulmones</a:t>
            </a:r>
            <a:r>
              <a:rPr lang="en-US" sz="1200" dirty="0">
                <a:solidFill>
                  <a:srgbClr val="0070C0"/>
                </a:solidFill>
              </a:rPr>
              <a:t> y </a:t>
            </a:r>
            <a:r>
              <a:rPr lang="en-US" sz="1200" dirty="0" err="1">
                <a:solidFill>
                  <a:srgbClr val="0070C0"/>
                </a:solidFill>
              </a:rPr>
              <a:t>propagar</a:t>
            </a:r>
            <a:r>
              <a:rPr lang="en-US" sz="1200" dirty="0">
                <a:solidFill>
                  <a:srgbClr val="0070C0"/>
                </a:solidFill>
              </a:rPr>
              <a:t> </a:t>
            </a:r>
            <a:r>
              <a:rPr lang="en-US" sz="1200" dirty="0" err="1">
                <a:solidFill>
                  <a:srgbClr val="0070C0"/>
                </a:solidFill>
              </a:rPr>
              <a:t>así</a:t>
            </a:r>
            <a:r>
              <a:rPr lang="en-US" sz="1200" dirty="0">
                <a:solidFill>
                  <a:srgbClr val="0070C0"/>
                </a:solidFill>
              </a:rPr>
              <a:t>  </a:t>
            </a:r>
            <a:r>
              <a:rPr lang="en-US" sz="1200" dirty="0" err="1">
                <a:solidFill>
                  <a:srgbClr val="0070C0"/>
                </a:solidFill>
              </a:rPr>
              <a:t>gérmenes</a:t>
            </a:r>
            <a:r>
              <a:rPr lang="en-US" sz="1200" dirty="0">
                <a:solidFill>
                  <a:srgbClr val="0070C0"/>
                </a:solidFill>
              </a:rPr>
              <a:t>.  Nos </a:t>
            </a:r>
            <a:r>
              <a:rPr lang="en-US" sz="1200" dirty="0" err="1">
                <a:solidFill>
                  <a:srgbClr val="0070C0"/>
                </a:solidFill>
              </a:rPr>
              <a:t>obligan</a:t>
            </a:r>
            <a:r>
              <a:rPr lang="en-US" sz="1200" dirty="0">
                <a:solidFill>
                  <a:srgbClr val="0070C0"/>
                </a:solidFill>
              </a:rPr>
              <a:t> a </a:t>
            </a:r>
            <a:r>
              <a:rPr lang="en-US" sz="1200" dirty="0" err="1">
                <a:solidFill>
                  <a:srgbClr val="0070C0"/>
                </a:solidFill>
              </a:rPr>
              <a:t>respirar</a:t>
            </a:r>
            <a:r>
              <a:rPr lang="en-US" sz="1200" dirty="0">
                <a:solidFill>
                  <a:srgbClr val="0070C0"/>
                </a:solidFill>
              </a:rPr>
              <a:t> CO2 y </a:t>
            </a:r>
            <a:r>
              <a:rPr lang="en-US" sz="1200" dirty="0" err="1">
                <a:solidFill>
                  <a:srgbClr val="0070C0"/>
                </a:solidFill>
              </a:rPr>
              <a:t>como</a:t>
            </a:r>
            <a:r>
              <a:rPr lang="en-US" sz="1200" dirty="0">
                <a:solidFill>
                  <a:srgbClr val="0070C0"/>
                </a:solidFill>
              </a:rPr>
              <a:t> </a:t>
            </a:r>
            <a:r>
              <a:rPr lang="en-US" sz="1200" dirty="0" err="1">
                <a:solidFill>
                  <a:srgbClr val="0070C0"/>
                </a:solidFill>
              </a:rPr>
              <a:t>resultado</a:t>
            </a:r>
            <a:r>
              <a:rPr lang="en-US" sz="1200" dirty="0">
                <a:solidFill>
                  <a:srgbClr val="0070C0"/>
                </a:solidFill>
              </a:rPr>
              <a:t> </a:t>
            </a:r>
            <a:r>
              <a:rPr lang="en-US" sz="1200" dirty="0" err="1">
                <a:solidFill>
                  <a:srgbClr val="0070C0"/>
                </a:solidFill>
              </a:rPr>
              <a:t>llega</a:t>
            </a:r>
            <a:r>
              <a:rPr lang="en-US" sz="1200" dirty="0">
                <a:solidFill>
                  <a:srgbClr val="0070C0"/>
                </a:solidFill>
              </a:rPr>
              <a:t> </a:t>
            </a:r>
            <a:r>
              <a:rPr lang="en-US" sz="1200" dirty="0" err="1">
                <a:solidFill>
                  <a:srgbClr val="0070C0"/>
                </a:solidFill>
              </a:rPr>
              <a:t>menos</a:t>
            </a:r>
            <a:r>
              <a:rPr lang="en-US" sz="1200" dirty="0">
                <a:solidFill>
                  <a:srgbClr val="0070C0"/>
                </a:solidFill>
              </a:rPr>
              <a:t> </a:t>
            </a:r>
            <a:r>
              <a:rPr lang="en-US" sz="1200" dirty="0" err="1">
                <a:solidFill>
                  <a:srgbClr val="0070C0"/>
                </a:solidFill>
              </a:rPr>
              <a:t>oxígeno</a:t>
            </a:r>
            <a:r>
              <a:rPr lang="en-US" sz="1200" dirty="0">
                <a:solidFill>
                  <a:srgbClr val="0070C0"/>
                </a:solidFill>
              </a:rPr>
              <a:t> a </a:t>
            </a:r>
            <a:r>
              <a:rPr lang="en-US" sz="1200" dirty="0" err="1">
                <a:solidFill>
                  <a:srgbClr val="0070C0"/>
                </a:solidFill>
              </a:rPr>
              <a:t>nuestras</a:t>
            </a:r>
            <a:r>
              <a:rPr lang="en-US" sz="1200" dirty="0">
                <a:solidFill>
                  <a:srgbClr val="0070C0"/>
                </a:solidFill>
              </a:rPr>
              <a:t> </a:t>
            </a:r>
            <a:r>
              <a:rPr lang="en-US" sz="1200" dirty="0" err="1">
                <a:solidFill>
                  <a:srgbClr val="0070C0"/>
                </a:solidFill>
              </a:rPr>
              <a:t>células</a:t>
            </a:r>
            <a:r>
              <a:rPr lang="en-US" sz="1200" dirty="0">
                <a:solidFill>
                  <a:srgbClr val="0070C0"/>
                </a:solidFill>
              </a:rPr>
              <a:t>.  </a:t>
            </a:r>
            <a:r>
              <a:rPr lang="en-US" sz="1200" dirty="0" err="1">
                <a:solidFill>
                  <a:srgbClr val="0070C0"/>
                </a:solidFill>
              </a:rPr>
              <a:t>Esto</a:t>
            </a:r>
            <a:r>
              <a:rPr lang="en-US" sz="1200" dirty="0">
                <a:solidFill>
                  <a:srgbClr val="0070C0"/>
                </a:solidFill>
              </a:rPr>
              <a:t> </a:t>
            </a:r>
            <a:r>
              <a:rPr lang="en-US" sz="1200" dirty="0" err="1">
                <a:solidFill>
                  <a:srgbClr val="0070C0"/>
                </a:solidFill>
              </a:rPr>
              <a:t>puede</a:t>
            </a:r>
            <a:r>
              <a:rPr lang="en-US" sz="1200" dirty="0">
                <a:solidFill>
                  <a:srgbClr val="0070C0"/>
                </a:solidFill>
              </a:rPr>
              <a:t> </a:t>
            </a:r>
            <a:r>
              <a:rPr lang="en-US" sz="1200" dirty="0" err="1">
                <a:solidFill>
                  <a:srgbClr val="0070C0"/>
                </a:solidFill>
              </a:rPr>
              <a:t>conducir</a:t>
            </a:r>
            <a:r>
              <a:rPr lang="en-US" sz="1200" dirty="0">
                <a:solidFill>
                  <a:srgbClr val="0070C0"/>
                </a:solidFill>
              </a:rPr>
              <a:t> a </a:t>
            </a:r>
            <a:r>
              <a:rPr lang="en-US" sz="1200" dirty="0" err="1">
                <a:solidFill>
                  <a:srgbClr val="0070C0"/>
                </a:solidFill>
              </a:rPr>
              <a:t>enfermedades</a:t>
            </a:r>
            <a:r>
              <a:rPr lang="en-US" sz="1200" dirty="0">
                <a:solidFill>
                  <a:srgbClr val="0070C0"/>
                </a:solidFill>
              </a:rPr>
              <a:t> del </a:t>
            </a:r>
            <a:r>
              <a:rPr lang="en-US" sz="1200" dirty="0" err="1">
                <a:solidFill>
                  <a:srgbClr val="0070C0"/>
                </a:solidFill>
              </a:rPr>
              <a:t>corazón</a:t>
            </a:r>
            <a:r>
              <a:rPr lang="en-US" sz="1200" dirty="0">
                <a:solidFill>
                  <a:srgbClr val="0070C0"/>
                </a:solidFill>
              </a:rPr>
              <a:t>, </a:t>
            </a:r>
            <a:r>
              <a:rPr lang="en-US" sz="1200" dirty="0" err="1">
                <a:solidFill>
                  <a:srgbClr val="0070C0"/>
                </a:solidFill>
              </a:rPr>
              <a:t>dificultades</a:t>
            </a:r>
            <a:r>
              <a:rPr lang="en-US" sz="1200" dirty="0">
                <a:solidFill>
                  <a:srgbClr val="0070C0"/>
                </a:solidFill>
              </a:rPr>
              <a:t> </a:t>
            </a:r>
            <a:r>
              <a:rPr lang="en-US" sz="1200" dirty="0" err="1">
                <a:solidFill>
                  <a:srgbClr val="0070C0"/>
                </a:solidFill>
              </a:rPr>
              <a:t>respiratorias</a:t>
            </a:r>
            <a:r>
              <a:rPr lang="en-US" sz="1200" dirty="0">
                <a:solidFill>
                  <a:srgbClr val="0070C0"/>
                </a:solidFill>
              </a:rPr>
              <a:t>, </a:t>
            </a:r>
            <a:r>
              <a:rPr lang="en-US" sz="1200" dirty="0" err="1">
                <a:solidFill>
                  <a:srgbClr val="0070C0"/>
                </a:solidFill>
              </a:rPr>
              <a:t>falta</a:t>
            </a:r>
            <a:r>
              <a:rPr lang="en-US" sz="1200" dirty="0">
                <a:solidFill>
                  <a:srgbClr val="0070C0"/>
                </a:solidFill>
              </a:rPr>
              <a:t> de </a:t>
            </a:r>
            <a:r>
              <a:rPr lang="en-US" sz="1200" dirty="0" err="1">
                <a:solidFill>
                  <a:srgbClr val="0070C0"/>
                </a:solidFill>
              </a:rPr>
              <a:t>concentración</a:t>
            </a:r>
            <a:r>
              <a:rPr lang="en-US" sz="1200" dirty="0">
                <a:solidFill>
                  <a:srgbClr val="0070C0"/>
                </a:solidFill>
              </a:rPr>
              <a:t> , </a:t>
            </a:r>
            <a:r>
              <a:rPr lang="en-US" sz="1200" dirty="0" err="1">
                <a:solidFill>
                  <a:srgbClr val="0070C0"/>
                </a:solidFill>
              </a:rPr>
              <a:t>perturbaciones</a:t>
            </a:r>
            <a:r>
              <a:rPr lang="en-US" sz="1200" dirty="0">
                <a:solidFill>
                  <a:srgbClr val="0070C0"/>
                </a:solidFill>
              </a:rPr>
              <a:t> en  </a:t>
            </a:r>
            <a:r>
              <a:rPr lang="en-US" sz="1200" dirty="0" err="1">
                <a:solidFill>
                  <a:srgbClr val="0070C0"/>
                </a:solidFill>
              </a:rPr>
              <a:t>habilidades</a:t>
            </a:r>
            <a:r>
              <a:rPr lang="en-US" sz="1200" dirty="0">
                <a:solidFill>
                  <a:srgbClr val="0070C0"/>
                </a:solidFill>
              </a:rPr>
              <a:t> </a:t>
            </a:r>
            <a:r>
              <a:rPr lang="en-US" sz="1200" dirty="0" err="1">
                <a:solidFill>
                  <a:srgbClr val="0070C0"/>
                </a:solidFill>
              </a:rPr>
              <a:t>motrices</a:t>
            </a:r>
            <a:r>
              <a:rPr lang="en-US" sz="1200" dirty="0">
                <a:solidFill>
                  <a:srgbClr val="0070C0"/>
                </a:solidFill>
              </a:rPr>
              <a:t>, </a:t>
            </a:r>
            <a:r>
              <a:rPr lang="en-US" sz="1200" dirty="0" err="1">
                <a:solidFill>
                  <a:srgbClr val="0070C0"/>
                </a:solidFill>
              </a:rPr>
              <a:t>desmayos</a:t>
            </a:r>
            <a:r>
              <a:rPr lang="en-US" sz="1200" dirty="0">
                <a:solidFill>
                  <a:srgbClr val="0070C0"/>
                </a:solidFill>
              </a:rPr>
              <a:t> y </a:t>
            </a:r>
            <a:r>
              <a:rPr lang="en-US" sz="1200" dirty="0" err="1">
                <a:solidFill>
                  <a:srgbClr val="0070C0"/>
                </a:solidFill>
              </a:rPr>
              <a:t>daño</a:t>
            </a:r>
            <a:r>
              <a:rPr lang="en-US" sz="1200" dirty="0">
                <a:solidFill>
                  <a:srgbClr val="0070C0"/>
                </a:solidFill>
              </a:rPr>
              <a:t> </a:t>
            </a:r>
            <a:r>
              <a:rPr lang="en-US" sz="1200" dirty="0" err="1">
                <a:solidFill>
                  <a:srgbClr val="0070C0"/>
                </a:solidFill>
              </a:rPr>
              <a:t>permanente</a:t>
            </a:r>
            <a:r>
              <a:rPr lang="en-US" sz="1200" dirty="0">
                <a:solidFill>
                  <a:srgbClr val="0070C0"/>
                </a:solidFill>
              </a:rPr>
              <a:t> </a:t>
            </a:r>
            <a:r>
              <a:rPr lang="en-US" sz="1200" dirty="0" err="1">
                <a:solidFill>
                  <a:srgbClr val="0070C0"/>
                </a:solidFill>
              </a:rPr>
              <a:t>debido</a:t>
            </a:r>
            <a:r>
              <a:rPr lang="en-US" sz="1200" dirty="0">
                <a:solidFill>
                  <a:srgbClr val="0070C0"/>
                </a:solidFill>
              </a:rPr>
              <a:t> a la </a:t>
            </a:r>
            <a:r>
              <a:rPr lang="en-US" sz="1200" dirty="0" err="1">
                <a:solidFill>
                  <a:srgbClr val="0070C0"/>
                </a:solidFill>
              </a:rPr>
              <a:t>falta</a:t>
            </a:r>
            <a:r>
              <a:rPr lang="en-US" sz="1200" dirty="0">
                <a:solidFill>
                  <a:srgbClr val="0070C0"/>
                </a:solidFill>
              </a:rPr>
              <a:t> de </a:t>
            </a:r>
            <a:r>
              <a:rPr lang="en-US" sz="1200" dirty="0" err="1">
                <a:solidFill>
                  <a:srgbClr val="0070C0"/>
                </a:solidFill>
              </a:rPr>
              <a:t>oxígeno</a:t>
            </a:r>
            <a:r>
              <a:rPr lang="en-US" sz="1200" dirty="0">
                <a:solidFill>
                  <a:srgbClr val="0070C0"/>
                </a:solidFill>
              </a:rPr>
              <a:t> en el </a:t>
            </a:r>
            <a:r>
              <a:rPr lang="en-US" sz="1200" dirty="0" err="1">
                <a:solidFill>
                  <a:srgbClr val="0070C0"/>
                </a:solidFill>
              </a:rPr>
              <a:t>cerebro</a:t>
            </a:r>
            <a:r>
              <a:rPr lang="en-US" sz="1200" dirty="0">
                <a:solidFill>
                  <a:srgbClr val="0070C0"/>
                </a:solidFill>
              </a:rPr>
              <a:t>.  </a:t>
            </a:r>
            <a:r>
              <a:rPr lang="en-US" sz="1200" dirty="0" err="1">
                <a:solidFill>
                  <a:srgbClr val="0070C0"/>
                </a:solidFill>
              </a:rPr>
              <a:t>Estudios</a:t>
            </a:r>
            <a:r>
              <a:rPr lang="en-US" sz="1200" dirty="0">
                <a:solidFill>
                  <a:srgbClr val="0070C0"/>
                </a:solidFill>
              </a:rPr>
              <a:t> </a:t>
            </a:r>
            <a:r>
              <a:rPr lang="en-US" sz="1200" dirty="0" err="1">
                <a:solidFill>
                  <a:srgbClr val="0070C0"/>
                </a:solidFill>
              </a:rPr>
              <a:t>han</a:t>
            </a:r>
            <a:r>
              <a:rPr lang="en-US" sz="1200" dirty="0">
                <a:solidFill>
                  <a:srgbClr val="0070C0"/>
                </a:solidFill>
              </a:rPr>
              <a:t> </a:t>
            </a:r>
            <a:r>
              <a:rPr lang="en-US" sz="1200" dirty="0" err="1">
                <a:solidFill>
                  <a:srgbClr val="0070C0"/>
                </a:solidFill>
              </a:rPr>
              <a:t>probado</a:t>
            </a:r>
            <a:r>
              <a:rPr lang="en-US" sz="1200" dirty="0">
                <a:solidFill>
                  <a:srgbClr val="0070C0"/>
                </a:solidFill>
              </a:rPr>
              <a:t> que </a:t>
            </a:r>
            <a:r>
              <a:rPr lang="en-US" sz="1200" dirty="0" err="1">
                <a:solidFill>
                  <a:srgbClr val="0070C0"/>
                </a:solidFill>
              </a:rPr>
              <a:t>una</a:t>
            </a:r>
            <a:r>
              <a:rPr lang="en-US" sz="1200" dirty="0">
                <a:solidFill>
                  <a:srgbClr val="0070C0"/>
                </a:solidFill>
              </a:rPr>
              <a:t> persona </a:t>
            </a:r>
            <a:r>
              <a:rPr lang="en-US" sz="1200" dirty="0" err="1">
                <a:solidFill>
                  <a:srgbClr val="0070C0"/>
                </a:solidFill>
              </a:rPr>
              <a:t>jóven</a:t>
            </a:r>
            <a:r>
              <a:rPr lang="en-US" sz="1200" dirty="0">
                <a:solidFill>
                  <a:srgbClr val="0070C0"/>
                </a:solidFill>
              </a:rPr>
              <a:t> y </a:t>
            </a:r>
            <a:r>
              <a:rPr lang="en-US" sz="1200" dirty="0" err="1">
                <a:solidFill>
                  <a:srgbClr val="0070C0"/>
                </a:solidFill>
              </a:rPr>
              <a:t>sana</a:t>
            </a:r>
            <a:r>
              <a:rPr lang="en-US" sz="1200" dirty="0">
                <a:solidFill>
                  <a:srgbClr val="0070C0"/>
                </a:solidFill>
              </a:rPr>
              <a:t> </a:t>
            </a:r>
            <a:r>
              <a:rPr lang="en-US" sz="1200" dirty="0" err="1">
                <a:solidFill>
                  <a:srgbClr val="0070C0"/>
                </a:solidFill>
              </a:rPr>
              <a:t>puede</a:t>
            </a:r>
            <a:r>
              <a:rPr lang="en-US" sz="1200" dirty="0">
                <a:solidFill>
                  <a:srgbClr val="0070C0"/>
                </a:solidFill>
              </a:rPr>
              <a:t> </a:t>
            </a:r>
            <a:r>
              <a:rPr lang="en-US" sz="1200" dirty="0" err="1">
                <a:solidFill>
                  <a:srgbClr val="0070C0"/>
                </a:solidFill>
              </a:rPr>
              <a:t>respirar</a:t>
            </a:r>
            <a:r>
              <a:rPr lang="en-US" sz="1200" dirty="0">
                <a:solidFill>
                  <a:srgbClr val="0070C0"/>
                </a:solidFill>
              </a:rPr>
              <a:t> un </a:t>
            </a:r>
            <a:r>
              <a:rPr lang="en-US" sz="1200" dirty="0" err="1">
                <a:solidFill>
                  <a:srgbClr val="0070C0"/>
                </a:solidFill>
              </a:rPr>
              <a:t>máximo</a:t>
            </a:r>
            <a:r>
              <a:rPr lang="en-US" sz="1200" dirty="0">
                <a:solidFill>
                  <a:srgbClr val="0070C0"/>
                </a:solidFill>
              </a:rPr>
              <a:t> de 30 </a:t>
            </a:r>
            <a:r>
              <a:rPr lang="en-US" sz="1200" dirty="0" err="1">
                <a:solidFill>
                  <a:srgbClr val="0070C0"/>
                </a:solidFill>
              </a:rPr>
              <a:t>minutos</a:t>
            </a:r>
            <a:r>
              <a:rPr lang="en-US" sz="1200" dirty="0">
                <a:solidFill>
                  <a:srgbClr val="0070C0"/>
                </a:solidFill>
              </a:rPr>
              <a:t> con </a:t>
            </a:r>
            <a:r>
              <a:rPr lang="en-US" sz="1200" dirty="0" err="1">
                <a:solidFill>
                  <a:srgbClr val="0070C0"/>
                </a:solidFill>
              </a:rPr>
              <a:t>estas</a:t>
            </a:r>
            <a:r>
              <a:rPr lang="en-US" sz="1200" dirty="0">
                <a:solidFill>
                  <a:srgbClr val="0070C0"/>
                </a:solidFill>
              </a:rPr>
              <a:t> </a:t>
            </a:r>
            <a:r>
              <a:rPr lang="en-US" sz="1200" dirty="0" err="1">
                <a:solidFill>
                  <a:srgbClr val="0070C0"/>
                </a:solidFill>
              </a:rPr>
              <a:t>máscaras</a:t>
            </a:r>
            <a:r>
              <a:rPr lang="en-US" sz="1200" dirty="0">
                <a:solidFill>
                  <a:srgbClr val="0070C0"/>
                </a:solidFill>
              </a:rPr>
              <a:t>. </a:t>
            </a:r>
            <a:r>
              <a:rPr lang="en-US" sz="1200" dirty="0" err="1">
                <a:solidFill>
                  <a:srgbClr val="0070C0"/>
                </a:solidFill>
              </a:rPr>
              <a:t>Comprueba</a:t>
            </a:r>
            <a:r>
              <a:rPr lang="en-US" sz="1200" dirty="0">
                <a:solidFill>
                  <a:srgbClr val="0070C0"/>
                </a:solidFill>
              </a:rPr>
              <a:t> el material, con que </a:t>
            </a:r>
            <a:r>
              <a:rPr lang="en-US" sz="1200" dirty="0" err="1">
                <a:solidFill>
                  <a:srgbClr val="0070C0"/>
                </a:solidFill>
              </a:rPr>
              <a:t>productos</a:t>
            </a:r>
            <a:r>
              <a:rPr lang="en-US" sz="1200" dirty="0">
                <a:solidFill>
                  <a:srgbClr val="0070C0"/>
                </a:solidFill>
              </a:rPr>
              <a:t> </a:t>
            </a:r>
            <a:r>
              <a:rPr lang="en-US" sz="1200" dirty="0" err="1">
                <a:solidFill>
                  <a:srgbClr val="0070C0"/>
                </a:solidFill>
              </a:rPr>
              <a:t>químicos</a:t>
            </a:r>
            <a:r>
              <a:rPr lang="en-US" sz="1200" dirty="0">
                <a:solidFill>
                  <a:srgbClr val="0070C0"/>
                </a:solidFill>
              </a:rPr>
              <a:t> se </a:t>
            </a:r>
            <a:r>
              <a:rPr lang="en-US" sz="1200" dirty="0" err="1">
                <a:solidFill>
                  <a:srgbClr val="0070C0"/>
                </a:solidFill>
              </a:rPr>
              <a:t>fabricó</a:t>
            </a:r>
            <a:r>
              <a:rPr lang="en-US" sz="1200" dirty="0">
                <a:solidFill>
                  <a:srgbClr val="0070C0"/>
                </a:solidFill>
              </a:rPr>
              <a:t>, que </a:t>
            </a:r>
            <a:r>
              <a:rPr lang="en-US" sz="1200" dirty="0" err="1">
                <a:solidFill>
                  <a:srgbClr val="0070C0"/>
                </a:solidFill>
              </a:rPr>
              <a:t>adeshivos</a:t>
            </a:r>
            <a:r>
              <a:rPr lang="en-US" sz="1200" dirty="0">
                <a:solidFill>
                  <a:srgbClr val="0070C0"/>
                </a:solidFill>
              </a:rPr>
              <a:t> se </a:t>
            </a:r>
            <a:r>
              <a:rPr lang="en-US" sz="1200" dirty="0" err="1">
                <a:solidFill>
                  <a:srgbClr val="0070C0"/>
                </a:solidFill>
              </a:rPr>
              <a:t>utilizaron</a:t>
            </a:r>
            <a:r>
              <a:rPr lang="en-US" sz="1200" dirty="0">
                <a:solidFill>
                  <a:srgbClr val="0070C0"/>
                </a:solidFill>
              </a:rPr>
              <a:t>, la </a:t>
            </a:r>
            <a:r>
              <a:rPr lang="en-US" sz="1200" dirty="0" err="1">
                <a:solidFill>
                  <a:srgbClr val="0070C0"/>
                </a:solidFill>
              </a:rPr>
              <a:t>higiene</a:t>
            </a:r>
            <a:r>
              <a:rPr lang="en-US" sz="1200" dirty="0">
                <a:solidFill>
                  <a:srgbClr val="0070C0"/>
                </a:solidFill>
              </a:rPr>
              <a:t> en la </a:t>
            </a:r>
            <a:r>
              <a:rPr lang="en-US" sz="1200" dirty="0" err="1">
                <a:solidFill>
                  <a:srgbClr val="0070C0"/>
                </a:solidFill>
              </a:rPr>
              <a:t>producción</a:t>
            </a:r>
            <a:r>
              <a:rPr lang="en-US" sz="1200" dirty="0">
                <a:solidFill>
                  <a:srgbClr val="0070C0"/>
                </a:solidFill>
              </a:rPr>
              <a:t>, el </a:t>
            </a:r>
            <a:r>
              <a:rPr lang="en-US" sz="1200" dirty="0" err="1">
                <a:solidFill>
                  <a:srgbClr val="0070C0"/>
                </a:solidFill>
              </a:rPr>
              <a:t>embalaje</a:t>
            </a:r>
            <a:r>
              <a:rPr lang="en-US" sz="1200" dirty="0">
                <a:solidFill>
                  <a:srgbClr val="0070C0"/>
                </a:solidFill>
              </a:rPr>
              <a:t>, </a:t>
            </a:r>
            <a:r>
              <a:rPr lang="en-US" sz="1200" dirty="0" err="1">
                <a:solidFill>
                  <a:srgbClr val="0070C0"/>
                </a:solidFill>
              </a:rPr>
              <a:t>transporte</a:t>
            </a:r>
            <a:r>
              <a:rPr lang="en-US" sz="1200" dirty="0">
                <a:solidFill>
                  <a:srgbClr val="0070C0"/>
                </a:solidFill>
              </a:rPr>
              <a:t>, </a:t>
            </a:r>
            <a:r>
              <a:rPr lang="en-US" sz="1200" dirty="0" err="1">
                <a:solidFill>
                  <a:srgbClr val="0070C0"/>
                </a:solidFill>
              </a:rPr>
              <a:t>permeabilidad</a:t>
            </a:r>
            <a:r>
              <a:rPr lang="en-US" sz="1200" dirty="0">
                <a:solidFill>
                  <a:srgbClr val="0070C0"/>
                </a:solidFill>
              </a:rPr>
              <a:t> del material, </a:t>
            </a:r>
            <a:r>
              <a:rPr lang="en-US" sz="1200" dirty="0" err="1">
                <a:solidFill>
                  <a:srgbClr val="0070C0"/>
                </a:solidFill>
              </a:rPr>
              <a:t>quién</a:t>
            </a:r>
            <a:r>
              <a:rPr lang="en-US" sz="1200" dirty="0">
                <a:solidFill>
                  <a:srgbClr val="0070C0"/>
                </a:solidFill>
              </a:rPr>
              <a:t> lo ha </a:t>
            </a:r>
            <a:r>
              <a:rPr lang="en-US" sz="1200" dirty="0" err="1">
                <a:solidFill>
                  <a:srgbClr val="0070C0"/>
                </a:solidFill>
              </a:rPr>
              <a:t>comprobado</a:t>
            </a:r>
            <a:r>
              <a:rPr lang="en-US" sz="1200" dirty="0">
                <a:solidFill>
                  <a:srgbClr val="0070C0"/>
                </a:solidFill>
              </a:rPr>
              <a:t> y </a:t>
            </a:r>
            <a:r>
              <a:rPr lang="en-US" sz="1200" dirty="0" err="1">
                <a:solidFill>
                  <a:srgbClr val="0070C0"/>
                </a:solidFill>
              </a:rPr>
              <a:t>certificado</a:t>
            </a:r>
            <a:r>
              <a:rPr lang="en-US" sz="1200" dirty="0">
                <a:solidFill>
                  <a:srgbClr val="0070C0"/>
                </a:solidFill>
              </a:rPr>
              <a:t>. </a:t>
            </a:r>
            <a:r>
              <a:rPr lang="en-US" sz="1200" dirty="0" err="1">
                <a:solidFill>
                  <a:srgbClr val="0070C0"/>
                </a:solidFill>
              </a:rPr>
              <a:t>Muchas</a:t>
            </a:r>
            <a:r>
              <a:rPr lang="en-US" sz="1200" dirty="0">
                <a:solidFill>
                  <a:srgbClr val="0070C0"/>
                </a:solidFill>
              </a:rPr>
              <a:t> </a:t>
            </a:r>
            <a:r>
              <a:rPr lang="en-US" sz="1200" dirty="0" err="1">
                <a:solidFill>
                  <a:srgbClr val="0070C0"/>
                </a:solidFill>
              </a:rPr>
              <a:t>máscaras</a:t>
            </a:r>
            <a:r>
              <a:rPr lang="en-US" sz="1200" dirty="0">
                <a:solidFill>
                  <a:srgbClr val="0070C0"/>
                </a:solidFill>
              </a:rPr>
              <a:t> no </a:t>
            </a:r>
            <a:r>
              <a:rPr lang="en-US" sz="1200" dirty="0" err="1">
                <a:solidFill>
                  <a:srgbClr val="0070C0"/>
                </a:solidFill>
              </a:rPr>
              <a:t>tienen</a:t>
            </a:r>
            <a:r>
              <a:rPr lang="en-US" sz="1200" dirty="0">
                <a:solidFill>
                  <a:srgbClr val="0070C0"/>
                </a:solidFill>
              </a:rPr>
              <a:t> </a:t>
            </a:r>
            <a:r>
              <a:rPr lang="en-US" sz="1200" dirty="0" err="1">
                <a:solidFill>
                  <a:srgbClr val="0070C0"/>
                </a:solidFill>
              </a:rPr>
              <a:t>los</a:t>
            </a:r>
            <a:r>
              <a:rPr lang="en-US" sz="1200" dirty="0">
                <a:solidFill>
                  <a:srgbClr val="0070C0"/>
                </a:solidFill>
              </a:rPr>
              <a:t> </a:t>
            </a:r>
            <a:r>
              <a:rPr lang="en-US" sz="1200" dirty="0" err="1">
                <a:solidFill>
                  <a:srgbClr val="0070C0"/>
                </a:solidFill>
              </a:rPr>
              <a:t>requisitos</a:t>
            </a:r>
            <a:r>
              <a:rPr lang="en-US" sz="1200" dirty="0">
                <a:solidFill>
                  <a:srgbClr val="0070C0"/>
                </a:solidFill>
              </a:rPr>
              <a:t> de </a:t>
            </a:r>
            <a:r>
              <a:rPr lang="en-US" sz="1200" dirty="0" err="1">
                <a:solidFill>
                  <a:srgbClr val="0070C0"/>
                </a:solidFill>
              </a:rPr>
              <a:t>higiene</a:t>
            </a:r>
            <a:r>
              <a:rPr lang="en-US" sz="1200" dirty="0">
                <a:solidFill>
                  <a:srgbClr val="0070C0"/>
                </a:solidFill>
              </a:rPr>
              <a:t> </a:t>
            </a:r>
            <a:r>
              <a:rPr lang="en-US" sz="1200" dirty="0" err="1">
                <a:solidFill>
                  <a:srgbClr val="0070C0"/>
                </a:solidFill>
              </a:rPr>
              <a:t>necesarios</a:t>
            </a:r>
            <a:r>
              <a:rPr lang="en-US" sz="1200" dirty="0">
                <a:solidFill>
                  <a:srgbClr val="0070C0"/>
                </a:solidFill>
              </a:rPr>
              <a:t> y no </a:t>
            </a:r>
            <a:r>
              <a:rPr lang="en-US" sz="1200" dirty="0" err="1">
                <a:solidFill>
                  <a:srgbClr val="0070C0"/>
                </a:solidFill>
              </a:rPr>
              <a:t>deberían</a:t>
            </a:r>
            <a:r>
              <a:rPr lang="en-US" sz="1200" dirty="0">
                <a:solidFill>
                  <a:srgbClr val="0070C0"/>
                </a:solidFill>
              </a:rPr>
              <a:t> </a:t>
            </a:r>
            <a:r>
              <a:rPr lang="en-US" sz="1200" dirty="0" err="1">
                <a:solidFill>
                  <a:srgbClr val="0070C0"/>
                </a:solidFill>
              </a:rPr>
              <a:t>usarse</a:t>
            </a:r>
            <a:r>
              <a:rPr lang="en-US" sz="1200" dirty="0">
                <a:solidFill>
                  <a:srgbClr val="0070C0"/>
                </a:solidFill>
              </a:rPr>
              <a:t>.</a:t>
            </a:r>
          </a:p>
        </p:txBody>
      </p:sp>
      <p:pic>
        <p:nvPicPr>
          <p:cNvPr id="2" name="Picture 1">
            <a:extLst>
              <a:ext uri="{FF2B5EF4-FFF2-40B4-BE49-F238E27FC236}">
                <a16:creationId xmlns:a16="http://schemas.microsoft.com/office/drawing/2014/main" id="{E09D2028-D844-4939-8733-F9C3D7B1F234}"/>
              </a:ext>
            </a:extLst>
          </p:cNvPr>
          <p:cNvPicPr>
            <a:picLocks noChangeAspect="1"/>
          </p:cNvPicPr>
          <p:nvPr/>
        </p:nvPicPr>
        <p:blipFill>
          <a:blip r:embed="rId2"/>
          <a:stretch>
            <a:fillRect/>
          </a:stretch>
        </p:blipFill>
        <p:spPr>
          <a:xfrm>
            <a:off x="3541888" y="3029562"/>
            <a:ext cx="3002607" cy="2381166"/>
          </a:xfrm>
          <a:prstGeom prst="rect">
            <a:avLst/>
          </a:prstGeom>
        </p:spPr>
      </p:pic>
      <p:sp>
        <p:nvSpPr>
          <p:cNvPr id="7" name="TextBox 6">
            <a:extLst>
              <a:ext uri="{FF2B5EF4-FFF2-40B4-BE49-F238E27FC236}">
                <a16:creationId xmlns:a16="http://schemas.microsoft.com/office/drawing/2014/main" id="{506CD02D-B50D-4477-888F-83E448223BC5}"/>
              </a:ext>
            </a:extLst>
          </p:cNvPr>
          <p:cNvSpPr txBox="1"/>
          <p:nvPr/>
        </p:nvSpPr>
        <p:spPr>
          <a:xfrm>
            <a:off x="3428999" y="5418440"/>
            <a:ext cx="2998413" cy="215444"/>
          </a:xfrm>
          <a:prstGeom prst="rect">
            <a:avLst/>
          </a:prstGeom>
          <a:noFill/>
        </p:spPr>
        <p:txBody>
          <a:bodyPr wrap="square" rtlCol="0">
            <a:spAutoFit/>
          </a:bodyPr>
          <a:lstStyle/>
          <a:p>
            <a:r>
              <a:rPr lang="de-DE" sz="800" dirty="0">
                <a:solidFill>
                  <a:schemeClr val="tx2">
                    <a:lumMod val="50000"/>
                  </a:schemeClr>
                </a:solidFill>
              </a:rPr>
              <a:t>Source: HealthcareITnews </a:t>
            </a:r>
          </a:p>
        </p:txBody>
      </p:sp>
    </p:spTree>
    <p:extLst>
      <p:ext uri="{BB962C8B-B14F-4D97-AF65-F5344CB8AC3E}">
        <p14:creationId xmlns:p14="http://schemas.microsoft.com/office/powerpoint/2010/main" val="2889622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94C4418-832A-4A8F-9E93-23E804EA131C}"/>
              </a:ext>
            </a:extLst>
          </p:cNvPr>
          <p:cNvSpPr txBox="1">
            <a:spLocks/>
          </p:cNvSpPr>
          <p:nvPr/>
        </p:nvSpPr>
        <p:spPr>
          <a:xfrm>
            <a:off x="127592" y="736490"/>
            <a:ext cx="5784110" cy="340755"/>
          </a:xfrm>
          <a:prstGeom prst="rect">
            <a:avLst/>
          </a:prstGeom>
        </p:spPr>
        <p:txBody>
          <a:bodyPr vert="horz" lIns="91440" tIns="45720" rIns="91440" bIns="45720" rtlCol="0">
            <a:normAutofit fontScale="47500" lnSpcReduction="20000"/>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en-GB" sz="2900" b="1" dirty="0">
                <a:solidFill>
                  <a:schemeClr val="bg2">
                    <a:lumMod val="50000"/>
                  </a:schemeClr>
                </a:solidFill>
              </a:rPr>
              <a:t>El </a:t>
            </a:r>
            <a:r>
              <a:rPr lang="en-GB" sz="2900" b="1" dirty="0" err="1">
                <a:solidFill>
                  <a:schemeClr val="bg2">
                    <a:lumMod val="50000"/>
                  </a:schemeClr>
                </a:solidFill>
              </a:rPr>
              <a:t>Confinamiento</a:t>
            </a:r>
            <a:r>
              <a:rPr lang="en-GB" sz="2900" b="1" dirty="0">
                <a:solidFill>
                  <a:schemeClr val="bg2">
                    <a:lumMod val="50000"/>
                  </a:schemeClr>
                </a:solidFill>
              </a:rPr>
              <a:t> Covid-19 </a:t>
            </a:r>
            <a:r>
              <a:rPr lang="en-GB" sz="2900" b="1" dirty="0" err="1">
                <a:solidFill>
                  <a:schemeClr val="bg2">
                    <a:lumMod val="50000"/>
                  </a:schemeClr>
                </a:solidFill>
              </a:rPr>
              <a:t>impacta</a:t>
            </a:r>
            <a:r>
              <a:rPr lang="en-GB" sz="2900" b="1" dirty="0">
                <a:solidFill>
                  <a:schemeClr val="bg2">
                    <a:lumMod val="50000"/>
                  </a:schemeClr>
                </a:solidFill>
              </a:rPr>
              <a:t> en </a:t>
            </a:r>
            <a:r>
              <a:rPr lang="en-GB" sz="2900" b="1" dirty="0" err="1">
                <a:solidFill>
                  <a:schemeClr val="bg2">
                    <a:lumMod val="50000"/>
                  </a:schemeClr>
                </a:solidFill>
              </a:rPr>
              <a:t>los</a:t>
            </a:r>
            <a:r>
              <a:rPr lang="en-GB" sz="2900" b="1" dirty="0">
                <a:solidFill>
                  <a:schemeClr val="bg2">
                    <a:lumMod val="50000"/>
                  </a:schemeClr>
                </a:solidFill>
              </a:rPr>
              <a:t> </a:t>
            </a:r>
            <a:r>
              <a:rPr lang="en-GB" sz="2900" b="1" dirty="0" err="1">
                <a:solidFill>
                  <a:schemeClr val="bg2">
                    <a:lumMod val="50000"/>
                  </a:schemeClr>
                </a:solidFill>
              </a:rPr>
              <a:t>niveles</a:t>
            </a:r>
            <a:r>
              <a:rPr lang="en-GB" sz="2900" b="1" dirty="0">
                <a:solidFill>
                  <a:schemeClr val="bg2">
                    <a:lumMod val="50000"/>
                  </a:schemeClr>
                </a:solidFill>
              </a:rPr>
              <a:t> de </a:t>
            </a:r>
            <a:r>
              <a:rPr lang="en-GB" sz="2900" b="1" dirty="0" err="1">
                <a:solidFill>
                  <a:schemeClr val="bg2">
                    <a:lumMod val="50000"/>
                  </a:schemeClr>
                </a:solidFill>
              </a:rPr>
              <a:t>contaminación</a:t>
            </a:r>
            <a:endParaRPr lang="de-DE" sz="2900" b="1" dirty="0">
              <a:solidFill>
                <a:schemeClr val="bg2">
                  <a:lumMod val="50000"/>
                </a:schemeClr>
              </a:solidFill>
            </a:endParaRPr>
          </a:p>
          <a:p>
            <a:endParaRPr lang="de-DE" dirty="0"/>
          </a:p>
          <a:p>
            <a:endParaRPr lang="de-DE" dirty="0"/>
          </a:p>
        </p:txBody>
      </p:sp>
      <p:sp>
        <p:nvSpPr>
          <p:cNvPr id="2" name="Textfeld 1">
            <a:extLst>
              <a:ext uri="{FF2B5EF4-FFF2-40B4-BE49-F238E27FC236}">
                <a16:creationId xmlns:a16="http://schemas.microsoft.com/office/drawing/2014/main" id="{00E9A3AE-07D1-4D8A-A5B0-44813885939C}"/>
              </a:ext>
            </a:extLst>
          </p:cNvPr>
          <p:cNvSpPr txBox="1"/>
          <p:nvPr/>
        </p:nvSpPr>
        <p:spPr>
          <a:xfrm>
            <a:off x="216963" y="918715"/>
            <a:ext cx="6419955" cy="1615827"/>
          </a:xfrm>
          <a:prstGeom prst="rect">
            <a:avLst/>
          </a:prstGeom>
          <a:noFill/>
        </p:spPr>
        <p:txBody>
          <a:bodyPr wrap="square" rtlCol="0" anchor="t">
            <a:spAutoFit/>
          </a:bodyPr>
          <a:lstStyle/>
          <a:p>
            <a:pPr algn="just"/>
            <a:r>
              <a:rPr lang="en-US" sz="1100" dirty="0">
                <a:solidFill>
                  <a:schemeClr val="tx2">
                    <a:lumMod val="50000"/>
                  </a:schemeClr>
                </a:solidFill>
                <a:ea typeface="+mn-lt"/>
                <a:cs typeface="+mn-lt"/>
              </a:rPr>
              <a:t>A </a:t>
            </a:r>
            <a:r>
              <a:rPr lang="en-US" sz="1100" dirty="0" err="1">
                <a:solidFill>
                  <a:schemeClr val="tx2">
                    <a:lumMod val="50000"/>
                  </a:schemeClr>
                </a:solidFill>
                <a:ea typeface="+mn-lt"/>
                <a:cs typeface="+mn-lt"/>
              </a:rPr>
              <a:t>medida</a:t>
            </a:r>
            <a:r>
              <a:rPr lang="en-US" sz="1100" dirty="0">
                <a:solidFill>
                  <a:schemeClr val="tx2">
                    <a:lumMod val="50000"/>
                  </a:schemeClr>
                </a:solidFill>
                <a:ea typeface="+mn-lt"/>
                <a:cs typeface="+mn-lt"/>
              </a:rPr>
              <a:t> que </a:t>
            </a:r>
            <a:r>
              <a:rPr lang="en-US" sz="1100" dirty="0" err="1">
                <a:solidFill>
                  <a:schemeClr val="tx2">
                    <a:lumMod val="50000"/>
                  </a:schemeClr>
                </a:solidFill>
                <a:ea typeface="+mn-lt"/>
                <a:cs typeface="+mn-lt"/>
              </a:rPr>
              <a:t>los</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confinamientos</a:t>
            </a:r>
            <a:r>
              <a:rPr lang="en-US" sz="1100" dirty="0">
                <a:solidFill>
                  <a:schemeClr val="tx2">
                    <a:lumMod val="50000"/>
                  </a:schemeClr>
                </a:solidFill>
                <a:ea typeface="+mn-lt"/>
                <a:cs typeface="+mn-lt"/>
              </a:rPr>
              <a:t> se </a:t>
            </a:r>
            <a:r>
              <a:rPr lang="en-US" sz="1100" dirty="0" err="1">
                <a:solidFill>
                  <a:schemeClr val="tx2">
                    <a:lumMod val="50000"/>
                  </a:schemeClr>
                </a:solidFill>
                <a:ea typeface="+mn-lt"/>
                <a:cs typeface="+mn-lt"/>
              </a:rPr>
              <a:t>fueron</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implementando</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como</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respuesta</a:t>
            </a:r>
            <a:r>
              <a:rPr lang="en-US" sz="1100" dirty="0">
                <a:solidFill>
                  <a:schemeClr val="tx2">
                    <a:lumMod val="50000"/>
                  </a:schemeClr>
                </a:solidFill>
                <a:ea typeface="+mn-lt"/>
                <a:cs typeface="+mn-lt"/>
              </a:rPr>
              <a:t> a la </a:t>
            </a:r>
            <a:r>
              <a:rPr lang="en-US" sz="1100" dirty="0" err="1">
                <a:solidFill>
                  <a:schemeClr val="tx2">
                    <a:lumMod val="50000"/>
                  </a:schemeClr>
                </a:solidFill>
                <a:ea typeface="+mn-lt"/>
                <a:cs typeface="+mn-lt"/>
              </a:rPr>
              <a:t>devastadora</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pandemia</a:t>
            </a:r>
            <a:r>
              <a:rPr lang="en-US" sz="1100" dirty="0">
                <a:solidFill>
                  <a:schemeClr val="tx2">
                    <a:lumMod val="50000"/>
                  </a:schemeClr>
                </a:solidFill>
                <a:ea typeface="+mn-lt"/>
                <a:cs typeface="+mn-lt"/>
              </a:rPr>
              <a:t> del coronavirus, </a:t>
            </a:r>
            <a:r>
              <a:rPr lang="en-US" sz="1100" dirty="0" err="1">
                <a:solidFill>
                  <a:schemeClr val="tx2">
                    <a:lumMod val="50000"/>
                  </a:schemeClr>
                </a:solidFill>
                <a:ea typeface="+mn-lt"/>
                <a:cs typeface="+mn-lt"/>
              </a:rPr>
              <a:t>los</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cambios</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dramáticos</a:t>
            </a:r>
            <a:r>
              <a:rPr lang="en-US" sz="1100" dirty="0">
                <a:solidFill>
                  <a:schemeClr val="tx2">
                    <a:lumMod val="50000"/>
                  </a:schemeClr>
                </a:solidFill>
                <a:ea typeface="+mn-lt"/>
                <a:cs typeface="+mn-lt"/>
              </a:rPr>
              <a:t> que </a:t>
            </a:r>
            <a:r>
              <a:rPr lang="en-US" sz="1100" dirty="0" err="1">
                <a:solidFill>
                  <a:schemeClr val="tx2">
                    <a:lumMod val="50000"/>
                  </a:schemeClr>
                </a:solidFill>
                <a:ea typeface="+mn-lt"/>
                <a:cs typeface="+mn-lt"/>
              </a:rPr>
              <a:t>estas</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restricciones</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han</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producido</a:t>
            </a:r>
            <a:r>
              <a:rPr lang="en-US" sz="1100" dirty="0">
                <a:solidFill>
                  <a:schemeClr val="tx2">
                    <a:lumMod val="50000"/>
                  </a:schemeClr>
                </a:solidFill>
                <a:ea typeface="+mn-lt"/>
                <a:cs typeface="+mn-lt"/>
              </a:rPr>
              <a:t> se </a:t>
            </a:r>
            <a:r>
              <a:rPr lang="en-US" sz="1100" dirty="0" err="1">
                <a:solidFill>
                  <a:schemeClr val="tx2">
                    <a:lumMod val="50000"/>
                  </a:schemeClr>
                </a:solidFill>
                <a:ea typeface="+mn-lt"/>
                <a:cs typeface="+mn-lt"/>
              </a:rPr>
              <a:t>han</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descrito</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como</a:t>
            </a:r>
            <a:r>
              <a:rPr lang="en-US" sz="1100" dirty="0">
                <a:solidFill>
                  <a:schemeClr val="tx2">
                    <a:lumMod val="50000"/>
                  </a:schemeClr>
                </a:solidFill>
                <a:ea typeface="+mn-lt"/>
                <a:cs typeface="+mn-lt"/>
              </a:rPr>
              <a:t> “el </a:t>
            </a:r>
            <a:r>
              <a:rPr lang="en-US" sz="1100" dirty="0" err="1">
                <a:solidFill>
                  <a:schemeClr val="tx2">
                    <a:lumMod val="50000"/>
                  </a:schemeClr>
                </a:solidFill>
                <a:ea typeface="+mn-lt"/>
                <a:cs typeface="+mn-lt"/>
              </a:rPr>
              <a:t>experimento</a:t>
            </a:r>
            <a:r>
              <a:rPr lang="en-US" sz="1100" dirty="0">
                <a:solidFill>
                  <a:schemeClr val="tx2">
                    <a:lumMod val="50000"/>
                  </a:schemeClr>
                </a:solidFill>
                <a:ea typeface="+mn-lt"/>
                <a:cs typeface="+mn-lt"/>
              </a:rPr>
              <a:t> a mayor </a:t>
            </a:r>
            <a:r>
              <a:rPr lang="en-US" sz="1100" dirty="0" err="1">
                <a:solidFill>
                  <a:schemeClr val="tx2">
                    <a:lumMod val="50000"/>
                  </a:schemeClr>
                </a:solidFill>
                <a:ea typeface="+mn-lt"/>
                <a:cs typeface="+mn-lt"/>
              </a:rPr>
              <a:t>escala</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jamás</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hecho</a:t>
            </a:r>
            <a:r>
              <a:rPr lang="en-US" sz="1100" dirty="0">
                <a:solidFill>
                  <a:schemeClr val="tx2">
                    <a:lumMod val="50000"/>
                  </a:schemeClr>
                </a:solidFill>
                <a:ea typeface="+mn-lt"/>
                <a:cs typeface="+mn-lt"/>
              </a:rPr>
              <a:t>” en la </a:t>
            </a:r>
            <a:r>
              <a:rPr lang="en-US" sz="1100" dirty="0" err="1">
                <a:solidFill>
                  <a:schemeClr val="tx2">
                    <a:lumMod val="50000"/>
                  </a:schemeClr>
                </a:solidFill>
                <a:ea typeface="+mn-lt"/>
                <a:cs typeface="+mn-lt"/>
              </a:rPr>
              <a:t>calidad</a:t>
            </a:r>
            <a:r>
              <a:rPr lang="en-US" sz="1100" dirty="0">
                <a:solidFill>
                  <a:schemeClr val="tx2">
                    <a:lumMod val="50000"/>
                  </a:schemeClr>
                </a:solidFill>
                <a:ea typeface="+mn-lt"/>
                <a:cs typeface="+mn-lt"/>
              </a:rPr>
              <a:t> del </a:t>
            </a:r>
            <a:r>
              <a:rPr lang="en-US" sz="1100" dirty="0" err="1">
                <a:solidFill>
                  <a:schemeClr val="tx2">
                    <a:lumMod val="50000"/>
                  </a:schemeClr>
                </a:solidFill>
                <a:ea typeface="+mn-lt"/>
                <a:cs typeface="+mn-lt"/>
              </a:rPr>
              <a:t>aire</a:t>
            </a:r>
            <a:r>
              <a:rPr lang="en-US" sz="1100" dirty="0">
                <a:solidFill>
                  <a:schemeClr val="tx2">
                    <a:lumMod val="50000"/>
                  </a:schemeClr>
                </a:solidFill>
                <a:ea typeface="+mn-lt"/>
                <a:cs typeface="+mn-lt"/>
              </a:rPr>
              <a:t>.  En </a:t>
            </a:r>
            <a:r>
              <a:rPr lang="en-US" sz="1100" dirty="0" err="1">
                <a:solidFill>
                  <a:schemeClr val="tx2">
                    <a:lumMod val="50000"/>
                  </a:schemeClr>
                </a:solidFill>
                <a:ea typeface="+mn-lt"/>
                <a:cs typeface="+mn-lt"/>
              </a:rPr>
              <a:t>muchos</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lugares</a:t>
            </a:r>
            <a:r>
              <a:rPr lang="en-US" sz="1100" dirty="0">
                <a:solidFill>
                  <a:schemeClr val="tx2">
                    <a:lumMod val="50000"/>
                  </a:schemeClr>
                </a:solidFill>
                <a:ea typeface="+mn-lt"/>
                <a:cs typeface="+mn-lt"/>
              </a:rPr>
              <a:t>, el </a:t>
            </a:r>
            <a:r>
              <a:rPr lang="en-US" sz="1100" dirty="0" err="1">
                <a:solidFill>
                  <a:schemeClr val="tx2">
                    <a:lumMod val="50000"/>
                  </a:schemeClr>
                </a:solidFill>
                <a:ea typeface="+mn-lt"/>
                <a:cs typeface="+mn-lt"/>
              </a:rPr>
              <a:t>paro</a:t>
            </a:r>
            <a:r>
              <a:rPr lang="en-US" sz="1100" dirty="0">
                <a:solidFill>
                  <a:schemeClr val="tx2">
                    <a:lumMod val="50000"/>
                  </a:schemeClr>
                </a:solidFill>
                <a:ea typeface="+mn-lt"/>
                <a:cs typeface="+mn-lt"/>
              </a:rPr>
              <a:t> del  </a:t>
            </a:r>
            <a:r>
              <a:rPr lang="en-US" sz="1100" dirty="0" err="1">
                <a:solidFill>
                  <a:schemeClr val="tx2">
                    <a:lumMod val="50000"/>
                  </a:schemeClr>
                </a:solidFill>
                <a:ea typeface="+mn-lt"/>
                <a:cs typeface="+mn-lt"/>
              </a:rPr>
              <a:t>movimiento</a:t>
            </a:r>
            <a:r>
              <a:rPr lang="en-US" sz="1100" dirty="0">
                <a:solidFill>
                  <a:schemeClr val="tx2">
                    <a:lumMod val="50000"/>
                  </a:schemeClr>
                </a:solidFill>
                <a:ea typeface="+mn-lt"/>
                <a:cs typeface="+mn-lt"/>
              </a:rPr>
              <a:t> y la </a:t>
            </a:r>
            <a:r>
              <a:rPr lang="en-US" sz="1100" dirty="0" err="1">
                <a:solidFill>
                  <a:schemeClr val="tx2">
                    <a:lumMod val="50000"/>
                  </a:schemeClr>
                </a:solidFill>
                <a:ea typeface="+mn-lt"/>
                <a:cs typeface="+mn-lt"/>
              </a:rPr>
              <a:t>industria</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nos</a:t>
            </a:r>
            <a:r>
              <a:rPr lang="en-US" sz="1100" dirty="0">
                <a:solidFill>
                  <a:schemeClr val="tx2">
                    <a:lumMod val="50000"/>
                  </a:schemeClr>
                </a:solidFill>
                <a:ea typeface="+mn-lt"/>
                <a:cs typeface="+mn-lt"/>
              </a:rPr>
              <a:t> ha </a:t>
            </a:r>
            <a:r>
              <a:rPr lang="en-US" sz="1100" dirty="0" err="1">
                <a:solidFill>
                  <a:schemeClr val="tx2">
                    <a:lumMod val="50000"/>
                  </a:schemeClr>
                </a:solidFill>
                <a:ea typeface="+mn-lt"/>
                <a:cs typeface="+mn-lt"/>
              </a:rPr>
              <a:t>permitido</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echar</a:t>
            </a:r>
            <a:r>
              <a:rPr lang="en-US" sz="1100" dirty="0">
                <a:solidFill>
                  <a:schemeClr val="tx2">
                    <a:lumMod val="50000"/>
                  </a:schemeClr>
                </a:solidFill>
                <a:ea typeface="+mn-lt"/>
                <a:cs typeface="+mn-lt"/>
              </a:rPr>
              <a:t> un </a:t>
            </a:r>
            <a:r>
              <a:rPr lang="en-US" sz="1100" dirty="0" err="1">
                <a:solidFill>
                  <a:schemeClr val="tx2">
                    <a:lumMod val="50000"/>
                  </a:schemeClr>
                </a:solidFill>
                <a:ea typeface="+mn-lt"/>
                <a:cs typeface="+mn-lt"/>
              </a:rPr>
              <a:t>vistazo</a:t>
            </a:r>
            <a:r>
              <a:rPr lang="en-US" sz="1100" dirty="0">
                <a:solidFill>
                  <a:schemeClr val="tx2">
                    <a:lumMod val="50000"/>
                  </a:schemeClr>
                </a:solidFill>
                <a:ea typeface="+mn-lt"/>
                <a:cs typeface="+mn-lt"/>
              </a:rPr>
              <a:t> a un </a:t>
            </a:r>
            <a:r>
              <a:rPr lang="en-US" sz="1100" dirty="0" err="1">
                <a:solidFill>
                  <a:schemeClr val="tx2">
                    <a:lumMod val="50000"/>
                  </a:schemeClr>
                </a:solidFill>
                <a:ea typeface="+mn-lt"/>
                <a:cs typeface="+mn-lt"/>
              </a:rPr>
              <a:t>mundo</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más</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limpio</a:t>
            </a:r>
            <a:r>
              <a:rPr lang="en-US" sz="1100" dirty="0">
                <a:solidFill>
                  <a:schemeClr val="tx2">
                    <a:lumMod val="50000"/>
                  </a:schemeClr>
                </a:solidFill>
                <a:ea typeface="+mn-lt"/>
                <a:cs typeface="+mn-lt"/>
              </a:rPr>
              <a:t> con </a:t>
            </a:r>
            <a:r>
              <a:rPr lang="en-US" sz="1100" dirty="0" err="1">
                <a:solidFill>
                  <a:schemeClr val="tx2">
                    <a:lumMod val="50000"/>
                  </a:schemeClr>
                </a:solidFill>
                <a:ea typeface="+mn-lt"/>
                <a:cs typeface="+mn-lt"/>
              </a:rPr>
              <a:t>cielos</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excepcionalmente</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azules</a:t>
            </a:r>
            <a:r>
              <a:rPr lang="en-US" sz="1100" dirty="0">
                <a:solidFill>
                  <a:schemeClr val="tx2">
                    <a:lumMod val="50000"/>
                  </a:schemeClr>
                </a:solidFill>
                <a:ea typeface="+mn-lt"/>
                <a:cs typeface="+mn-lt"/>
              </a:rPr>
              <a:t>.  Sin embargo, la </a:t>
            </a:r>
            <a:r>
              <a:rPr lang="en-US" sz="1100" dirty="0" err="1">
                <a:solidFill>
                  <a:schemeClr val="tx2">
                    <a:lumMod val="50000"/>
                  </a:schemeClr>
                </a:solidFill>
                <a:ea typeface="+mn-lt"/>
                <a:cs typeface="+mn-lt"/>
              </a:rPr>
              <a:t>percepción</a:t>
            </a:r>
            <a:r>
              <a:rPr lang="en-US" sz="1100" dirty="0">
                <a:solidFill>
                  <a:schemeClr val="tx2">
                    <a:lumMod val="50000"/>
                  </a:schemeClr>
                </a:solidFill>
                <a:ea typeface="+mn-lt"/>
                <a:cs typeface="+mn-lt"/>
              </a:rPr>
              <a:t> visual </a:t>
            </a:r>
            <a:r>
              <a:rPr lang="en-US" sz="1100" dirty="0" err="1">
                <a:solidFill>
                  <a:schemeClr val="tx2">
                    <a:lumMod val="50000"/>
                  </a:schemeClr>
                </a:solidFill>
                <a:ea typeface="+mn-lt"/>
                <a:cs typeface="+mn-lt"/>
              </a:rPr>
              <a:t>puede</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ser</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decepcionante</a:t>
            </a:r>
            <a:r>
              <a:rPr lang="en-US" sz="1100" dirty="0">
                <a:solidFill>
                  <a:schemeClr val="tx2">
                    <a:lumMod val="50000"/>
                  </a:schemeClr>
                </a:solidFill>
                <a:ea typeface="+mn-lt"/>
                <a:cs typeface="+mn-lt"/>
              </a:rPr>
              <a:t> a la hora de </a:t>
            </a:r>
            <a:r>
              <a:rPr lang="en-US" sz="1100" dirty="0" err="1">
                <a:solidFill>
                  <a:schemeClr val="tx2">
                    <a:lumMod val="50000"/>
                  </a:schemeClr>
                </a:solidFill>
                <a:ea typeface="+mn-lt"/>
                <a:cs typeface="+mn-lt"/>
              </a:rPr>
              <a:t>observar</a:t>
            </a:r>
            <a:r>
              <a:rPr lang="en-US" sz="1100" dirty="0">
                <a:solidFill>
                  <a:schemeClr val="tx2">
                    <a:lumMod val="50000"/>
                  </a:schemeClr>
                </a:solidFill>
                <a:ea typeface="+mn-lt"/>
                <a:cs typeface="+mn-lt"/>
              </a:rPr>
              <a:t> la </a:t>
            </a:r>
            <a:r>
              <a:rPr lang="en-US" sz="1100" dirty="0" err="1">
                <a:solidFill>
                  <a:schemeClr val="tx2">
                    <a:lumMod val="50000"/>
                  </a:schemeClr>
                </a:solidFill>
                <a:ea typeface="+mn-lt"/>
                <a:cs typeface="+mn-lt"/>
              </a:rPr>
              <a:t>contaminación</a:t>
            </a:r>
            <a:r>
              <a:rPr lang="en-US" sz="1100" dirty="0">
                <a:solidFill>
                  <a:schemeClr val="tx2">
                    <a:lumMod val="50000"/>
                  </a:schemeClr>
                </a:solidFill>
                <a:ea typeface="+mn-lt"/>
                <a:cs typeface="+mn-lt"/>
              </a:rPr>
              <a:t> del </a:t>
            </a:r>
            <a:r>
              <a:rPr lang="en-US" sz="1100" dirty="0" err="1">
                <a:solidFill>
                  <a:schemeClr val="tx2">
                    <a:lumMod val="50000"/>
                  </a:schemeClr>
                </a:solidFill>
                <a:ea typeface="+mn-lt"/>
                <a:cs typeface="+mn-lt"/>
              </a:rPr>
              <a:t>aire</a:t>
            </a:r>
            <a:r>
              <a:rPr lang="en-US" sz="1100" dirty="0">
                <a:solidFill>
                  <a:schemeClr val="tx2">
                    <a:lumMod val="50000"/>
                  </a:schemeClr>
                </a:solidFill>
                <a:ea typeface="+mn-lt"/>
                <a:cs typeface="+mn-lt"/>
              </a:rPr>
              <a:t>.  Este </a:t>
            </a:r>
            <a:r>
              <a:rPr lang="en-US" sz="1100" dirty="0" err="1">
                <a:solidFill>
                  <a:schemeClr val="tx2">
                    <a:lumMod val="50000"/>
                  </a:schemeClr>
                </a:solidFill>
                <a:ea typeface="+mn-lt"/>
                <a:cs typeface="+mn-lt"/>
              </a:rPr>
              <a:t>informe</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compara</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mediciones</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globales</a:t>
            </a:r>
            <a:r>
              <a:rPr lang="en-US" sz="1100" dirty="0">
                <a:solidFill>
                  <a:schemeClr val="tx2">
                    <a:lumMod val="50000"/>
                  </a:schemeClr>
                </a:solidFill>
                <a:ea typeface="+mn-lt"/>
                <a:cs typeface="+mn-lt"/>
              </a:rPr>
              <a:t> de </a:t>
            </a:r>
            <a:r>
              <a:rPr lang="en-US" sz="1100" dirty="0" err="1">
                <a:solidFill>
                  <a:schemeClr val="tx2">
                    <a:lumMod val="50000"/>
                  </a:schemeClr>
                </a:solidFill>
                <a:ea typeface="+mn-lt"/>
                <a:cs typeface="+mn-lt"/>
              </a:rPr>
              <a:t>los</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contaminantes</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más</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peligrosos</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partículas</a:t>
            </a:r>
            <a:r>
              <a:rPr lang="en-US" sz="1100" dirty="0">
                <a:solidFill>
                  <a:schemeClr val="tx2">
                    <a:lumMod val="50000"/>
                  </a:schemeClr>
                </a:solidFill>
                <a:ea typeface="+mn-lt"/>
                <a:cs typeface="+mn-lt"/>
              </a:rPr>
              <a:t> de </a:t>
            </a:r>
            <a:r>
              <a:rPr lang="en-US" sz="1100" dirty="0" err="1">
                <a:solidFill>
                  <a:schemeClr val="tx2">
                    <a:lumMod val="50000"/>
                  </a:schemeClr>
                </a:solidFill>
                <a:ea typeface="+mn-lt"/>
                <a:cs typeface="+mn-lt"/>
              </a:rPr>
              <a:t>materia</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fina</a:t>
            </a:r>
            <a:r>
              <a:rPr lang="en-US" sz="1100" dirty="0">
                <a:solidFill>
                  <a:schemeClr val="tx2">
                    <a:lumMod val="50000"/>
                  </a:schemeClr>
                </a:solidFill>
                <a:ea typeface="+mn-lt"/>
                <a:cs typeface="+mn-lt"/>
              </a:rPr>
              <a:t> (PM2.5) antes y </a:t>
            </a:r>
            <a:r>
              <a:rPr lang="en-US" sz="1100" dirty="0" err="1">
                <a:solidFill>
                  <a:schemeClr val="tx2">
                    <a:lumMod val="50000"/>
                  </a:schemeClr>
                </a:solidFill>
                <a:ea typeface="+mn-lt"/>
                <a:cs typeface="+mn-lt"/>
              </a:rPr>
              <a:t>durante</a:t>
            </a:r>
            <a:r>
              <a:rPr lang="en-US" sz="1100" dirty="0">
                <a:solidFill>
                  <a:schemeClr val="tx2">
                    <a:lumMod val="50000"/>
                  </a:schemeClr>
                </a:solidFill>
                <a:ea typeface="+mn-lt"/>
                <a:cs typeface="+mn-lt"/>
              </a:rPr>
              <a:t> el </a:t>
            </a:r>
            <a:r>
              <a:rPr lang="en-US" sz="1100" dirty="0" err="1">
                <a:solidFill>
                  <a:schemeClr val="tx2">
                    <a:lumMod val="50000"/>
                  </a:schemeClr>
                </a:solidFill>
                <a:ea typeface="+mn-lt"/>
                <a:cs typeface="+mn-lt"/>
              </a:rPr>
              <a:t>confinamiento</a:t>
            </a:r>
            <a:r>
              <a:rPr lang="en-US" sz="1100" dirty="0">
                <a:solidFill>
                  <a:schemeClr val="tx2">
                    <a:lumMod val="50000"/>
                  </a:schemeClr>
                </a:solidFill>
                <a:ea typeface="+mn-lt"/>
                <a:cs typeface="+mn-lt"/>
              </a:rPr>
              <a:t>  en 10 </a:t>
            </a:r>
            <a:r>
              <a:rPr lang="en-US" sz="1100" dirty="0" err="1">
                <a:solidFill>
                  <a:schemeClr val="tx2">
                    <a:lumMod val="50000"/>
                  </a:schemeClr>
                </a:solidFill>
                <a:ea typeface="+mn-lt"/>
                <a:cs typeface="+mn-lt"/>
              </a:rPr>
              <a:t>ciudades</a:t>
            </a:r>
            <a:r>
              <a:rPr lang="en-US" sz="1100" dirty="0">
                <a:solidFill>
                  <a:schemeClr val="tx2">
                    <a:lumMod val="50000"/>
                  </a:schemeClr>
                </a:solidFill>
                <a:ea typeface="+mn-lt"/>
                <a:cs typeface="+mn-lt"/>
              </a:rPr>
              <a:t>:  Delhi, </a:t>
            </a:r>
            <a:r>
              <a:rPr lang="en-US" sz="1100" dirty="0" err="1">
                <a:solidFill>
                  <a:schemeClr val="tx2">
                    <a:lumMod val="50000"/>
                  </a:schemeClr>
                </a:solidFill>
                <a:ea typeface="+mn-lt"/>
                <a:cs typeface="+mn-lt"/>
              </a:rPr>
              <a:t>Londres</a:t>
            </a:r>
            <a:r>
              <a:rPr lang="en-US" sz="1100" dirty="0">
                <a:solidFill>
                  <a:schemeClr val="tx2">
                    <a:lumMod val="50000"/>
                  </a:schemeClr>
                </a:solidFill>
                <a:ea typeface="+mn-lt"/>
                <a:cs typeface="+mn-lt"/>
              </a:rPr>
              <a:t>, Los Angeles, Madrid, Bombay, Nueva York, Roma, San Pablo, </a:t>
            </a:r>
            <a:r>
              <a:rPr lang="en-US" sz="1100" dirty="0" err="1">
                <a:solidFill>
                  <a:schemeClr val="tx2">
                    <a:lumMod val="50000"/>
                  </a:schemeClr>
                </a:solidFill>
                <a:ea typeface="+mn-lt"/>
                <a:cs typeface="+mn-lt"/>
              </a:rPr>
              <a:t>Seúl</a:t>
            </a:r>
            <a:r>
              <a:rPr lang="en-US" sz="1100" dirty="0">
                <a:solidFill>
                  <a:schemeClr val="tx2">
                    <a:lumMod val="50000"/>
                  </a:schemeClr>
                </a:solidFill>
                <a:ea typeface="+mn-lt"/>
                <a:cs typeface="+mn-lt"/>
              </a:rPr>
              <a:t> y Wuhan.  Los </a:t>
            </a:r>
            <a:r>
              <a:rPr lang="en-US" sz="1100" dirty="0" err="1">
                <a:solidFill>
                  <a:schemeClr val="tx2">
                    <a:lumMod val="50000"/>
                  </a:schemeClr>
                </a:solidFill>
                <a:ea typeface="+mn-lt"/>
                <a:cs typeface="+mn-lt"/>
              </a:rPr>
              <a:t>resultados</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revelan</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una</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caída</a:t>
            </a:r>
            <a:r>
              <a:rPr lang="en-US" sz="1100" dirty="0">
                <a:solidFill>
                  <a:schemeClr val="tx2">
                    <a:lumMod val="50000"/>
                  </a:schemeClr>
                </a:solidFill>
                <a:ea typeface="+mn-lt"/>
                <a:cs typeface="+mn-lt"/>
              </a:rPr>
              <a:t> </a:t>
            </a:r>
            <a:r>
              <a:rPr lang="en-US" sz="1100" dirty="0" err="1">
                <a:solidFill>
                  <a:schemeClr val="tx2">
                    <a:lumMod val="50000"/>
                  </a:schemeClr>
                </a:solidFill>
                <a:ea typeface="+mn-lt"/>
                <a:cs typeface="+mn-lt"/>
              </a:rPr>
              <a:t>drástica</a:t>
            </a:r>
            <a:r>
              <a:rPr lang="en-US" sz="1100" dirty="0">
                <a:solidFill>
                  <a:schemeClr val="tx2">
                    <a:lumMod val="50000"/>
                  </a:schemeClr>
                </a:solidFill>
                <a:ea typeface="+mn-lt"/>
                <a:cs typeface="+mn-lt"/>
              </a:rPr>
              <a:t> de </a:t>
            </a:r>
            <a:r>
              <a:rPr lang="en-US" sz="1100" dirty="0" err="1">
                <a:solidFill>
                  <a:schemeClr val="tx2">
                    <a:lumMod val="50000"/>
                  </a:schemeClr>
                </a:solidFill>
                <a:ea typeface="+mn-lt"/>
                <a:cs typeface="+mn-lt"/>
              </a:rPr>
              <a:t>contaminación</a:t>
            </a:r>
            <a:r>
              <a:rPr lang="en-US" sz="1100" dirty="0">
                <a:solidFill>
                  <a:schemeClr val="tx2">
                    <a:lumMod val="50000"/>
                  </a:schemeClr>
                </a:solidFill>
                <a:ea typeface="+mn-lt"/>
                <a:cs typeface="+mn-lt"/>
              </a:rPr>
              <a:t> PM2.5 en la </a:t>
            </a:r>
            <a:r>
              <a:rPr lang="en-US" sz="1100" dirty="0" err="1">
                <a:solidFill>
                  <a:schemeClr val="tx2">
                    <a:lumMod val="50000"/>
                  </a:schemeClr>
                </a:solidFill>
                <a:ea typeface="+mn-lt"/>
                <a:cs typeface="+mn-lt"/>
              </a:rPr>
              <a:t>mayoría</a:t>
            </a:r>
            <a:r>
              <a:rPr lang="en-US" sz="1100" dirty="0">
                <a:solidFill>
                  <a:schemeClr val="tx2">
                    <a:lumMod val="50000"/>
                  </a:schemeClr>
                </a:solidFill>
                <a:ea typeface="+mn-lt"/>
                <a:cs typeface="+mn-lt"/>
              </a:rPr>
              <a:t> de </a:t>
            </a:r>
            <a:r>
              <a:rPr lang="en-US" sz="1100" dirty="0" err="1">
                <a:solidFill>
                  <a:schemeClr val="tx2">
                    <a:lumMod val="50000"/>
                  </a:schemeClr>
                </a:solidFill>
                <a:ea typeface="+mn-lt"/>
                <a:cs typeface="+mn-lt"/>
              </a:rPr>
              <a:t>ciudades</a:t>
            </a:r>
            <a:r>
              <a:rPr lang="en-US" sz="1100" dirty="0">
                <a:solidFill>
                  <a:schemeClr val="tx2">
                    <a:lumMod val="50000"/>
                  </a:schemeClr>
                </a:solidFill>
                <a:ea typeface="+mn-lt"/>
                <a:cs typeface="+mn-lt"/>
              </a:rPr>
              <a:t> en </a:t>
            </a:r>
            <a:r>
              <a:rPr lang="en-US" sz="1100" dirty="0" err="1">
                <a:solidFill>
                  <a:schemeClr val="tx2">
                    <a:lumMod val="50000"/>
                  </a:schemeClr>
                </a:solidFill>
                <a:ea typeface="+mn-lt"/>
                <a:cs typeface="+mn-lt"/>
              </a:rPr>
              <a:t>condiciones</a:t>
            </a:r>
            <a:r>
              <a:rPr lang="en-US" sz="1100" dirty="0">
                <a:solidFill>
                  <a:schemeClr val="tx2">
                    <a:lumMod val="50000"/>
                  </a:schemeClr>
                </a:solidFill>
                <a:ea typeface="+mn-lt"/>
                <a:cs typeface="+mn-lt"/>
              </a:rPr>
              <a:t> de </a:t>
            </a:r>
            <a:r>
              <a:rPr lang="en-US" sz="1100" dirty="0" err="1">
                <a:solidFill>
                  <a:schemeClr val="tx2">
                    <a:lumMod val="50000"/>
                  </a:schemeClr>
                </a:solidFill>
                <a:ea typeface="+mn-lt"/>
                <a:cs typeface="+mn-lt"/>
              </a:rPr>
              <a:t>confinamiento</a:t>
            </a:r>
            <a:r>
              <a:rPr lang="en-US" sz="1100" dirty="0">
                <a:solidFill>
                  <a:schemeClr val="tx2">
                    <a:lumMod val="50000"/>
                  </a:schemeClr>
                </a:solidFill>
                <a:ea typeface="+mn-lt"/>
                <a:cs typeface="+mn-lt"/>
              </a:rPr>
              <a:t>.</a:t>
            </a:r>
            <a:endParaRPr lang="en-US" sz="1100" dirty="0">
              <a:solidFill>
                <a:schemeClr val="tx2">
                  <a:lumMod val="50000"/>
                </a:schemeClr>
              </a:solidFill>
            </a:endParaRPr>
          </a:p>
        </p:txBody>
      </p:sp>
      <p:sp>
        <p:nvSpPr>
          <p:cNvPr id="13" name="Textfeld 12">
            <a:extLst>
              <a:ext uri="{FF2B5EF4-FFF2-40B4-BE49-F238E27FC236}">
                <a16:creationId xmlns:a16="http://schemas.microsoft.com/office/drawing/2014/main" id="{2D5D38A1-113D-4014-97DA-3FD4A5F368DD}"/>
              </a:ext>
            </a:extLst>
          </p:cNvPr>
          <p:cNvSpPr txBox="1"/>
          <p:nvPr/>
        </p:nvSpPr>
        <p:spPr>
          <a:xfrm>
            <a:off x="216964" y="7951680"/>
            <a:ext cx="6419955" cy="1615827"/>
          </a:xfrm>
          <a:prstGeom prst="rect">
            <a:avLst/>
          </a:prstGeom>
          <a:noFill/>
        </p:spPr>
        <p:txBody>
          <a:bodyPr wrap="square" rtlCol="0" anchor="t">
            <a:spAutoFit/>
          </a:bodyPr>
          <a:lstStyle/>
          <a:p>
            <a:pPr marL="171450" indent="-171450" algn="just">
              <a:buFont typeface="Wingdings" panose="05000000000000000000" pitchFamily="2" charset="2"/>
              <a:buChar char="ü"/>
            </a:pPr>
            <a:r>
              <a:rPr lang="en-US" sz="1100" dirty="0">
                <a:ea typeface="+mn-lt"/>
                <a:cs typeface="+mn-lt"/>
              </a:rPr>
              <a:t>9  de 10 </a:t>
            </a:r>
            <a:r>
              <a:rPr lang="en-US" sz="1100" dirty="0" err="1">
                <a:ea typeface="+mn-lt"/>
                <a:cs typeface="+mn-lt"/>
              </a:rPr>
              <a:t>ciudades</a:t>
            </a:r>
            <a:r>
              <a:rPr lang="en-US" sz="1100" dirty="0">
                <a:ea typeface="+mn-lt"/>
                <a:cs typeface="+mn-lt"/>
              </a:rPr>
              <a:t> </a:t>
            </a:r>
            <a:r>
              <a:rPr lang="en-US" sz="1100" dirty="0" err="1">
                <a:ea typeface="+mn-lt"/>
                <a:cs typeface="+mn-lt"/>
              </a:rPr>
              <a:t>globales</a:t>
            </a:r>
            <a:r>
              <a:rPr lang="en-US" sz="1100" dirty="0">
                <a:ea typeface="+mn-lt"/>
                <a:cs typeface="+mn-lt"/>
              </a:rPr>
              <a:t> </a:t>
            </a:r>
            <a:r>
              <a:rPr lang="en-US" sz="1100" dirty="0" err="1">
                <a:ea typeface="+mn-lt"/>
                <a:cs typeface="+mn-lt"/>
              </a:rPr>
              <a:t>experimentaron</a:t>
            </a:r>
            <a:r>
              <a:rPr lang="en-US" sz="1100" dirty="0">
                <a:ea typeface="+mn-lt"/>
                <a:cs typeface="+mn-lt"/>
              </a:rPr>
              <a:t> </a:t>
            </a:r>
            <a:r>
              <a:rPr lang="en-US" sz="1100" dirty="0" err="1">
                <a:ea typeface="+mn-lt"/>
                <a:cs typeface="+mn-lt"/>
              </a:rPr>
              <a:t>reducciones</a:t>
            </a:r>
            <a:r>
              <a:rPr lang="en-US" sz="1100" dirty="0">
                <a:ea typeface="+mn-lt"/>
                <a:cs typeface="+mn-lt"/>
              </a:rPr>
              <a:t> de PM2.5 en el </a:t>
            </a:r>
            <a:r>
              <a:rPr lang="en-US" sz="1100" dirty="0" err="1">
                <a:ea typeface="+mn-lt"/>
                <a:cs typeface="+mn-lt"/>
              </a:rPr>
              <a:t>mismo</a:t>
            </a:r>
            <a:r>
              <a:rPr lang="en-US" sz="1100" dirty="0">
                <a:ea typeface="+mn-lt"/>
                <a:cs typeface="+mn-lt"/>
              </a:rPr>
              <a:t> </a:t>
            </a:r>
            <a:r>
              <a:rPr lang="en-US" sz="1100" dirty="0" err="1">
                <a:ea typeface="+mn-lt"/>
                <a:cs typeface="+mn-lt"/>
              </a:rPr>
              <a:t>período</a:t>
            </a:r>
            <a:r>
              <a:rPr lang="en-US" sz="1100" dirty="0">
                <a:ea typeface="+mn-lt"/>
                <a:cs typeface="+mn-lt"/>
              </a:rPr>
              <a:t> de 2019.</a:t>
            </a:r>
          </a:p>
          <a:p>
            <a:pPr marL="171450" indent="-171450" algn="just">
              <a:buFont typeface="Wingdings" panose="05000000000000000000" pitchFamily="2" charset="2"/>
              <a:buChar char="ü"/>
            </a:pPr>
            <a:r>
              <a:rPr lang="en-US" sz="1100" dirty="0" err="1">
                <a:ea typeface="+mn-lt"/>
                <a:cs typeface="+mn-lt"/>
              </a:rPr>
              <a:t>Ciudades</a:t>
            </a:r>
            <a:r>
              <a:rPr lang="en-US" sz="1100" dirty="0">
                <a:ea typeface="+mn-lt"/>
                <a:cs typeface="+mn-lt"/>
              </a:rPr>
              <a:t> con </a:t>
            </a:r>
            <a:r>
              <a:rPr lang="en-US" sz="1100" dirty="0" err="1">
                <a:ea typeface="+mn-lt"/>
                <a:cs typeface="+mn-lt"/>
              </a:rPr>
              <a:t>niveles</a:t>
            </a:r>
            <a:r>
              <a:rPr lang="en-US" sz="1100" dirty="0">
                <a:ea typeface="+mn-lt"/>
                <a:cs typeface="+mn-lt"/>
              </a:rPr>
              <a:t> </a:t>
            </a:r>
            <a:r>
              <a:rPr lang="en-US" sz="1100" dirty="0" err="1">
                <a:ea typeface="+mn-lt"/>
                <a:cs typeface="+mn-lt"/>
              </a:rPr>
              <a:t>historicamente</a:t>
            </a:r>
            <a:r>
              <a:rPr lang="en-US" sz="1100" dirty="0">
                <a:ea typeface="+mn-lt"/>
                <a:cs typeface="+mn-lt"/>
              </a:rPr>
              <a:t> altos de PM2.5 </a:t>
            </a:r>
            <a:r>
              <a:rPr lang="en-US" sz="1100" dirty="0" err="1">
                <a:ea typeface="+mn-lt"/>
                <a:cs typeface="+mn-lt"/>
              </a:rPr>
              <a:t>presenciaron</a:t>
            </a:r>
            <a:r>
              <a:rPr lang="en-US" sz="1100" dirty="0">
                <a:ea typeface="+mn-lt"/>
                <a:cs typeface="+mn-lt"/>
              </a:rPr>
              <a:t> las </a:t>
            </a:r>
            <a:r>
              <a:rPr lang="en-US" sz="1100" dirty="0" err="1">
                <a:ea typeface="+mn-lt"/>
                <a:cs typeface="+mn-lt"/>
              </a:rPr>
              <a:t>caídas</a:t>
            </a:r>
            <a:r>
              <a:rPr lang="en-US" sz="1100" dirty="0">
                <a:ea typeface="+mn-lt"/>
                <a:cs typeface="+mn-lt"/>
              </a:rPr>
              <a:t> </a:t>
            </a:r>
            <a:r>
              <a:rPr lang="en-US" sz="1100" dirty="0" err="1">
                <a:ea typeface="+mn-lt"/>
                <a:cs typeface="+mn-lt"/>
              </a:rPr>
              <a:t>más</a:t>
            </a:r>
            <a:r>
              <a:rPr lang="en-US" sz="1100" dirty="0">
                <a:ea typeface="+mn-lt"/>
                <a:cs typeface="+mn-lt"/>
              </a:rPr>
              <a:t> </a:t>
            </a:r>
            <a:r>
              <a:rPr lang="en-US" sz="1100" dirty="0" err="1">
                <a:ea typeface="+mn-lt"/>
                <a:cs typeface="+mn-lt"/>
              </a:rPr>
              <a:t>sustanciales</a:t>
            </a:r>
            <a:r>
              <a:rPr lang="en-US" sz="1100" dirty="0">
                <a:ea typeface="+mn-lt"/>
                <a:cs typeface="+mn-lt"/>
              </a:rPr>
              <a:t>, </a:t>
            </a:r>
            <a:r>
              <a:rPr lang="en-US" sz="1100" dirty="0" err="1">
                <a:ea typeface="+mn-lt"/>
                <a:cs typeface="+mn-lt"/>
              </a:rPr>
              <a:t>incluyendo</a:t>
            </a:r>
            <a:r>
              <a:rPr lang="en-US" sz="1100" dirty="0">
                <a:ea typeface="+mn-lt"/>
                <a:cs typeface="+mn-lt"/>
              </a:rPr>
              <a:t> </a:t>
            </a:r>
            <a:r>
              <a:rPr lang="en-US" sz="1100" dirty="0" err="1">
                <a:ea typeface="+mn-lt"/>
                <a:cs typeface="+mn-lt"/>
              </a:rPr>
              <a:t>Dehli</a:t>
            </a:r>
            <a:r>
              <a:rPr lang="en-US" sz="1100" dirty="0">
                <a:ea typeface="+mn-lt"/>
                <a:cs typeface="+mn-lt"/>
              </a:rPr>
              <a:t> (-60%), </a:t>
            </a:r>
            <a:r>
              <a:rPr lang="en-US" sz="1100" dirty="0" err="1">
                <a:ea typeface="+mn-lt"/>
                <a:cs typeface="+mn-lt"/>
              </a:rPr>
              <a:t>Seúl</a:t>
            </a:r>
            <a:r>
              <a:rPr lang="en-US" sz="1100" dirty="0">
                <a:ea typeface="+mn-lt"/>
                <a:cs typeface="+mn-lt"/>
              </a:rPr>
              <a:t> (-54%) y Wuhan (-44%).</a:t>
            </a:r>
          </a:p>
          <a:p>
            <a:pPr marL="171450" indent="-171450" algn="just">
              <a:buFont typeface="Wingdings" panose="05000000000000000000" pitchFamily="2" charset="2"/>
              <a:buChar char="ü"/>
            </a:pPr>
            <a:r>
              <a:rPr lang="en-US" sz="1100" dirty="0">
                <a:ea typeface="+mn-lt"/>
                <a:cs typeface="+mn-lt"/>
              </a:rPr>
              <a:t>Durante las 10 </a:t>
            </a:r>
            <a:r>
              <a:rPr lang="en-US" sz="1100" dirty="0" err="1">
                <a:ea typeface="+mn-lt"/>
                <a:cs typeface="+mn-lt"/>
              </a:rPr>
              <a:t>semanas</a:t>
            </a:r>
            <a:r>
              <a:rPr lang="en-US" sz="1100" dirty="0">
                <a:ea typeface="+mn-lt"/>
                <a:cs typeface="+mn-lt"/>
              </a:rPr>
              <a:t> de </a:t>
            </a:r>
            <a:r>
              <a:rPr lang="en-US" sz="1100" dirty="0" err="1">
                <a:ea typeface="+mn-lt"/>
                <a:cs typeface="+mn-lt"/>
              </a:rPr>
              <a:t>confinamiento</a:t>
            </a:r>
            <a:r>
              <a:rPr lang="en-US" sz="1100" dirty="0">
                <a:ea typeface="+mn-lt"/>
                <a:cs typeface="+mn-lt"/>
              </a:rPr>
              <a:t> en Wuhan, la ciudad </a:t>
            </a:r>
            <a:r>
              <a:rPr lang="en-US" sz="1100" dirty="0" err="1">
                <a:ea typeface="+mn-lt"/>
                <a:cs typeface="+mn-lt"/>
              </a:rPr>
              <a:t>experimentó</a:t>
            </a:r>
            <a:r>
              <a:rPr lang="en-US" sz="1100" dirty="0">
                <a:ea typeface="+mn-lt"/>
                <a:cs typeface="+mn-lt"/>
              </a:rPr>
              <a:t> la </a:t>
            </a:r>
            <a:r>
              <a:rPr lang="en-US" sz="1100" dirty="0" err="1">
                <a:ea typeface="+mn-lt"/>
                <a:cs typeface="+mn-lt"/>
              </a:rPr>
              <a:t>calidad</a:t>
            </a:r>
            <a:r>
              <a:rPr lang="en-US" sz="1100" dirty="0">
                <a:ea typeface="+mn-lt"/>
                <a:cs typeface="+mn-lt"/>
              </a:rPr>
              <a:t> de </a:t>
            </a:r>
            <a:r>
              <a:rPr lang="en-US" sz="1100" dirty="0" err="1">
                <a:ea typeface="+mn-lt"/>
                <a:cs typeface="+mn-lt"/>
              </a:rPr>
              <a:t>aire</a:t>
            </a:r>
            <a:r>
              <a:rPr lang="en-US" sz="1100" dirty="0">
                <a:ea typeface="+mn-lt"/>
                <a:cs typeface="+mn-lt"/>
              </a:rPr>
              <a:t> </a:t>
            </a:r>
            <a:r>
              <a:rPr lang="en-US" sz="1100" dirty="0" err="1">
                <a:ea typeface="+mn-lt"/>
                <a:cs typeface="+mn-lt"/>
              </a:rPr>
              <a:t>más</a:t>
            </a:r>
            <a:r>
              <a:rPr lang="en-US" sz="1100" dirty="0">
                <a:ea typeface="+mn-lt"/>
                <a:cs typeface="+mn-lt"/>
              </a:rPr>
              <a:t> </a:t>
            </a:r>
            <a:r>
              <a:rPr lang="en-US" sz="1100" dirty="0" err="1">
                <a:ea typeface="+mn-lt"/>
                <a:cs typeface="+mn-lt"/>
              </a:rPr>
              <a:t>limpio</a:t>
            </a:r>
            <a:r>
              <a:rPr lang="en-US" sz="1100" dirty="0">
                <a:ea typeface="+mn-lt"/>
                <a:cs typeface="+mn-lt"/>
              </a:rPr>
              <a:t> en </a:t>
            </a:r>
            <a:r>
              <a:rPr lang="en-US" sz="1100" dirty="0" err="1">
                <a:ea typeface="+mn-lt"/>
                <a:cs typeface="+mn-lt"/>
              </a:rPr>
              <a:t>febrero</a:t>
            </a:r>
            <a:r>
              <a:rPr lang="en-US" sz="1100" dirty="0">
                <a:ea typeface="+mn-lt"/>
                <a:cs typeface="+mn-lt"/>
              </a:rPr>
              <a:t> y </a:t>
            </a:r>
            <a:r>
              <a:rPr lang="en-US" sz="1100" dirty="0" err="1">
                <a:ea typeface="+mn-lt"/>
                <a:cs typeface="+mn-lt"/>
              </a:rPr>
              <a:t>marzo</a:t>
            </a:r>
            <a:r>
              <a:rPr lang="en-US" sz="1100" dirty="0">
                <a:ea typeface="+mn-lt"/>
                <a:cs typeface="+mn-lt"/>
              </a:rPr>
              <a:t> </a:t>
            </a:r>
            <a:r>
              <a:rPr lang="en-US" sz="1100" dirty="0" err="1">
                <a:ea typeface="+mn-lt"/>
                <a:cs typeface="+mn-lt"/>
              </a:rPr>
              <a:t>documentado</a:t>
            </a:r>
            <a:r>
              <a:rPr lang="en-US" sz="1100" dirty="0">
                <a:ea typeface="+mn-lt"/>
                <a:cs typeface="+mn-lt"/>
              </a:rPr>
              <a:t>.</a:t>
            </a:r>
          </a:p>
          <a:p>
            <a:pPr marL="171450" indent="-171450" algn="just">
              <a:buFont typeface="Wingdings" panose="05000000000000000000" pitchFamily="2" charset="2"/>
              <a:buChar char="ü"/>
            </a:pPr>
            <a:r>
              <a:rPr lang="en-US" sz="1100" dirty="0">
                <a:ea typeface="+mn-lt"/>
                <a:cs typeface="+mn-lt"/>
              </a:rPr>
              <a:t>Las horas </a:t>
            </a:r>
            <a:r>
              <a:rPr lang="en-US" sz="1100" dirty="0" err="1">
                <a:ea typeface="+mn-lt"/>
                <a:cs typeface="+mn-lt"/>
              </a:rPr>
              <a:t>peores</a:t>
            </a:r>
            <a:r>
              <a:rPr lang="en-US" sz="1100" dirty="0">
                <a:ea typeface="+mn-lt"/>
                <a:cs typeface="+mn-lt"/>
              </a:rPr>
              <a:t> y </a:t>
            </a:r>
            <a:r>
              <a:rPr lang="en-US" sz="1100" dirty="0" err="1">
                <a:ea typeface="+mn-lt"/>
                <a:cs typeface="+mn-lt"/>
              </a:rPr>
              <a:t>más</a:t>
            </a:r>
            <a:r>
              <a:rPr lang="en-US" sz="1100" dirty="0">
                <a:ea typeface="+mn-lt"/>
                <a:cs typeface="+mn-lt"/>
              </a:rPr>
              <a:t> “</a:t>
            </a:r>
            <a:r>
              <a:rPr lang="en-US" sz="1100" dirty="0" err="1">
                <a:ea typeface="+mn-lt"/>
                <a:cs typeface="+mn-lt"/>
              </a:rPr>
              <a:t>poco</a:t>
            </a:r>
            <a:r>
              <a:rPr lang="en-US" sz="1100" dirty="0">
                <a:ea typeface="+mn-lt"/>
                <a:cs typeface="+mn-lt"/>
              </a:rPr>
              <a:t> </a:t>
            </a:r>
            <a:r>
              <a:rPr lang="en-US" sz="1100" dirty="0" err="1">
                <a:ea typeface="+mn-lt"/>
                <a:cs typeface="+mn-lt"/>
              </a:rPr>
              <a:t>sanas</a:t>
            </a:r>
            <a:r>
              <a:rPr lang="en-US" sz="1100" dirty="0">
                <a:ea typeface="+mn-lt"/>
                <a:cs typeface="+mn-lt"/>
              </a:rPr>
              <a:t>” en </a:t>
            </a:r>
            <a:r>
              <a:rPr lang="en-US" sz="1100" dirty="0" err="1">
                <a:ea typeface="+mn-lt"/>
                <a:cs typeface="+mn-lt"/>
              </a:rPr>
              <a:t>Dehli</a:t>
            </a:r>
            <a:r>
              <a:rPr lang="en-US" sz="1100" dirty="0">
                <a:ea typeface="+mn-lt"/>
                <a:cs typeface="+mn-lt"/>
              </a:rPr>
              <a:t> </a:t>
            </a:r>
            <a:r>
              <a:rPr lang="en-US" sz="1100" dirty="0" err="1">
                <a:ea typeface="+mn-lt"/>
                <a:cs typeface="+mn-lt"/>
              </a:rPr>
              <a:t>bajaron</a:t>
            </a:r>
            <a:r>
              <a:rPr lang="en-US" sz="1100" dirty="0">
                <a:ea typeface="+mn-lt"/>
                <a:cs typeface="+mn-lt"/>
              </a:rPr>
              <a:t> de un 68% el 2019 a un 17% </a:t>
            </a:r>
            <a:r>
              <a:rPr lang="en-US" sz="1100" dirty="0" err="1">
                <a:ea typeface="+mn-lt"/>
                <a:cs typeface="+mn-lt"/>
              </a:rPr>
              <a:t>durante</a:t>
            </a:r>
            <a:r>
              <a:rPr lang="en-US" sz="1100" dirty="0">
                <a:ea typeface="+mn-lt"/>
                <a:cs typeface="+mn-lt"/>
              </a:rPr>
              <a:t> el primer </a:t>
            </a:r>
            <a:r>
              <a:rPr lang="en-US" sz="1100" dirty="0" err="1">
                <a:ea typeface="+mn-lt"/>
                <a:cs typeface="+mn-lt"/>
              </a:rPr>
              <a:t>periodo</a:t>
            </a:r>
            <a:r>
              <a:rPr lang="en-US" sz="1100" dirty="0">
                <a:ea typeface="+mn-lt"/>
                <a:cs typeface="+mn-lt"/>
              </a:rPr>
              <a:t> de </a:t>
            </a:r>
            <a:r>
              <a:rPr lang="en-US" sz="1100" dirty="0" err="1">
                <a:ea typeface="+mn-lt"/>
                <a:cs typeface="+mn-lt"/>
              </a:rPr>
              <a:t>confinamiento</a:t>
            </a:r>
            <a:r>
              <a:rPr lang="en-US" sz="1100" dirty="0">
                <a:ea typeface="+mn-lt"/>
                <a:cs typeface="+mn-lt"/>
              </a:rPr>
              <a:t>.</a:t>
            </a:r>
          </a:p>
          <a:p>
            <a:pPr marL="171450" indent="-171450" algn="just">
              <a:buFont typeface="Wingdings" panose="05000000000000000000" pitchFamily="2" charset="2"/>
              <a:buChar char="ü"/>
            </a:pPr>
            <a:r>
              <a:rPr lang="en-US" sz="1100" dirty="0">
                <a:ea typeface="+mn-lt"/>
                <a:cs typeface="+mn-lt"/>
              </a:rPr>
              <a:t>Los Angeles </a:t>
            </a:r>
            <a:r>
              <a:rPr lang="en-US" sz="1100" dirty="0" err="1">
                <a:ea typeface="+mn-lt"/>
                <a:cs typeface="+mn-lt"/>
              </a:rPr>
              <a:t>experimentó</a:t>
            </a:r>
            <a:r>
              <a:rPr lang="en-US" sz="1100" dirty="0">
                <a:ea typeface="+mn-lt"/>
                <a:cs typeface="+mn-lt"/>
              </a:rPr>
              <a:t> </a:t>
            </a:r>
            <a:r>
              <a:rPr lang="en-US" sz="1100" dirty="0" err="1">
                <a:ea typeface="+mn-lt"/>
                <a:cs typeface="+mn-lt"/>
              </a:rPr>
              <a:t>su</a:t>
            </a:r>
            <a:r>
              <a:rPr lang="en-US" sz="1100" dirty="0">
                <a:ea typeface="+mn-lt"/>
                <a:cs typeface="+mn-lt"/>
              </a:rPr>
              <a:t> </a:t>
            </a:r>
            <a:r>
              <a:rPr lang="en-US" sz="1100" dirty="0" err="1">
                <a:ea typeface="+mn-lt"/>
                <a:cs typeface="+mn-lt"/>
              </a:rPr>
              <a:t>tramo</a:t>
            </a:r>
            <a:r>
              <a:rPr lang="en-US" sz="1100" dirty="0">
                <a:ea typeface="+mn-lt"/>
                <a:cs typeface="+mn-lt"/>
              </a:rPr>
              <a:t> </a:t>
            </a:r>
            <a:r>
              <a:rPr lang="en-US" sz="1100" dirty="0" err="1">
                <a:ea typeface="+mn-lt"/>
                <a:cs typeface="+mn-lt"/>
              </a:rPr>
              <a:t>más</a:t>
            </a:r>
            <a:r>
              <a:rPr lang="en-US" sz="1100" dirty="0">
                <a:ea typeface="+mn-lt"/>
                <a:cs typeface="+mn-lt"/>
              </a:rPr>
              <a:t> largo de </a:t>
            </a:r>
            <a:r>
              <a:rPr lang="en-US" sz="1100" dirty="0" err="1">
                <a:ea typeface="+mn-lt"/>
                <a:cs typeface="+mn-lt"/>
              </a:rPr>
              <a:t>aire</a:t>
            </a:r>
            <a:r>
              <a:rPr lang="en-US" sz="1100" dirty="0">
                <a:ea typeface="+mn-lt"/>
                <a:cs typeface="+mn-lt"/>
              </a:rPr>
              <a:t> </a:t>
            </a:r>
            <a:r>
              <a:rPr lang="en-US" sz="1100" dirty="0" err="1">
                <a:ea typeface="+mn-lt"/>
                <a:cs typeface="+mn-lt"/>
              </a:rPr>
              <a:t>limpio</a:t>
            </a:r>
            <a:r>
              <a:rPr lang="en-US" sz="1100" dirty="0">
                <a:ea typeface="+mn-lt"/>
                <a:cs typeface="+mn-lt"/>
              </a:rPr>
              <a:t> </a:t>
            </a:r>
            <a:r>
              <a:rPr lang="en-US" sz="1100" dirty="0" err="1">
                <a:ea typeface="+mn-lt"/>
                <a:cs typeface="+mn-lt"/>
              </a:rPr>
              <a:t>documentado</a:t>
            </a:r>
            <a:r>
              <a:rPr lang="en-US" sz="1100" dirty="0">
                <a:ea typeface="+mn-lt"/>
                <a:cs typeface="+mn-lt"/>
              </a:rPr>
              <a:t>, </a:t>
            </a:r>
            <a:r>
              <a:rPr lang="en-US" sz="1100" dirty="0" err="1">
                <a:ea typeface="+mn-lt"/>
                <a:cs typeface="+mn-lt"/>
              </a:rPr>
              <a:t>alcanzando</a:t>
            </a:r>
            <a:r>
              <a:rPr lang="en-US" sz="1100" dirty="0">
                <a:ea typeface="+mn-lt"/>
                <a:cs typeface="+mn-lt"/>
              </a:rPr>
              <a:t> las </a:t>
            </a:r>
            <a:r>
              <a:rPr lang="en-US" sz="1100" dirty="0" err="1">
                <a:ea typeface="+mn-lt"/>
                <a:cs typeface="+mn-lt"/>
              </a:rPr>
              <a:t>pautas</a:t>
            </a:r>
            <a:r>
              <a:rPr lang="en-US" sz="1100" dirty="0">
                <a:ea typeface="+mn-lt"/>
                <a:cs typeface="+mn-lt"/>
              </a:rPr>
              <a:t> de la </a:t>
            </a:r>
            <a:r>
              <a:rPr lang="en-US" sz="1100" dirty="0" err="1">
                <a:ea typeface="+mn-lt"/>
                <a:cs typeface="+mn-lt"/>
              </a:rPr>
              <a:t>calidad</a:t>
            </a:r>
            <a:r>
              <a:rPr lang="en-US" sz="1100" dirty="0">
                <a:ea typeface="+mn-lt"/>
                <a:cs typeface="+mn-lt"/>
              </a:rPr>
              <a:t> del </a:t>
            </a:r>
            <a:r>
              <a:rPr lang="en-US" sz="1100" dirty="0" err="1">
                <a:ea typeface="+mn-lt"/>
                <a:cs typeface="+mn-lt"/>
              </a:rPr>
              <a:t>aire</a:t>
            </a:r>
            <a:r>
              <a:rPr lang="en-US" sz="1100" dirty="0">
                <a:ea typeface="+mn-lt"/>
                <a:cs typeface="+mn-lt"/>
              </a:rPr>
              <a:t> de la OMS.</a:t>
            </a:r>
          </a:p>
        </p:txBody>
      </p:sp>
      <p:pic>
        <p:nvPicPr>
          <p:cNvPr id="12" name="Grafik 11">
            <a:extLst>
              <a:ext uri="{FF2B5EF4-FFF2-40B4-BE49-F238E27FC236}">
                <a16:creationId xmlns:a16="http://schemas.microsoft.com/office/drawing/2014/main" id="{851F55A3-383E-4392-BA51-033493C7F660}"/>
              </a:ext>
            </a:extLst>
          </p:cNvPr>
          <p:cNvPicPr>
            <a:picLocks noChangeAspect="1"/>
          </p:cNvPicPr>
          <p:nvPr/>
        </p:nvPicPr>
        <p:blipFill>
          <a:blip r:embed="rId2"/>
          <a:stretch>
            <a:fillRect/>
          </a:stretch>
        </p:blipFill>
        <p:spPr>
          <a:xfrm>
            <a:off x="331268" y="2790777"/>
            <a:ext cx="6195463" cy="5075800"/>
          </a:xfrm>
          <a:prstGeom prst="rect">
            <a:avLst/>
          </a:prstGeom>
        </p:spPr>
      </p:pic>
      <p:sp>
        <p:nvSpPr>
          <p:cNvPr id="15" name="Textfeld 14">
            <a:extLst>
              <a:ext uri="{FF2B5EF4-FFF2-40B4-BE49-F238E27FC236}">
                <a16:creationId xmlns:a16="http://schemas.microsoft.com/office/drawing/2014/main" id="{A45691AD-A5BD-4647-8F83-8ECD20A6013D}"/>
              </a:ext>
            </a:extLst>
          </p:cNvPr>
          <p:cNvSpPr txBox="1"/>
          <p:nvPr/>
        </p:nvSpPr>
        <p:spPr>
          <a:xfrm>
            <a:off x="378889" y="9580455"/>
            <a:ext cx="6419955" cy="261610"/>
          </a:xfrm>
          <a:prstGeom prst="rect">
            <a:avLst/>
          </a:prstGeom>
          <a:noFill/>
        </p:spPr>
        <p:txBody>
          <a:bodyPr wrap="square" rtlCol="0" anchor="t">
            <a:spAutoFit/>
          </a:bodyPr>
          <a:lstStyle/>
          <a:p>
            <a:pPr algn="just"/>
            <a:r>
              <a:rPr lang="en-US" sz="1100" dirty="0">
                <a:ea typeface="+mn-lt"/>
                <a:cs typeface="+mn-lt"/>
              </a:rPr>
              <a:t>Fuente: COVID-19 AIR QUALITY REPORT, Apr. 22, 2020, https://www.iqair.com</a:t>
            </a:r>
          </a:p>
        </p:txBody>
      </p:sp>
      <p:sp>
        <p:nvSpPr>
          <p:cNvPr id="7" name="Text Placeholder 2">
            <a:extLst>
              <a:ext uri="{FF2B5EF4-FFF2-40B4-BE49-F238E27FC236}">
                <a16:creationId xmlns:a16="http://schemas.microsoft.com/office/drawing/2014/main" id="{75C32E07-0CDE-414A-A1B7-AD65DE26BA16}"/>
              </a:ext>
            </a:extLst>
          </p:cNvPr>
          <p:cNvSpPr txBox="1">
            <a:spLocks/>
          </p:cNvSpPr>
          <p:nvPr/>
        </p:nvSpPr>
        <p:spPr>
          <a:xfrm>
            <a:off x="469427" y="358257"/>
            <a:ext cx="5915025" cy="340755"/>
          </a:xfrm>
          <a:prstGeom prst="rect">
            <a:avLst/>
          </a:prstGeom>
        </p:spPr>
        <p:txBody>
          <a:bodyPr vert="horz" lIns="91440" tIns="45720" rIns="91440" bIns="45720" rtlCol="0">
            <a:norm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de-DE" sz="1600" b="1" dirty="0">
                <a:solidFill>
                  <a:schemeClr val="bg2">
                    <a:lumMod val="50000"/>
                  </a:schemeClr>
                </a:solidFill>
              </a:rPr>
              <a:t>Aprendiendo de  Ciudades</a:t>
            </a:r>
          </a:p>
          <a:p>
            <a:endParaRPr lang="de-DE" dirty="0"/>
          </a:p>
          <a:p>
            <a:endParaRPr lang="de-DE" dirty="0"/>
          </a:p>
        </p:txBody>
      </p:sp>
    </p:spTree>
    <p:extLst>
      <p:ext uri="{BB962C8B-B14F-4D97-AF65-F5344CB8AC3E}">
        <p14:creationId xmlns:p14="http://schemas.microsoft.com/office/powerpoint/2010/main" val="3715637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DBA823-F4F9-4FEA-B4B3-C6F848643397}"/>
              </a:ext>
            </a:extLst>
          </p:cNvPr>
          <p:cNvSpPr>
            <a:spLocks noGrp="1"/>
          </p:cNvSpPr>
          <p:nvPr>
            <p:ph type="ctrTitle" idx="4294967295"/>
          </p:nvPr>
        </p:nvSpPr>
        <p:spPr>
          <a:xfrm>
            <a:off x="406400" y="4121150"/>
            <a:ext cx="6451600" cy="1065213"/>
          </a:xfrm>
        </p:spPr>
        <p:txBody>
          <a:bodyPr/>
          <a:lstStyle/>
          <a:p>
            <a:r>
              <a:rPr lang="de-DE" dirty="0"/>
              <a:t>Contributors</a:t>
            </a:r>
          </a:p>
        </p:txBody>
      </p:sp>
      <p:sp>
        <p:nvSpPr>
          <p:cNvPr id="9" name="Rectangle 8">
            <a:extLst>
              <a:ext uri="{FF2B5EF4-FFF2-40B4-BE49-F238E27FC236}">
                <a16:creationId xmlns:a16="http://schemas.microsoft.com/office/drawing/2014/main" id="{846121F1-5060-44CE-AE75-1B3ECBDFDE27}"/>
              </a:ext>
            </a:extLst>
          </p:cNvPr>
          <p:cNvSpPr/>
          <p:nvPr/>
        </p:nvSpPr>
        <p:spPr>
          <a:xfrm>
            <a:off x="1480914" y="-23345"/>
            <a:ext cx="4076700" cy="369332"/>
          </a:xfrm>
          <a:prstGeom prst="rect">
            <a:avLst/>
          </a:prstGeom>
        </p:spPr>
        <p:txBody>
          <a:bodyPr wrap="square">
            <a:spAutoFit/>
          </a:bodyPr>
          <a:lstStyle/>
          <a:p>
            <a:pPr algn="ctr"/>
            <a:r>
              <a:rPr lang="de-DE" b="1" dirty="0"/>
              <a:t>Colaboradores</a:t>
            </a:r>
          </a:p>
        </p:txBody>
      </p:sp>
      <p:sp>
        <p:nvSpPr>
          <p:cNvPr id="41" name="TextBox 40">
            <a:extLst>
              <a:ext uri="{FF2B5EF4-FFF2-40B4-BE49-F238E27FC236}">
                <a16:creationId xmlns:a16="http://schemas.microsoft.com/office/drawing/2014/main" id="{13C3A451-DACD-4021-9046-6BBA295CD378}"/>
              </a:ext>
            </a:extLst>
          </p:cNvPr>
          <p:cNvSpPr txBox="1"/>
          <p:nvPr/>
        </p:nvSpPr>
        <p:spPr>
          <a:xfrm>
            <a:off x="4752975" y="1222038"/>
            <a:ext cx="2068708" cy="861774"/>
          </a:xfrm>
          <a:prstGeom prst="rect">
            <a:avLst/>
          </a:prstGeom>
          <a:noFill/>
        </p:spPr>
        <p:txBody>
          <a:bodyPr wrap="square" rtlCol="0" anchor="t">
            <a:spAutoFit/>
          </a:bodyPr>
          <a:lstStyle/>
          <a:p>
            <a:pPr defTabSz="914400" eaLnBrk="0" fontAlgn="base" hangingPunct="0">
              <a:spcBef>
                <a:spcPct val="0"/>
              </a:spcBef>
              <a:spcAft>
                <a:spcPct val="0"/>
              </a:spcAft>
            </a:pPr>
            <a:r>
              <a:rPr lang="de-DE" sz="1000" dirty="0"/>
              <a:t>Dr. Manuela Boyle (IT)</a:t>
            </a:r>
            <a:endParaRPr lang="en-US" sz="1000" dirty="0"/>
          </a:p>
          <a:p>
            <a:pPr defTabSz="914400" eaLnBrk="0" fontAlgn="base" hangingPunct="0">
              <a:spcBef>
                <a:spcPct val="0"/>
              </a:spcBef>
              <a:spcAft>
                <a:spcPct val="0"/>
              </a:spcAft>
            </a:pPr>
            <a:r>
              <a:rPr lang="en-US" altLang="de-DE" sz="1000" dirty="0">
                <a:ea typeface="Arial" panose="020B0604020202020204" pitchFamily="34" charset="0"/>
                <a:cs typeface="Calibri"/>
              </a:rPr>
              <a:t> Functional Medicine Practitioner (IFM,US) external expert with the European Centre for Disease Prevention &amp; Control in Stockholm</a:t>
            </a:r>
            <a:endParaRPr lang="de-DE" altLang="de-DE" sz="1000" dirty="0"/>
          </a:p>
        </p:txBody>
      </p:sp>
      <p:sp>
        <p:nvSpPr>
          <p:cNvPr id="45" name="TextBox 44">
            <a:extLst>
              <a:ext uri="{FF2B5EF4-FFF2-40B4-BE49-F238E27FC236}">
                <a16:creationId xmlns:a16="http://schemas.microsoft.com/office/drawing/2014/main" id="{72132C52-3E1B-4A69-B263-EDA87E0DF1E7}"/>
              </a:ext>
            </a:extLst>
          </p:cNvPr>
          <p:cNvSpPr txBox="1"/>
          <p:nvPr/>
        </p:nvSpPr>
        <p:spPr>
          <a:xfrm>
            <a:off x="4752975" y="2104860"/>
            <a:ext cx="2068708" cy="707886"/>
          </a:xfrm>
          <a:prstGeom prst="rect">
            <a:avLst/>
          </a:prstGeom>
          <a:noFill/>
        </p:spPr>
        <p:txBody>
          <a:bodyPr wrap="square" rtlCol="0" anchor="t">
            <a:spAutoFit/>
          </a:bodyPr>
          <a:lstStyle/>
          <a:p>
            <a:pPr defTabSz="914400" eaLnBrk="0" fontAlgn="base" hangingPunct="0">
              <a:spcBef>
                <a:spcPct val="0"/>
              </a:spcBef>
              <a:spcAft>
                <a:spcPct val="0"/>
              </a:spcAft>
            </a:pPr>
            <a:r>
              <a:rPr lang="en-US" sz="1000" dirty="0"/>
              <a:t>Pete Brooke, (UK), Partnerships, World Health Innovation Summit, Over 20 years experience working in Wealth Management. </a:t>
            </a:r>
            <a:endParaRPr lang="en-US" altLang="de-DE" sz="1000" dirty="0">
              <a:cs typeface="Calibri"/>
            </a:endParaRPr>
          </a:p>
        </p:txBody>
      </p:sp>
      <p:sp>
        <p:nvSpPr>
          <p:cNvPr id="46" name="TextBox 45">
            <a:extLst>
              <a:ext uri="{FF2B5EF4-FFF2-40B4-BE49-F238E27FC236}">
                <a16:creationId xmlns:a16="http://schemas.microsoft.com/office/drawing/2014/main" id="{B1981B12-C842-4260-B4A1-E0CA737E7E50}"/>
              </a:ext>
            </a:extLst>
          </p:cNvPr>
          <p:cNvSpPr txBox="1"/>
          <p:nvPr/>
        </p:nvSpPr>
        <p:spPr>
          <a:xfrm>
            <a:off x="4752975" y="3072354"/>
            <a:ext cx="2068708" cy="861774"/>
          </a:xfrm>
          <a:prstGeom prst="rect">
            <a:avLst/>
          </a:prstGeom>
          <a:noFill/>
        </p:spPr>
        <p:txBody>
          <a:bodyPr wrap="square" rtlCol="0">
            <a:spAutoFit/>
          </a:bodyPr>
          <a:lstStyle/>
          <a:p>
            <a:pPr lvl="0" defTabSz="914400" eaLnBrk="0" fontAlgn="base" hangingPunct="0">
              <a:spcBef>
                <a:spcPct val="0"/>
              </a:spcBef>
              <a:spcAft>
                <a:spcPct val="0"/>
              </a:spcAft>
            </a:pPr>
            <a:r>
              <a:rPr lang="en-US" sz="1000" dirty="0"/>
              <a:t>Dr. Miriam Burger, (CH), MD, </a:t>
            </a:r>
          </a:p>
          <a:p>
            <a:pPr lvl="0" defTabSz="914400" eaLnBrk="0" fontAlgn="base" hangingPunct="0">
              <a:spcBef>
                <a:spcPct val="0"/>
              </a:spcBef>
              <a:spcAft>
                <a:spcPct val="0"/>
              </a:spcAft>
            </a:pPr>
            <a:r>
              <a:rPr lang="en-US" sz="1000" dirty="0"/>
              <a:t>pain therapy, clinical psychiatry, public health in Switzerland,  trained in global health delivery at Harvard University.</a:t>
            </a:r>
            <a:endParaRPr lang="de-DE" altLang="de-DE" sz="1000" dirty="0"/>
          </a:p>
        </p:txBody>
      </p:sp>
      <p:sp>
        <p:nvSpPr>
          <p:cNvPr id="47" name="TextBox 46">
            <a:extLst>
              <a:ext uri="{FF2B5EF4-FFF2-40B4-BE49-F238E27FC236}">
                <a16:creationId xmlns:a16="http://schemas.microsoft.com/office/drawing/2014/main" id="{A7B2E33C-C245-4BBC-9825-8C57DDC2F9AF}"/>
              </a:ext>
            </a:extLst>
          </p:cNvPr>
          <p:cNvSpPr txBox="1"/>
          <p:nvPr/>
        </p:nvSpPr>
        <p:spPr>
          <a:xfrm>
            <a:off x="4752975" y="4064303"/>
            <a:ext cx="2068708" cy="553998"/>
          </a:xfrm>
          <a:prstGeom prst="rect">
            <a:avLst/>
          </a:prstGeom>
          <a:noFill/>
        </p:spPr>
        <p:txBody>
          <a:bodyPr wrap="square" rtlCol="0" anchor="t">
            <a:spAutoFit/>
          </a:bodyPr>
          <a:lstStyle/>
          <a:p>
            <a:pPr defTabSz="914400" eaLnBrk="0" fontAlgn="base" hangingPunct="0">
              <a:spcBef>
                <a:spcPct val="0"/>
              </a:spcBef>
              <a:spcAft>
                <a:spcPct val="0"/>
              </a:spcAft>
            </a:pPr>
            <a:r>
              <a:rPr lang="en-US" altLang="de-DE" sz="1000" dirty="0"/>
              <a:t>Soni Cox, (UK), Chief </a:t>
            </a:r>
            <a:r>
              <a:rPr lang="en-US" altLang="de-DE" sz="1000" dirty="0" err="1"/>
              <a:t>Programmes</a:t>
            </a:r>
            <a:r>
              <a:rPr lang="en-US" altLang="de-DE" sz="1000" dirty="0"/>
              <a:t> Officer, World Health Innovation Summit. </a:t>
            </a:r>
          </a:p>
        </p:txBody>
      </p:sp>
      <p:sp>
        <p:nvSpPr>
          <p:cNvPr id="48" name="TextBox 47">
            <a:extLst>
              <a:ext uri="{FF2B5EF4-FFF2-40B4-BE49-F238E27FC236}">
                <a16:creationId xmlns:a16="http://schemas.microsoft.com/office/drawing/2014/main" id="{43EF3800-D474-4EDD-B6D3-5F47DEC0A73D}"/>
              </a:ext>
            </a:extLst>
          </p:cNvPr>
          <p:cNvSpPr txBox="1"/>
          <p:nvPr/>
        </p:nvSpPr>
        <p:spPr>
          <a:xfrm>
            <a:off x="4752975" y="4970299"/>
            <a:ext cx="2068708" cy="861774"/>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David Dickinson, (UK), background in engineering, educational management, curriculum research and development, IT development, and patient advocacy.</a:t>
            </a:r>
          </a:p>
        </p:txBody>
      </p:sp>
      <p:sp>
        <p:nvSpPr>
          <p:cNvPr id="49" name="TextBox 48">
            <a:extLst>
              <a:ext uri="{FF2B5EF4-FFF2-40B4-BE49-F238E27FC236}">
                <a16:creationId xmlns:a16="http://schemas.microsoft.com/office/drawing/2014/main" id="{98A0EABC-4E42-4F1E-91CF-DF011F6F172C}"/>
              </a:ext>
            </a:extLst>
          </p:cNvPr>
          <p:cNvSpPr txBox="1"/>
          <p:nvPr/>
        </p:nvSpPr>
        <p:spPr>
          <a:xfrm>
            <a:off x="4771133" y="5958898"/>
            <a:ext cx="2068708" cy="1015663"/>
          </a:xfrm>
          <a:prstGeom prst="rect">
            <a:avLst/>
          </a:prstGeom>
          <a:noFill/>
        </p:spPr>
        <p:txBody>
          <a:bodyPr wrap="square" rtlCol="0" anchor="t">
            <a:spAutoFit/>
          </a:bodyPr>
          <a:lstStyle/>
          <a:p>
            <a:pPr defTabSz="914400" eaLnBrk="0" fontAlgn="base" hangingPunct="0">
              <a:spcBef>
                <a:spcPct val="0"/>
              </a:spcBef>
              <a:spcAft>
                <a:spcPct val="0"/>
              </a:spcAft>
            </a:pPr>
            <a:r>
              <a:rPr lang="en-US" altLang="de-DE" sz="1000" dirty="0"/>
              <a:t>Professor emeritus Leif </a:t>
            </a:r>
            <a:r>
              <a:rPr lang="en-US" altLang="de-DE" sz="1000" dirty="0" err="1"/>
              <a:t>Edvinsson</a:t>
            </a:r>
            <a:r>
              <a:rPr lang="en-US" altLang="de-DE" sz="1000" dirty="0"/>
              <a:t> (SE), Chair of World Health Innovation Summit Advisory Board. The key pioneering contributor to both the theory and practice of intellectual capital.</a:t>
            </a:r>
          </a:p>
        </p:txBody>
      </p:sp>
      <p:sp>
        <p:nvSpPr>
          <p:cNvPr id="50" name="TextBox 49">
            <a:extLst>
              <a:ext uri="{FF2B5EF4-FFF2-40B4-BE49-F238E27FC236}">
                <a16:creationId xmlns:a16="http://schemas.microsoft.com/office/drawing/2014/main" id="{73FAD4B0-418D-4A7A-AC61-05AF0A7AB0FB}"/>
              </a:ext>
            </a:extLst>
          </p:cNvPr>
          <p:cNvSpPr txBox="1"/>
          <p:nvPr/>
        </p:nvSpPr>
        <p:spPr>
          <a:xfrm>
            <a:off x="4789292" y="7833009"/>
            <a:ext cx="2068708" cy="1015663"/>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Dr Amir Hannan, (PK), </a:t>
            </a:r>
          </a:p>
          <a:p>
            <a:pPr lvl="0" defTabSz="914400" eaLnBrk="0" fontAlgn="base" hangingPunct="0">
              <a:spcBef>
                <a:spcPct val="0"/>
              </a:spcBef>
              <a:spcAft>
                <a:spcPct val="0"/>
              </a:spcAft>
            </a:pPr>
            <a:r>
              <a:rPr lang="en-US" altLang="de-DE" sz="1000" dirty="0"/>
              <a:t>Complete finisher and delivers on clinical initiatives that have a direct impact on the outcomes of patient care. </a:t>
            </a:r>
          </a:p>
          <a:p>
            <a:pPr lvl="0" defTabSz="914400" eaLnBrk="0" fontAlgn="base" hangingPunct="0">
              <a:spcBef>
                <a:spcPct val="0"/>
              </a:spcBef>
              <a:spcAft>
                <a:spcPct val="0"/>
              </a:spcAft>
            </a:pPr>
            <a:endParaRPr lang="en-US" altLang="de-DE" sz="1000" dirty="0"/>
          </a:p>
        </p:txBody>
      </p:sp>
      <p:sp>
        <p:nvSpPr>
          <p:cNvPr id="51" name="TextBox 50">
            <a:extLst>
              <a:ext uri="{FF2B5EF4-FFF2-40B4-BE49-F238E27FC236}">
                <a16:creationId xmlns:a16="http://schemas.microsoft.com/office/drawing/2014/main" id="{594DAC4B-AC96-4F74-BA89-2D5191FDFB06}"/>
              </a:ext>
            </a:extLst>
          </p:cNvPr>
          <p:cNvSpPr txBox="1"/>
          <p:nvPr/>
        </p:nvSpPr>
        <p:spPr>
          <a:xfrm>
            <a:off x="4789292" y="8854779"/>
            <a:ext cx="2068708" cy="861774"/>
          </a:xfrm>
          <a:prstGeom prst="rect">
            <a:avLst/>
          </a:prstGeom>
          <a:noFill/>
        </p:spPr>
        <p:txBody>
          <a:bodyPr wrap="square" rtlCol="0" anchor="t">
            <a:spAutoFit/>
          </a:bodyPr>
          <a:lstStyle/>
          <a:p>
            <a:pPr defTabSz="914400" eaLnBrk="0" fontAlgn="base" hangingPunct="0">
              <a:spcBef>
                <a:spcPct val="0"/>
              </a:spcBef>
              <a:spcAft>
                <a:spcPct val="0"/>
              </a:spcAft>
            </a:pPr>
            <a:r>
              <a:rPr lang="en-US" altLang="de-DE" sz="1000" dirty="0"/>
              <a:t>Ken Herd, (UK) Finance Director  World Health Innovation Summit, over 30 years experience working in Business Management and Financing. </a:t>
            </a:r>
          </a:p>
        </p:txBody>
      </p:sp>
      <p:sp>
        <p:nvSpPr>
          <p:cNvPr id="52" name="TextBox 51">
            <a:extLst>
              <a:ext uri="{FF2B5EF4-FFF2-40B4-BE49-F238E27FC236}">
                <a16:creationId xmlns:a16="http://schemas.microsoft.com/office/drawing/2014/main" id="{FC68D15A-F015-44F3-9C18-EC8BA1BBC635}"/>
              </a:ext>
            </a:extLst>
          </p:cNvPr>
          <p:cNvSpPr txBox="1"/>
          <p:nvPr/>
        </p:nvSpPr>
        <p:spPr>
          <a:xfrm>
            <a:off x="1480914" y="1186159"/>
            <a:ext cx="2068708" cy="861774"/>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Prof. Dr. JD Bindenagel, Bonn, (DE)</a:t>
            </a:r>
          </a:p>
          <a:p>
            <a:pPr lvl="0" defTabSz="914400" eaLnBrk="0" fontAlgn="base" hangingPunct="0">
              <a:spcBef>
                <a:spcPct val="0"/>
              </a:spcBef>
              <a:spcAft>
                <a:spcPct val="0"/>
              </a:spcAft>
            </a:pPr>
            <a:r>
              <a:rPr lang="en-US" altLang="de-DE" sz="1000" dirty="0"/>
              <a:t>Former US Ambassador, Henry Kissinger Professor, University Bonn</a:t>
            </a:r>
          </a:p>
          <a:p>
            <a:pPr lvl="0" defTabSz="914400" eaLnBrk="0" fontAlgn="base" hangingPunct="0">
              <a:spcBef>
                <a:spcPct val="0"/>
              </a:spcBef>
              <a:spcAft>
                <a:spcPct val="0"/>
              </a:spcAft>
            </a:pPr>
            <a:endParaRPr lang="en-US" altLang="de-DE" sz="1000" dirty="0"/>
          </a:p>
        </p:txBody>
      </p:sp>
      <p:sp>
        <p:nvSpPr>
          <p:cNvPr id="53" name="TextBox 52">
            <a:extLst>
              <a:ext uri="{FF2B5EF4-FFF2-40B4-BE49-F238E27FC236}">
                <a16:creationId xmlns:a16="http://schemas.microsoft.com/office/drawing/2014/main" id="{85FBFB70-31BA-467A-A213-73F3F55966C2}"/>
              </a:ext>
            </a:extLst>
          </p:cNvPr>
          <p:cNvSpPr txBox="1"/>
          <p:nvPr/>
        </p:nvSpPr>
        <p:spPr>
          <a:xfrm>
            <a:off x="1463403" y="380772"/>
            <a:ext cx="2124463" cy="861774"/>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Prof. Marina </a:t>
            </a:r>
            <a:r>
              <a:rPr lang="en-US" altLang="de-DE" sz="1000" dirty="0" err="1"/>
              <a:t>Baaden</a:t>
            </a:r>
            <a:r>
              <a:rPr lang="en-US" altLang="de-DE" sz="1000" dirty="0"/>
              <a:t> , Berlin, (DE)</a:t>
            </a:r>
          </a:p>
          <a:p>
            <a:pPr lvl="0" defTabSz="914400" eaLnBrk="0" fontAlgn="base" hangingPunct="0">
              <a:spcBef>
                <a:spcPct val="0"/>
              </a:spcBef>
              <a:spcAft>
                <a:spcPct val="0"/>
              </a:spcAft>
            </a:pPr>
            <a:r>
              <a:rPr lang="en-US" altLang="de-DE" sz="1000" dirty="0"/>
              <a:t>Part of the UNGSII-Expert Leadership Team on Innovation </a:t>
            </a:r>
            <a:r>
              <a:rPr lang="en-US" altLang="de-DE" sz="1000"/>
              <a:t>and Health.</a:t>
            </a:r>
            <a:endParaRPr lang="en-US" altLang="de-DE" sz="1000" dirty="0"/>
          </a:p>
          <a:p>
            <a:pPr lvl="0" defTabSz="914400" eaLnBrk="0" fontAlgn="base" hangingPunct="0">
              <a:spcBef>
                <a:spcPct val="0"/>
              </a:spcBef>
              <a:spcAft>
                <a:spcPct val="0"/>
              </a:spcAft>
            </a:pPr>
            <a:endParaRPr lang="en-US" altLang="de-DE" sz="1000" dirty="0"/>
          </a:p>
        </p:txBody>
      </p:sp>
      <p:sp>
        <p:nvSpPr>
          <p:cNvPr id="55" name="TextBox 54">
            <a:extLst>
              <a:ext uri="{FF2B5EF4-FFF2-40B4-BE49-F238E27FC236}">
                <a16:creationId xmlns:a16="http://schemas.microsoft.com/office/drawing/2014/main" id="{4AB221F9-21C0-461F-8587-933F377E94AD}"/>
              </a:ext>
            </a:extLst>
          </p:cNvPr>
          <p:cNvSpPr txBox="1"/>
          <p:nvPr/>
        </p:nvSpPr>
        <p:spPr>
          <a:xfrm>
            <a:off x="1446146" y="4008579"/>
            <a:ext cx="2068708" cy="1015663"/>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Prof. Francesco de Leo, Rome, (IT)</a:t>
            </a:r>
          </a:p>
          <a:p>
            <a:pPr lvl="0" defTabSz="914400" eaLnBrk="0" fontAlgn="base" hangingPunct="0">
              <a:spcBef>
                <a:spcPct val="0"/>
              </a:spcBef>
              <a:spcAft>
                <a:spcPct val="0"/>
              </a:spcAft>
            </a:pPr>
            <a:r>
              <a:rPr lang="en-US" altLang="de-DE" sz="1000" dirty="0"/>
              <a:t>Secretary General WSA, Advisor IGEA Banca/Banca del </a:t>
            </a:r>
            <a:r>
              <a:rPr lang="en-US" altLang="de-DE" sz="1000" dirty="0" err="1"/>
              <a:t>Fucino</a:t>
            </a:r>
            <a:r>
              <a:rPr lang="en-US" altLang="de-DE" sz="1000" dirty="0"/>
              <a:t>, Founder and CEO Kaufmann &amp; Partners</a:t>
            </a:r>
          </a:p>
          <a:p>
            <a:pPr lvl="0" defTabSz="914400" eaLnBrk="0" fontAlgn="base" hangingPunct="0">
              <a:spcBef>
                <a:spcPct val="0"/>
              </a:spcBef>
              <a:spcAft>
                <a:spcPct val="0"/>
              </a:spcAft>
            </a:pPr>
            <a:endParaRPr lang="en-US" altLang="de-DE" sz="1000" dirty="0"/>
          </a:p>
        </p:txBody>
      </p:sp>
      <p:sp>
        <p:nvSpPr>
          <p:cNvPr id="56" name="TextBox 55">
            <a:extLst>
              <a:ext uri="{FF2B5EF4-FFF2-40B4-BE49-F238E27FC236}">
                <a16:creationId xmlns:a16="http://schemas.microsoft.com/office/drawing/2014/main" id="{411ED3F6-4D22-405F-B5C0-E7DFFEA25FB5}"/>
              </a:ext>
            </a:extLst>
          </p:cNvPr>
          <p:cNvSpPr txBox="1"/>
          <p:nvPr/>
        </p:nvSpPr>
        <p:spPr>
          <a:xfrm>
            <a:off x="1444643" y="4989685"/>
            <a:ext cx="2068708" cy="1015663"/>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Prof. </a:t>
            </a:r>
            <a:r>
              <a:rPr lang="en-US" altLang="de-DE" sz="1000" dirty="0" err="1"/>
              <a:t>Dieudone</a:t>
            </a:r>
            <a:r>
              <a:rPr lang="en-US" altLang="de-DE" sz="1000" dirty="0"/>
              <a:t> </a:t>
            </a:r>
            <a:r>
              <a:rPr lang="en-US" altLang="de-DE" sz="1000" dirty="0" err="1"/>
              <a:t>Musibono</a:t>
            </a:r>
            <a:r>
              <a:rPr lang="en-US" altLang="de-DE" sz="1000" dirty="0"/>
              <a:t>, </a:t>
            </a:r>
            <a:r>
              <a:rPr lang="en-US" altLang="de-DE" sz="1000" dirty="0" err="1"/>
              <a:t>Khinshasa</a:t>
            </a:r>
            <a:r>
              <a:rPr lang="en-US" altLang="de-DE" sz="1000" dirty="0"/>
              <a:t>, (DRC)</a:t>
            </a:r>
          </a:p>
          <a:p>
            <a:pPr lvl="0" defTabSz="914400" eaLnBrk="0" fontAlgn="base" hangingPunct="0">
              <a:spcBef>
                <a:spcPct val="0"/>
              </a:spcBef>
              <a:spcAft>
                <a:spcPct val="0"/>
              </a:spcAft>
            </a:pPr>
            <a:r>
              <a:rPr lang="en-US" altLang="de-DE" sz="1000" dirty="0"/>
              <a:t>Special Advisor to the President DRC in charge of Environment and Sustainable Development</a:t>
            </a:r>
          </a:p>
          <a:p>
            <a:pPr lvl="0" defTabSz="914400" eaLnBrk="0" fontAlgn="base" hangingPunct="0">
              <a:spcBef>
                <a:spcPct val="0"/>
              </a:spcBef>
              <a:spcAft>
                <a:spcPct val="0"/>
              </a:spcAft>
            </a:pPr>
            <a:endParaRPr lang="en-US" altLang="de-DE" sz="1000" dirty="0"/>
          </a:p>
        </p:txBody>
      </p:sp>
      <p:sp>
        <p:nvSpPr>
          <p:cNvPr id="57" name="TextBox 56">
            <a:extLst>
              <a:ext uri="{FF2B5EF4-FFF2-40B4-BE49-F238E27FC236}">
                <a16:creationId xmlns:a16="http://schemas.microsoft.com/office/drawing/2014/main" id="{9BBE5113-6278-436C-AE5F-BC6B4291936E}"/>
              </a:ext>
            </a:extLst>
          </p:cNvPr>
          <p:cNvSpPr txBox="1"/>
          <p:nvPr/>
        </p:nvSpPr>
        <p:spPr>
          <a:xfrm>
            <a:off x="1444649" y="6000712"/>
            <a:ext cx="2128026" cy="1015663"/>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Prof. Dr. Dennis </a:t>
            </a:r>
            <a:r>
              <a:rPr lang="en-US" altLang="de-DE" sz="1000" dirty="0" err="1"/>
              <a:t>Snower</a:t>
            </a:r>
            <a:r>
              <a:rPr lang="en-US" altLang="de-DE" sz="1000" dirty="0"/>
              <a:t>, Berlin, (DE)</a:t>
            </a:r>
          </a:p>
          <a:p>
            <a:pPr lvl="0" defTabSz="914400" eaLnBrk="0" fontAlgn="base" hangingPunct="0">
              <a:spcBef>
                <a:spcPct val="0"/>
              </a:spcBef>
              <a:spcAft>
                <a:spcPct val="0"/>
              </a:spcAft>
            </a:pPr>
            <a:r>
              <a:rPr lang="en-US" altLang="de-DE" sz="1000" dirty="0"/>
              <a:t>Founder and President of Global Solutions Network, Senior Research Fellow at the </a:t>
            </a:r>
            <a:r>
              <a:rPr lang="en-US" altLang="de-DE" sz="1000" dirty="0" err="1"/>
              <a:t>Blavatnik</a:t>
            </a:r>
            <a:r>
              <a:rPr lang="en-US" altLang="de-DE" sz="1000" dirty="0"/>
              <a:t> School of Government, Oxford University.</a:t>
            </a:r>
          </a:p>
          <a:p>
            <a:pPr lvl="0" defTabSz="914400" eaLnBrk="0" fontAlgn="base" hangingPunct="0">
              <a:spcBef>
                <a:spcPct val="0"/>
              </a:spcBef>
              <a:spcAft>
                <a:spcPct val="0"/>
              </a:spcAft>
            </a:pPr>
            <a:endParaRPr lang="en-US" altLang="de-DE" sz="1000" dirty="0"/>
          </a:p>
        </p:txBody>
      </p:sp>
      <p:sp>
        <p:nvSpPr>
          <p:cNvPr id="58" name="TextBox 57">
            <a:extLst>
              <a:ext uri="{FF2B5EF4-FFF2-40B4-BE49-F238E27FC236}">
                <a16:creationId xmlns:a16="http://schemas.microsoft.com/office/drawing/2014/main" id="{0E8DDBC0-563E-4E30-BB9A-BAF84A9B590E}"/>
              </a:ext>
            </a:extLst>
          </p:cNvPr>
          <p:cNvSpPr txBox="1"/>
          <p:nvPr/>
        </p:nvSpPr>
        <p:spPr>
          <a:xfrm>
            <a:off x="1444649" y="6997010"/>
            <a:ext cx="2068708" cy="1015663"/>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Prof. Dr. Christoph </a:t>
            </a:r>
            <a:r>
              <a:rPr lang="en-US" altLang="de-DE" sz="1000" dirty="0" err="1"/>
              <a:t>Stückelberger</a:t>
            </a:r>
            <a:r>
              <a:rPr lang="en-US" altLang="de-DE" sz="1000" dirty="0"/>
              <a:t>, Geneva, (CH)</a:t>
            </a:r>
          </a:p>
          <a:p>
            <a:pPr lvl="0" defTabSz="914400" eaLnBrk="0" fontAlgn="base" hangingPunct="0">
              <a:spcBef>
                <a:spcPct val="0"/>
              </a:spcBef>
              <a:spcAft>
                <a:spcPct val="0"/>
              </a:spcAft>
            </a:pPr>
            <a:r>
              <a:rPr lang="en-US" altLang="de-DE" sz="1000" dirty="0"/>
              <a:t>Secretary General, Geneva Agape Foundation and Globeethics.net President</a:t>
            </a:r>
          </a:p>
          <a:p>
            <a:pPr lvl="0" defTabSz="914400" eaLnBrk="0" fontAlgn="base" hangingPunct="0">
              <a:spcBef>
                <a:spcPct val="0"/>
              </a:spcBef>
              <a:spcAft>
                <a:spcPct val="0"/>
              </a:spcAft>
            </a:pPr>
            <a:endParaRPr lang="en-US" altLang="de-DE" sz="1000" dirty="0"/>
          </a:p>
        </p:txBody>
      </p:sp>
      <p:sp>
        <p:nvSpPr>
          <p:cNvPr id="59" name="TextBox 58">
            <a:extLst>
              <a:ext uri="{FF2B5EF4-FFF2-40B4-BE49-F238E27FC236}">
                <a16:creationId xmlns:a16="http://schemas.microsoft.com/office/drawing/2014/main" id="{ECA107C7-EA70-4331-B1CA-30F0E96503CA}"/>
              </a:ext>
            </a:extLst>
          </p:cNvPr>
          <p:cNvSpPr txBox="1"/>
          <p:nvPr/>
        </p:nvSpPr>
        <p:spPr>
          <a:xfrm>
            <a:off x="1444643" y="7881240"/>
            <a:ext cx="2068708" cy="1169551"/>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Matthias Vollbracht, Bonn, (DE)</a:t>
            </a:r>
          </a:p>
          <a:p>
            <a:pPr lvl="0" defTabSz="914400" eaLnBrk="0" fontAlgn="base" hangingPunct="0">
              <a:spcBef>
                <a:spcPct val="0"/>
              </a:spcBef>
              <a:spcAft>
                <a:spcPct val="0"/>
              </a:spcAft>
            </a:pPr>
            <a:r>
              <a:rPr lang="en-US" altLang="de-DE" sz="1000" dirty="0"/>
              <a:t>Head Economics Research, Media Tenor international AG and member of the board of the German Society of Business and Ethics.</a:t>
            </a:r>
          </a:p>
          <a:p>
            <a:pPr lvl="0" defTabSz="914400" eaLnBrk="0" fontAlgn="base" hangingPunct="0">
              <a:spcBef>
                <a:spcPct val="0"/>
              </a:spcBef>
              <a:spcAft>
                <a:spcPct val="0"/>
              </a:spcAft>
            </a:pPr>
            <a:endParaRPr lang="en-US" altLang="de-DE" sz="1000" dirty="0"/>
          </a:p>
        </p:txBody>
      </p:sp>
      <p:sp>
        <p:nvSpPr>
          <p:cNvPr id="60" name="TextBox 59">
            <a:extLst>
              <a:ext uri="{FF2B5EF4-FFF2-40B4-BE49-F238E27FC236}">
                <a16:creationId xmlns:a16="http://schemas.microsoft.com/office/drawing/2014/main" id="{E82C441F-CA34-44F7-A1A3-6FB109F0EC8A}"/>
              </a:ext>
            </a:extLst>
          </p:cNvPr>
          <p:cNvSpPr txBox="1"/>
          <p:nvPr/>
        </p:nvSpPr>
        <p:spPr>
          <a:xfrm>
            <a:off x="1444649" y="8915964"/>
            <a:ext cx="2128026" cy="1015663"/>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Prof. Dr. Cui </a:t>
            </a:r>
            <a:r>
              <a:rPr lang="en-US" altLang="de-DE" sz="1000" dirty="0" err="1"/>
              <a:t>Wantian</a:t>
            </a:r>
            <a:r>
              <a:rPr lang="en-US" altLang="de-DE" sz="1000" dirty="0"/>
              <a:t>, Peking, (PRC)</a:t>
            </a:r>
          </a:p>
          <a:p>
            <a:pPr lvl="0" defTabSz="914400" eaLnBrk="0" fontAlgn="base" hangingPunct="0">
              <a:spcBef>
                <a:spcPct val="0"/>
              </a:spcBef>
              <a:spcAft>
                <a:spcPct val="0"/>
              </a:spcAft>
            </a:pPr>
            <a:r>
              <a:rPr lang="en-US" altLang="de-DE" sz="1000" dirty="0"/>
              <a:t>Professor for Business Ethics, Entrepreneur and Founder Geneva Agape Foundation</a:t>
            </a:r>
          </a:p>
          <a:p>
            <a:pPr lvl="0" defTabSz="914400" eaLnBrk="0" fontAlgn="base" hangingPunct="0">
              <a:spcBef>
                <a:spcPct val="0"/>
              </a:spcBef>
              <a:spcAft>
                <a:spcPct val="0"/>
              </a:spcAft>
            </a:pPr>
            <a:r>
              <a:rPr lang="en-US" altLang="de-DE" sz="1000" dirty="0"/>
              <a:t> </a:t>
            </a:r>
          </a:p>
          <a:p>
            <a:pPr lvl="0" defTabSz="914400" eaLnBrk="0" fontAlgn="base" hangingPunct="0">
              <a:spcBef>
                <a:spcPct val="0"/>
              </a:spcBef>
              <a:spcAft>
                <a:spcPct val="0"/>
              </a:spcAft>
            </a:pPr>
            <a:endParaRPr lang="en-US" altLang="de-DE" sz="1000" dirty="0"/>
          </a:p>
        </p:txBody>
      </p:sp>
      <p:pic>
        <p:nvPicPr>
          <p:cNvPr id="43" name="image14.png">
            <a:extLst>
              <a:ext uri="{FF2B5EF4-FFF2-40B4-BE49-F238E27FC236}">
                <a16:creationId xmlns:a16="http://schemas.microsoft.com/office/drawing/2014/main" id="{3B050FAA-067E-4FAE-BD52-F4BBA9BEC1BB}"/>
              </a:ext>
            </a:extLst>
          </p:cNvPr>
          <p:cNvPicPr/>
          <p:nvPr/>
        </p:nvPicPr>
        <p:blipFill>
          <a:blip r:embed="rId2" cstate="print"/>
          <a:stretch>
            <a:fillRect/>
          </a:stretch>
        </p:blipFill>
        <p:spPr>
          <a:xfrm>
            <a:off x="426509" y="1282594"/>
            <a:ext cx="888300" cy="808906"/>
          </a:xfrm>
          <a:prstGeom prst="rect">
            <a:avLst/>
          </a:prstGeom>
          <a:ln/>
        </p:spPr>
      </p:pic>
      <p:pic>
        <p:nvPicPr>
          <p:cNvPr id="44" name="image14.png">
            <a:extLst>
              <a:ext uri="{FF2B5EF4-FFF2-40B4-BE49-F238E27FC236}">
                <a16:creationId xmlns:a16="http://schemas.microsoft.com/office/drawing/2014/main" id="{6E7EF526-EE57-415B-A7DD-085C51583D33}"/>
              </a:ext>
            </a:extLst>
          </p:cNvPr>
          <p:cNvPicPr/>
          <p:nvPr/>
        </p:nvPicPr>
        <p:blipFill>
          <a:blip r:embed="rId3">
            <a:extLst>
              <a:ext uri="{28A0092B-C50C-407E-A947-70E740481C1C}">
                <a14:useLocalDpi xmlns:a14="http://schemas.microsoft.com/office/drawing/2010/main" val="0"/>
              </a:ext>
            </a:extLst>
          </a:blip>
          <a:srcRect/>
          <a:stretch/>
        </p:blipFill>
        <p:spPr>
          <a:xfrm>
            <a:off x="395367" y="341816"/>
            <a:ext cx="888300" cy="812550"/>
          </a:xfrm>
          <a:prstGeom prst="rect">
            <a:avLst/>
          </a:prstGeom>
          <a:ln/>
        </p:spPr>
      </p:pic>
      <p:pic>
        <p:nvPicPr>
          <p:cNvPr id="61" name="image14.png">
            <a:extLst>
              <a:ext uri="{FF2B5EF4-FFF2-40B4-BE49-F238E27FC236}">
                <a16:creationId xmlns:a16="http://schemas.microsoft.com/office/drawing/2014/main" id="{09968DD1-D418-480D-BE32-C18EE1877CF9}"/>
              </a:ext>
            </a:extLst>
          </p:cNvPr>
          <p:cNvPicPr/>
          <p:nvPr/>
        </p:nvPicPr>
        <p:blipFill>
          <a:blip r:embed="rId4" cstate="print"/>
          <a:stretch>
            <a:fillRect/>
          </a:stretch>
        </p:blipFill>
        <p:spPr>
          <a:xfrm>
            <a:off x="430129" y="6011353"/>
            <a:ext cx="888301" cy="869401"/>
          </a:xfrm>
          <a:prstGeom prst="rect">
            <a:avLst/>
          </a:prstGeom>
          <a:ln/>
        </p:spPr>
      </p:pic>
      <p:pic>
        <p:nvPicPr>
          <p:cNvPr id="62" name="image14.png">
            <a:extLst>
              <a:ext uri="{FF2B5EF4-FFF2-40B4-BE49-F238E27FC236}">
                <a16:creationId xmlns:a16="http://schemas.microsoft.com/office/drawing/2014/main" id="{EBA5FF47-3677-49A7-94CC-58B33D470A7A}"/>
              </a:ext>
            </a:extLst>
          </p:cNvPr>
          <p:cNvPicPr/>
          <p:nvPr/>
        </p:nvPicPr>
        <p:blipFill>
          <a:blip r:embed="rId5" cstate="print"/>
          <a:stretch>
            <a:fillRect/>
          </a:stretch>
        </p:blipFill>
        <p:spPr>
          <a:xfrm>
            <a:off x="428425" y="6990084"/>
            <a:ext cx="888301" cy="866313"/>
          </a:xfrm>
          <a:prstGeom prst="rect">
            <a:avLst/>
          </a:prstGeom>
          <a:ln/>
        </p:spPr>
      </p:pic>
      <p:pic>
        <p:nvPicPr>
          <p:cNvPr id="63" name="image14.png">
            <a:extLst>
              <a:ext uri="{FF2B5EF4-FFF2-40B4-BE49-F238E27FC236}">
                <a16:creationId xmlns:a16="http://schemas.microsoft.com/office/drawing/2014/main" id="{CADB992E-9702-4DA9-8F95-46A0F110574B}"/>
              </a:ext>
            </a:extLst>
          </p:cNvPr>
          <p:cNvPicPr/>
          <p:nvPr/>
        </p:nvPicPr>
        <p:blipFill>
          <a:blip r:embed="rId6" cstate="print"/>
          <a:stretch>
            <a:fillRect/>
          </a:stretch>
        </p:blipFill>
        <p:spPr>
          <a:xfrm>
            <a:off x="426510" y="4090481"/>
            <a:ext cx="913004" cy="869401"/>
          </a:xfrm>
          <a:prstGeom prst="rect">
            <a:avLst/>
          </a:prstGeom>
          <a:ln/>
        </p:spPr>
      </p:pic>
      <p:pic>
        <p:nvPicPr>
          <p:cNvPr id="64" name="image14.png">
            <a:extLst>
              <a:ext uri="{FF2B5EF4-FFF2-40B4-BE49-F238E27FC236}">
                <a16:creationId xmlns:a16="http://schemas.microsoft.com/office/drawing/2014/main" id="{11B66046-D151-4FAB-B0D7-FC222C324460}"/>
              </a:ext>
            </a:extLst>
          </p:cNvPr>
          <p:cNvPicPr/>
          <p:nvPr/>
        </p:nvPicPr>
        <p:blipFill>
          <a:blip r:embed="rId7" cstate="print"/>
          <a:stretch>
            <a:fillRect/>
          </a:stretch>
        </p:blipFill>
        <p:spPr>
          <a:xfrm>
            <a:off x="428424" y="3165794"/>
            <a:ext cx="888301" cy="869401"/>
          </a:xfrm>
          <a:prstGeom prst="rect">
            <a:avLst/>
          </a:prstGeom>
          <a:ln/>
        </p:spPr>
      </p:pic>
      <p:pic>
        <p:nvPicPr>
          <p:cNvPr id="65" name="image14.png">
            <a:extLst>
              <a:ext uri="{FF2B5EF4-FFF2-40B4-BE49-F238E27FC236}">
                <a16:creationId xmlns:a16="http://schemas.microsoft.com/office/drawing/2014/main" id="{840492A5-129A-4425-8EB2-551EB73B0917}"/>
              </a:ext>
            </a:extLst>
          </p:cNvPr>
          <p:cNvPicPr/>
          <p:nvPr/>
        </p:nvPicPr>
        <p:blipFill>
          <a:blip r:embed="rId8" cstate="print"/>
          <a:stretch>
            <a:fillRect/>
          </a:stretch>
        </p:blipFill>
        <p:spPr>
          <a:xfrm>
            <a:off x="430129" y="5048265"/>
            <a:ext cx="888301" cy="869401"/>
          </a:xfrm>
          <a:prstGeom prst="rect">
            <a:avLst/>
          </a:prstGeom>
          <a:ln/>
        </p:spPr>
      </p:pic>
      <p:pic>
        <p:nvPicPr>
          <p:cNvPr id="66" name="image14.png">
            <a:extLst>
              <a:ext uri="{FF2B5EF4-FFF2-40B4-BE49-F238E27FC236}">
                <a16:creationId xmlns:a16="http://schemas.microsoft.com/office/drawing/2014/main" id="{14C836A6-FA03-4093-A57D-E60D13D5DDD4}"/>
              </a:ext>
            </a:extLst>
          </p:cNvPr>
          <p:cNvPicPr/>
          <p:nvPr/>
        </p:nvPicPr>
        <p:blipFill>
          <a:blip r:embed="rId9" cstate="print"/>
          <a:stretch>
            <a:fillRect/>
          </a:stretch>
        </p:blipFill>
        <p:spPr>
          <a:xfrm>
            <a:off x="428424" y="7957012"/>
            <a:ext cx="888301" cy="869401"/>
          </a:xfrm>
          <a:prstGeom prst="rect">
            <a:avLst/>
          </a:prstGeom>
          <a:ln/>
        </p:spPr>
      </p:pic>
      <p:pic>
        <p:nvPicPr>
          <p:cNvPr id="67" name="image14.png">
            <a:extLst>
              <a:ext uri="{FF2B5EF4-FFF2-40B4-BE49-F238E27FC236}">
                <a16:creationId xmlns:a16="http://schemas.microsoft.com/office/drawing/2014/main" id="{0C808661-CD62-4257-8414-16C4F880F1D4}"/>
              </a:ext>
            </a:extLst>
          </p:cNvPr>
          <p:cNvPicPr/>
          <p:nvPr/>
        </p:nvPicPr>
        <p:blipFill>
          <a:blip r:embed="rId10" cstate="print"/>
          <a:stretch>
            <a:fillRect/>
          </a:stretch>
        </p:blipFill>
        <p:spPr>
          <a:xfrm>
            <a:off x="420777" y="8936984"/>
            <a:ext cx="888301" cy="869401"/>
          </a:xfrm>
          <a:prstGeom prst="rect">
            <a:avLst/>
          </a:prstGeom>
          <a:ln/>
        </p:spPr>
      </p:pic>
      <p:pic>
        <p:nvPicPr>
          <p:cNvPr id="80" name="image14.png">
            <a:extLst>
              <a:ext uri="{FF2B5EF4-FFF2-40B4-BE49-F238E27FC236}">
                <a16:creationId xmlns:a16="http://schemas.microsoft.com/office/drawing/2014/main" id="{D40740D1-74AB-4189-B029-C19208814BAE}"/>
              </a:ext>
            </a:extLst>
          </p:cNvPr>
          <p:cNvPicPr/>
          <p:nvPr/>
        </p:nvPicPr>
        <p:blipFill>
          <a:blip r:embed="rId11" cstate="print"/>
          <a:stretch>
            <a:fillRect/>
          </a:stretch>
        </p:blipFill>
        <p:spPr>
          <a:xfrm>
            <a:off x="3651659" y="343299"/>
            <a:ext cx="883790" cy="808573"/>
          </a:xfrm>
          <a:prstGeom prst="rect">
            <a:avLst/>
          </a:prstGeom>
          <a:ln/>
        </p:spPr>
      </p:pic>
      <p:pic>
        <p:nvPicPr>
          <p:cNvPr id="82" name="image14.png">
            <a:extLst>
              <a:ext uri="{FF2B5EF4-FFF2-40B4-BE49-F238E27FC236}">
                <a16:creationId xmlns:a16="http://schemas.microsoft.com/office/drawing/2014/main" id="{1AF5BCE5-946C-4E24-A3F9-3B4B60E1D0D8}"/>
              </a:ext>
            </a:extLst>
          </p:cNvPr>
          <p:cNvPicPr/>
          <p:nvPr/>
        </p:nvPicPr>
        <p:blipFill>
          <a:blip r:embed="rId12" cstate="print"/>
          <a:stretch>
            <a:fillRect/>
          </a:stretch>
        </p:blipFill>
        <p:spPr>
          <a:xfrm>
            <a:off x="3632015" y="5031953"/>
            <a:ext cx="883790" cy="861774"/>
          </a:xfrm>
          <a:prstGeom prst="rect">
            <a:avLst/>
          </a:prstGeom>
          <a:ln/>
        </p:spPr>
      </p:pic>
      <p:pic>
        <p:nvPicPr>
          <p:cNvPr id="83" name="image14.png">
            <a:extLst>
              <a:ext uri="{FF2B5EF4-FFF2-40B4-BE49-F238E27FC236}">
                <a16:creationId xmlns:a16="http://schemas.microsoft.com/office/drawing/2014/main" id="{1EF461CB-9C44-4978-AF6F-A169CDB38E40}"/>
              </a:ext>
            </a:extLst>
          </p:cNvPr>
          <p:cNvPicPr/>
          <p:nvPr/>
        </p:nvPicPr>
        <p:blipFill>
          <a:blip r:embed="rId13" cstate="print"/>
          <a:stretch>
            <a:fillRect/>
          </a:stretch>
        </p:blipFill>
        <p:spPr>
          <a:xfrm>
            <a:off x="3673111" y="6015907"/>
            <a:ext cx="812746" cy="869400"/>
          </a:xfrm>
          <a:prstGeom prst="rect">
            <a:avLst/>
          </a:prstGeom>
          <a:ln/>
        </p:spPr>
      </p:pic>
      <p:pic>
        <p:nvPicPr>
          <p:cNvPr id="84" name="image14.png">
            <a:extLst>
              <a:ext uri="{FF2B5EF4-FFF2-40B4-BE49-F238E27FC236}">
                <a16:creationId xmlns:a16="http://schemas.microsoft.com/office/drawing/2014/main" id="{1C47DF50-BF48-4EC5-A1E0-904E1C548002}"/>
              </a:ext>
            </a:extLst>
          </p:cNvPr>
          <p:cNvPicPr/>
          <p:nvPr/>
        </p:nvPicPr>
        <p:blipFill>
          <a:blip r:embed="rId14" cstate="print"/>
          <a:stretch>
            <a:fillRect/>
          </a:stretch>
        </p:blipFill>
        <p:spPr>
          <a:xfrm>
            <a:off x="3632200" y="3146624"/>
            <a:ext cx="878810" cy="861774"/>
          </a:xfrm>
          <a:prstGeom prst="rect">
            <a:avLst/>
          </a:prstGeom>
          <a:ln/>
        </p:spPr>
      </p:pic>
      <p:pic>
        <p:nvPicPr>
          <p:cNvPr id="85" name="image14.png">
            <a:extLst>
              <a:ext uri="{FF2B5EF4-FFF2-40B4-BE49-F238E27FC236}">
                <a16:creationId xmlns:a16="http://schemas.microsoft.com/office/drawing/2014/main" id="{A3BA9FBE-9249-4BEF-8AF0-BF9982417D5A}"/>
              </a:ext>
            </a:extLst>
          </p:cNvPr>
          <p:cNvPicPr/>
          <p:nvPr/>
        </p:nvPicPr>
        <p:blipFill>
          <a:blip r:embed="rId15" cstate="print"/>
          <a:stretch>
            <a:fillRect/>
          </a:stretch>
        </p:blipFill>
        <p:spPr>
          <a:xfrm>
            <a:off x="3651659" y="2167308"/>
            <a:ext cx="888931" cy="900285"/>
          </a:xfrm>
          <a:prstGeom prst="rect">
            <a:avLst/>
          </a:prstGeom>
          <a:ln/>
        </p:spPr>
      </p:pic>
      <p:pic>
        <p:nvPicPr>
          <p:cNvPr id="86" name="image14.png">
            <a:extLst>
              <a:ext uri="{FF2B5EF4-FFF2-40B4-BE49-F238E27FC236}">
                <a16:creationId xmlns:a16="http://schemas.microsoft.com/office/drawing/2014/main" id="{8820A201-A6AE-43D5-B977-B8751C3ECB8D}"/>
              </a:ext>
            </a:extLst>
          </p:cNvPr>
          <p:cNvPicPr/>
          <p:nvPr/>
        </p:nvPicPr>
        <p:blipFill>
          <a:blip r:embed="rId16" cstate="print"/>
          <a:stretch>
            <a:fillRect/>
          </a:stretch>
        </p:blipFill>
        <p:spPr>
          <a:xfrm>
            <a:off x="3632200" y="4062233"/>
            <a:ext cx="878810" cy="877055"/>
          </a:xfrm>
          <a:prstGeom prst="rect">
            <a:avLst/>
          </a:prstGeom>
          <a:ln/>
        </p:spPr>
      </p:pic>
      <p:pic>
        <p:nvPicPr>
          <p:cNvPr id="87" name="image14.png">
            <a:extLst>
              <a:ext uri="{FF2B5EF4-FFF2-40B4-BE49-F238E27FC236}">
                <a16:creationId xmlns:a16="http://schemas.microsoft.com/office/drawing/2014/main" id="{D40A4770-0005-4CC9-A999-6B07811300FD}"/>
              </a:ext>
            </a:extLst>
          </p:cNvPr>
          <p:cNvPicPr/>
          <p:nvPr/>
        </p:nvPicPr>
        <p:blipFill>
          <a:blip r:embed="rId17" cstate="print"/>
          <a:stretch>
            <a:fillRect/>
          </a:stretch>
        </p:blipFill>
        <p:spPr>
          <a:xfrm>
            <a:off x="3656639" y="7879946"/>
            <a:ext cx="829218" cy="822422"/>
          </a:xfrm>
          <a:prstGeom prst="rect">
            <a:avLst/>
          </a:prstGeom>
          <a:ln/>
        </p:spPr>
      </p:pic>
      <p:pic>
        <p:nvPicPr>
          <p:cNvPr id="88" name="image14.png">
            <a:extLst>
              <a:ext uri="{FF2B5EF4-FFF2-40B4-BE49-F238E27FC236}">
                <a16:creationId xmlns:a16="http://schemas.microsoft.com/office/drawing/2014/main" id="{DC1084F7-C771-49FE-923F-B5B4BC187D76}"/>
              </a:ext>
            </a:extLst>
          </p:cNvPr>
          <p:cNvPicPr/>
          <p:nvPr/>
        </p:nvPicPr>
        <p:blipFill>
          <a:blip r:embed="rId18" cstate="print"/>
          <a:stretch>
            <a:fillRect/>
          </a:stretch>
        </p:blipFill>
        <p:spPr>
          <a:xfrm>
            <a:off x="3656639" y="8834385"/>
            <a:ext cx="951456" cy="861774"/>
          </a:xfrm>
          <a:prstGeom prst="rect">
            <a:avLst/>
          </a:prstGeom>
          <a:ln/>
        </p:spPr>
      </p:pic>
      <p:pic>
        <p:nvPicPr>
          <p:cNvPr id="40" name="image14.png">
            <a:extLst>
              <a:ext uri="{FF2B5EF4-FFF2-40B4-BE49-F238E27FC236}">
                <a16:creationId xmlns:a16="http://schemas.microsoft.com/office/drawing/2014/main" id="{ACA7C7E6-49F9-4D24-A9E2-30A37C7AAE57}"/>
              </a:ext>
            </a:extLst>
          </p:cNvPr>
          <p:cNvPicPr/>
          <p:nvPr/>
        </p:nvPicPr>
        <p:blipFill>
          <a:blip r:embed="rId19" cstate="print">
            <a:extLst>
              <a:ext uri="{28A0092B-C50C-407E-A947-70E740481C1C}">
                <a14:useLocalDpi xmlns:a14="http://schemas.microsoft.com/office/drawing/2010/main" val="0"/>
              </a:ext>
            </a:extLst>
          </a:blip>
          <a:srcRect/>
          <a:stretch/>
        </p:blipFill>
        <p:spPr>
          <a:xfrm>
            <a:off x="418155" y="2145519"/>
            <a:ext cx="865512" cy="845424"/>
          </a:xfrm>
          <a:prstGeom prst="rect">
            <a:avLst/>
          </a:prstGeom>
          <a:ln/>
        </p:spPr>
      </p:pic>
      <p:sp>
        <p:nvSpPr>
          <p:cNvPr id="3" name="Rectangle 2">
            <a:extLst>
              <a:ext uri="{FF2B5EF4-FFF2-40B4-BE49-F238E27FC236}">
                <a16:creationId xmlns:a16="http://schemas.microsoft.com/office/drawing/2014/main" id="{B605C10B-AEB4-4A33-B494-5180966D31DB}"/>
              </a:ext>
            </a:extLst>
          </p:cNvPr>
          <p:cNvSpPr/>
          <p:nvPr/>
        </p:nvSpPr>
        <p:spPr>
          <a:xfrm>
            <a:off x="1461132" y="2094278"/>
            <a:ext cx="2124463" cy="553998"/>
          </a:xfrm>
          <a:prstGeom prst="rect">
            <a:avLst/>
          </a:prstGeom>
        </p:spPr>
        <p:txBody>
          <a:bodyPr wrap="square">
            <a:spAutoFit/>
          </a:bodyPr>
          <a:lstStyle/>
          <a:p>
            <a:r>
              <a:rPr lang="en-US" sz="1000" dirty="0"/>
              <a:t>Joseph </a:t>
            </a:r>
            <a:r>
              <a:rPr lang="en-US" sz="1000" dirty="0" err="1"/>
              <a:t>Kayembe</a:t>
            </a:r>
            <a:r>
              <a:rPr lang="en-US" sz="1000" dirty="0"/>
              <a:t>, Entrepreneur and Advisor to Governments with the African Union</a:t>
            </a:r>
            <a:endParaRPr lang="de-DE" sz="1000" dirty="0"/>
          </a:p>
        </p:txBody>
      </p:sp>
      <p:sp>
        <p:nvSpPr>
          <p:cNvPr id="68" name="TextBox 67">
            <a:extLst>
              <a:ext uri="{FF2B5EF4-FFF2-40B4-BE49-F238E27FC236}">
                <a16:creationId xmlns:a16="http://schemas.microsoft.com/office/drawing/2014/main" id="{4F494A91-7821-4060-BAE6-EC6A4E06F6A4}"/>
              </a:ext>
            </a:extLst>
          </p:cNvPr>
          <p:cNvSpPr txBox="1"/>
          <p:nvPr/>
        </p:nvSpPr>
        <p:spPr>
          <a:xfrm>
            <a:off x="1458510" y="3093553"/>
            <a:ext cx="2068708" cy="707886"/>
          </a:xfrm>
          <a:prstGeom prst="rect">
            <a:avLst/>
          </a:prstGeom>
          <a:noFill/>
        </p:spPr>
        <p:txBody>
          <a:bodyPr wrap="square" rtlCol="0">
            <a:spAutoFit/>
          </a:bodyPr>
          <a:lstStyle/>
          <a:p>
            <a:pPr lvl="0" defTabSz="914400" eaLnBrk="0" fontAlgn="base" hangingPunct="0">
              <a:spcBef>
                <a:spcPct val="0"/>
              </a:spcBef>
              <a:spcAft>
                <a:spcPct val="0"/>
              </a:spcAft>
            </a:pPr>
            <a:r>
              <a:rPr lang="nn-NO" altLang="de-DE" sz="1000" dirty="0"/>
              <a:t>Kerstin Klemm, Bonn, (DE)</a:t>
            </a:r>
          </a:p>
          <a:p>
            <a:pPr lvl="0" defTabSz="914400" eaLnBrk="0" fontAlgn="base" hangingPunct="0">
              <a:spcBef>
                <a:spcPct val="0"/>
              </a:spcBef>
              <a:spcAft>
                <a:spcPct val="0"/>
              </a:spcAft>
            </a:pPr>
            <a:r>
              <a:rPr lang="nn-NO" altLang="de-DE" sz="1000" dirty="0"/>
              <a:t>Head Media Analysis, Media Tenor International AG</a:t>
            </a:r>
          </a:p>
          <a:p>
            <a:pPr lvl="0" defTabSz="914400" eaLnBrk="0" fontAlgn="base" hangingPunct="0">
              <a:spcBef>
                <a:spcPct val="0"/>
              </a:spcBef>
              <a:spcAft>
                <a:spcPct val="0"/>
              </a:spcAft>
            </a:pPr>
            <a:endParaRPr lang="en-US" altLang="de-DE" sz="1000" dirty="0"/>
          </a:p>
        </p:txBody>
      </p:sp>
      <p:sp>
        <p:nvSpPr>
          <p:cNvPr id="5" name="Rectangle 4">
            <a:extLst>
              <a:ext uri="{FF2B5EF4-FFF2-40B4-BE49-F238E27FC236}">
                <a16:creationId xmlns:a16="http://schemas.microsoft.com/office/drawing/2014/main" id="{DA54B5D6-EBD1-47C9-B7F1-7F5F5AB0D0E3}"/>
              </a:ext>
            </a:extLst>
          </p:cNvPr>
          <p:cNvSpPr/>
          <p:nvPr/>
        </p:nvSpPr>
        <p:spPr>
          <a:xfrm>
            <a:off x="4752975" y="6986664"/>
            <a:ext cx="2105025" cy="1138773"/>
          </a:xfrm>
          <a:prstGeom prst="rect">
            <a:avLst/>
          </a:prstGeom>
        </p:spPr>
        <p:txBody>
          <a:bodyPr wrap="square">
            <a:spAutoFit/>
          </a:bodyPr>
          <a:lstStyle/>
          <a:p>
            <a:r>
              <a:rPr lang="en-US" sz="1000" dirty="0" err="1"/>
              <a:t>Shima</a:t>
            </a:r>
            <a:r>
              <a:rPr lang="en-US" sz="1000" dirty="0"/>
              <a:t> </a:t>
            </a:r>
            <a:r>
              <a:rPr lang="en-US" sz="1000" dirty="0" err="1"/>
              <a:t>Sazegari</a:t>
            </a:r>
            <a:r>
              <a:rPr lang="en-US" sz="1000" dirty="0"/>
              <a:t>, (CH), CEO Swiss Alternative Medicine, pharmacist and integrative medicine consultant for more than 25 years </a:t>
            </a:r>
          </a:p>
          <a:p>
            <a:endParaRPr lang="en-US" sz="1000" dirty="0"/>
          </a:p>
          <a:p>
            <a:endParaRPr lang="en-US" dirty="0"/>
          </a:p>
        </p:txBody>
      </p:sp>
      <p:sp>
        <p:nvSpPr>
          <p:cNvPr id="54" name="Rectangle 53">
            <a:extLst>
              <a:ext uri="{FF2B5EF4-FFF2-40B4-BE49-F238E27FC236}">
                <a16:creationId xmlns:a16="http://schemas.microsoft.com/office/drawing/2014/main" id="{849729E1-AF3C-46FE-8344-AE3E78826F2E}"/>
              </a:ext>
            </a:extLst>
          </p:cNvPr>
          <p:cNvSpPr/>
          <p:nvPr/>
        </p:nvSpPr>
        <p:spPr>
          <a:xfrm>
            <a:off x="4745498" y="240770"/>
            <a:ext cx="2124463" cy="1015663"/>
          </a:xfrm>
          <a:prstGeom prst="rect">
            <a:avLst/>
          </a:prstGeom>
        </p:spPr>
        <p:txBody>
          <a:bodyPr wrap="square">
            <a:spAutoFit/>
          </a:bodyPr>
          <a:lstStyle/>
          <a:p>
            <a:r>
              <a:rPr lang="en-US" sz="1000" dirty="0"/>
              <a:t>Dr Paul </a:t>
            </a:r>
            <a:r>
              <a:rPr lang="en-US" sz="1000" dirty="0" err="1"/>
              <a:t>Barach</a:t>
            </a:r>
            <a:r>
              <a:rPr lang="en-US" sz="1000" dirty="0"/>
              <a:t>, MD, MPH, (US), Clinical Professor, Wayne State University  and Jefferson College of Public Health, practicing physician-scientist in critical care, patient safety,  and global health</a:t>
            </a:r>
          </a:p>
        </p:txBody>
      </p:sp>
      <p:pic>
        <p:nvPicPr>
          <p:cNvPr id="70" name="Picture 69">
            <a:extLst>
              <a:ext uri="{FF2B5EF4-FFF2-40B4-BE49-F238E27FC236}">
                <a16:creationId xmlns:a16="http://schemas.microsoft.com/office/drawing/2014/main" id="{3B3D99E7-FAA6-4761-BFD1-FEC1E2BAC277}"/>
              </a:ext>
            </a:extLst>
          </p:cNvPr>
          <p:cNvPicPr>
            <a:picLocks noChangeAspect="1"/>
          </p:cNvPicPr>
          <p:nvPr/>
        </p:nvPicPr>
        <p:blipFill>
          <a:blip r:embed="rId20"/>
          <a:stretch>
            <a:fillRect/>
          </a:stretch>
        </p:blipFill>
        <p:spPr>
          <a:xfrm>
            <a:off x="3607230" y="1222038"/>
            <a:ext cx="933360" cy="870538"/>
          </a:xfrm>
          <a:prstGeom prst="rect">
            <a:avLst/>
          </a:prstGeom>
        </p:spPr>
      </p:pic>
      <p:pic>
        <p:nvPicPr>
          <p:cNvPr id="2" name="Picture 1">
            <a:extLst>
              <a:ext uri="{FF2B5EF4-FFF2-40B4-BE49-F238E27FC236}">
                <a16:creationId xmlns:a16="http://schemas.microsoft.com/office/drawing/2014/main" id="{328A8413-225E-432F-83E7-CAC8B7512522}"/>
              </a:ext>
            </a:extLst>
          </p:cNvPr>
          <p:cNvPicPr>
            <a:picLocks noChangeAspect="1"/>
          </p:cNvPicPr>
          <p:nvPr/>
        </p:nvPicPr>
        <p:blipFill>
          <a:blip r:embed="rId21"/>
          <a:stretch>
            <a:fillRect/>
          </a:stretch>
        </p:blipFill>
        <p:spPr>
          <a:xfrm>
            <a:off x="3669346" y="6995595"/>
            <a:ext cx="803804" cy="795806"/>
          </a:xfrm>
          <a:prstGeom prst="rect">
            <a:avLst/>
          </a:prstGeom>
        </p:spPr>
      </p:pic>
    </p:spTree>
    <p:extLst>
      <p:ext uri="{BB962C8B-B14F-4D97-AF65-F5344CB8AC3E}">
        <p14:creationId xmlns:p14="http://schemas.microsoft.com/office/powerpoint/2010/main" val="1106569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813D8-5E8A-4A22-988C-C19E92FF5747}"/>
              </a:ext>
            </a:extLst>
          </p:cNvPr>
          <p:cNvSpPr>
            <a:spLocks noGrp="1"/>
          </p:cNvSpPr>
          <p:nvPr>
            <p:ph type="title"/>
          </p:nvPr>
        </p:nvSpPr>
        <p:spPr/>
        <p:txBody>
          <a:bodyPr/>
          <a:lstStyle/>
          <a:p>
            <a:r>
              <a:rPr lang="de-DE" dirty="0"/>
              <a:t>Newsletter fom </a:t>
            </a:r>
          </a:p>
        </p:txBody>
      </p:sp>
      <p:sp>
        <p:nvSpPr>
          <p:cNvPr id="3" name="Text Placeholder 2">
            <a:extLst>
              <a:ext uri="{FF2B5EF4-FFF2-40B4-BE49-F238E27FC236}">
                <a16:creationId xmlns:a16="http://schemas.microsoft.com/office/drawing/2014/main" id="{D476BD59-A43A-40EE-AE17-A65D064A56CA}"/>
              </a:ext>
            </a:extLst>
          </p:cNvPr>
          <p:cNvSpPr>
            <a:spLocks noGrp="1"/>
          </p:cNvSpPr>
          <p:nvPr>
            <p:ph type="body" idx="1"/>
          </p:nvPr>
        </p:nvSpPr>
        <p:spPr>
          <a:xfrm>
            <a:off x="468669" y="6019939"/>
            <a:ext cx="5915025" cy="1696701"/>
          </a:xfrm>
        </p:spPr>
        <p:txBody>
          <a:bodyPr>
            <a:normAutofit/>
          </a:bodyPr>
          <a:lstStyle/>
          <a:p>
            <a:r>
              <a:rPr lang="de-DE" sz="3000" dirty="0"/>
              <a:t>23rd April 2020</a:t>
            </a:r>
          </a:p>
        </p:txBody>
      </p:sp>
    </p:spTree>
    <p:extLst>
      <p:ext uri="{BB962C8B-B14F-4D97-AF65-F5344CB8AC3E}">
        <p14:creationId xmlns:p14="http://schemas.microsoft.com/office/powerpoint/2010/main" val="356321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A068C0-A897-46D2-94F9-8A751C3DE57A}"/>
              </a:ext>
            </a:extLst>
          </p:cNvPr>
          <p:cNvSpPr>
            <a:spLocks noGrp="1"/>
          </p:cNvSpPr>
          <p:nvPr>
            <p:ph type="body" idx="1"/>
          </p:nvPr>
        </p:nvSpPr>
        <p:spPr>
          <a:xfrm>
            <a:off x="471487" y="167245"/>
            <a:ext cx="5915025" cy="340755"/>
          </a:xfrm>
        </p:spPr>
        <p:txBody>
          <a:bodyPr>
            <a:normAutofit lnSpcReduction="10000"/>
          </a:bodyPr>
          <a:lstStyle/>
          <a:p>
            <a:r>
              <a:rPr lang="de-DE" sz="1650" b="1" dirty="0">
                <a:solidFill>
                  <a:schemeClr val="tx2">
                    <a:lumMod val="50000"/>
                  </a:schemeClr>
                </a:solidFill>
              </a:rPr>
              <a:t>¿Qué es lo que no vemos?</a:t>
            </a:r>
          </a:p>
          <a:p>
            <a:endParaRPr lang="de-DE" dirty="0"/>
          </a:p>
          <a:p>
            <a:endParaRPr lang="de-DE" dirty="0"/>
          </a:p>
        </p:txBody>
      </p:sp>
      <p:sp>
        <p:nvSpPr>
          <p:cNvPr id="22" name="Textfeld 21">
            <a:extLst>
              <a:ext uri="{FF2B5EF4-FFF2-40B4-BE49-F238E27FC236}">
                <a16:creationId xmlns:a16="http://schemas.microsoft.com/office/drawing/2014/main" id="{427D0909-E2B2-4FE7-B954-E8297236A3DF}"/>
              </a:ext>
            </a:extLst>
          </p:cNvPr>
          <p:cNvSpPr txBox="1"/>
          <p:nvPr/>
        </p:nvSpPr>
        <p:spPr>
          <a:xfrm>
            <a:off x="361744" y="5699809"/>
            <a:ext cx="6371565" cy="2431435"/>
          </a:xfrm>
          <a:prstGeom prst="rect">
            <a:avLst/>
          </a:prstGeom>
          <a:noFill/>
        </p:spPr>
        <p:txBody>
          <a:bodyPr wrap="square" rtlCol="0" anchor="t">
            <a:spAutoFit/>
          </a:bodyPr>
          <a:lstStyle/>
          <a:p>
            <a:pPr algn="ctr"/>
            <a:r>
              <a:rPr lang="en-US" sz="1400" b="1" dirty="0">
                <a:solidFill>
                  <a:schemeClr val="tx2">
                    <a:lumMod val="50000"/>
                  </a:schemeClr>
                </a:solidFill>
                <a:cs typeface="Times New Roman"/>
              </a:rPr>
              <a:t>Se </a:t>
            </a:r>
            <a:r>
              <a:rPr lang="en-US" sz="1400" b="1" dirty="0" err="1">
                <a:solidFill>
                  <a:schemeClr val="tx2">
                    <a:lumMod val="50000"/>
                  </a:schemeClr>
                </a:solidFill>
                <a:cs typeface="Times New Roman"/>
              </a:rPr>
              <a:t>necesitan</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mejores</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datos</a:t>
            </a:r>
            <a:r>
              <a:rPr lang="en-US" sz="1400" b="1" dirty="0">
                <a:solidFill>
                  <a:schemeClr val="tx2">
                    <a:lumMod val="50000"/>
                  </a:schemeClr>
                </a:solidFill>
                <a:cs typeface="Times New Roman"/>
              </a:rPr>
              <a:t> para </a:t>
            </a:r>
            <a:r>
              <a:rPr lang="en-US" sz="1400" b="1" dirty="0" err="1">
                <a:solidFill>
                  <a:schemeClr val="tx2">
                    <a:lumMod val="50000"/>
                  </a:schemeClr>
                </a:solidFill>
                <a:cs typeface="Times New Roman"/>
              </a:rPr>
              <a:t>juzgar</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los</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desafíos</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económicos</a:t>
            </a:r>
            <a:endParaRPr lang="en-US" sz="1400" b="1" dirty="0">
              <a:solidFill>
                <a:schemeClr val="tx2">
                  <a:lumMod val="50000"/>
                </a:schemeClr>
              </a:solidFill>
              <a:cs typeface="Times New Roman"/>
            </a:endParaRPr>
          </a:p>
          <a:p>
            <a:pPr algn="just"/>
            <a:r>
              <a:rPr lang="en-GB" sz="1200" dirty="0" err="1">
                <a:solidFill>
                  <a:schemeClr val="tx2">
                    <a:lumMod val="50000"/>
                  </a:schemeClr>
                </a:solidFill>
                <a:cs typeface="Times New Roman"/>
              </a:rPr>
              <a:t>Aparte</a:t>
            </a:r>
            <a:r>
              <a:rPr lang="en-GB" sz="1200" dirty="0">
                <a:solidFill>
                  <a:schemeClr val="tx2">
                    <a:lumMod val="50000"/>
                  </a:schemeClr>
                </a:solidFill>
                <a:cs typeface="Times New Roman"/>
              </a:rPr>
              <a:t> de la </a:t>
            </a:r>
            <a:r>
              <a:rPr lang="en-GB" sz="1200" dirty="0" err="1">
                <a:solidFill>
                  <a:schemeClr val="tx2">
                    <a:lumMod val="50000"/>
                  </a:schemeClr>
                </a:solidFill>
                <a:cs typeface="Times New Roman"/>
              </a:rPr>
              <a:t>pregunta</a:t>
            </a:r>
            <a:r>
              <a:rPr lang="en-GB" sz="1200" dirty="0">
                <a:solidFill>
                  <a:schemeClr val="tx2">
                    <a:lumMod val="50000"/>
                  </a:schemeClr>
                </a:solidFill>
                <a:cs typeface="Times New Roman"/>
              </a:rPr>
              <a:t>, ¿ </a:t>
            </a:r>
            <a:r>
              <a:rPr lang="en-GB" sz="1200" dirty="0" err="1">
                <a:solidFill>
                  <a:schemeClr val="tx2">
                    <a:lumMod val="50000"/>
                  </a:schemeClr>
                </a:solidFill>
                <a:cs typeface="Times New Roman"/>
              </a:rPr>
              <a:t>Existe</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algun</a:t>
            </a:r>
            <a:r>
              <a:rPr lang="en-GB" sz="1200" dirty="0">
                <a:solidFill>
                  <a:schemeClr val="tx2">
                    <a:lumMod val="50000"/>
                  </a:schemeClr>
                </a:solidFill>
                <a:cs typeface="Times New Roman"/>
              </a:rPr>
              <a:t> hospital que me </a:t>
            </a:r>
            <a:r>
              <a:rPr lang="en-GB" sz="1200" dirty="0" err="1">
                <a:solidFill>
                  <a:schemeClr val="tx2">
                    <a:lumMod val="50000"/>
                  </a:schemeClr>
                </a:solidFill>
                <a:cs typeface="Times New Roman"/>
              </a:rPr>
              <a:t>ayude</a:t>
            </a:r>
            <a:r>
              <a:rPr lang="en-GB" sz="1200" dirty="0">
                <a:solidFill>
                  <a:schemeClr val="tx2">
                    <a:lumMod val="50000"/>
                  </a:schemeClr>
                </a:solidFill>
                <a:cs typeface="Times New Roman"/>
              </a:rPr>
              <a:t> a </a:t>
            </a:r>
            <a:r>
              <a:rPr lang="en-GB" sz="1200" dirty="0" err="1">
                <a:solidFill>
                  <a:schemeClr val="tx2">
                    <a:lumMod val="50000"/>
                  </a:schemeClr>
                </a:solidFill>
                <a:cs typeface="Times New Roman"/>
              </a:rPr>
              <a:t>sobrevivir</a:t>
            </a:r>
            <a:r>
              <a:rPr lang="en-GB" sz="1200" dirty="0">
                <a:solidFill>
                  <a:schemeClr val="tx2">
                    <a:lumMod val="50000"/>
                  </a:schemeClr>
                </a:solidFill>
                <a:cs typeface="Times New Roman"/>
              </a:rPr>
              <a:t>?, el </a:t>
            </a:r>
            <a:r>
              <a:rPr lang="en-GB" sz="1200" dirty="0" err="1">
                <a:solidFill>
                  <a:schemeClr val="tx2">
                    <a:lumMod val="50000"/>
                  </a:schemeClr>
                </a:solidFill>
                <a:cs typeface="Times New Roman"/>
              </a:rPr>
              <a:t>otro</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desafío</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más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importante</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es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Puedo</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pagar</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mis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facturas</a:t>
            </a:r>
            <a:r>
              <a:rPr lang="en-GB" sz="1200" dirty="0">
                <a:solidFill>
                  <a:schemeClr val="tx2">
                    <a:lumMod val="50000"/>
                  </a:schemeClr>
                </a:solidFill>
                <a:cs typeface="Times New Roman"/>
              </a:rPr>
              <a:t> y mi </a:t>
            </a:r>
            <a:r>
              <a:rPr lang="en-GB" sz="1200" dirty="0" err="1">
                <a:solidFill>
                  <a:schemeClr val="tx2">
                    <a:lumMod val="50000"/>
                  </a:schemeClr>
                </a:solidFill>
                <a:cs typeface="Times New Roman"/>
              </a:rPr>
              <a:t>trabajo</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continuará</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existiendo</a:t>
            </a:r>
            <a:r>
              <a:rPr lang="en-GB" sz="1200" dirty="0">
                <a:solidFill>
                  <a:schemeClr val="tx2">
                    <a:lumMod val="50000"/>
                  </a:schemeClr>
                </a:solidFill>
                <a:cs typeface="Times New Roman"/>
              </a:rPr>
              <a:t> para </a:t>
            </a:r>
            <a:r>
              <a:rPr lang="en-GB" sz="1200" dirty="0" err="1">
                <a:solidFill>
                  <a:schemeClr val="tx2">
                    <a:lumMod val="50000"/>
                  </a:schemeClr>
                </a:solidFill>
                <a:cs typeface="Times New Roman"/>
              </a:rPr>
              <a:t>poder</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manteneme</a:t>
            </a:r>
            <a:r>
              <a:rPr lang="en-GB" sz="1200" dirty="0">
                <a:solidFill>
                  <a:schemeClr val="tx2">
                    <a:lumMod val="50000"/>
                  </a:schemeClr>
                </a:solidFill>
                <a:cs typeface="Times New Roman"/>
              </a:rPr>
              <a:t>? En </a:t>
            </a:r>
            <a:r>
              <a:rPr lang="en-GB" sz="1200" dirty="0" err="1">
                <a:solidFill>
                  <a:schemeClr val="tx2">
                    <a:lumMod val="50000"/>
                  </a:schemeClr>
                </a:solidFill>
                <a:cs typeface="Times New Roman"/>
              </a:rPr>
              <a:t>los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tiempos</a:t>
            </a:r>
            <a:r>
              <a:rPr lang="en-GB" sz="1200" dirty="0">
                <a:solidFill>
                  <a:schemeClr val="tx2">
                    <a:lumMod val="50000"/>
                  </a:schemeClr>
                </a:solidFill>
                <a:cs typeface="Times New Roman"/>
              </a:rPr>
              <a:t> de </a:t>
            </a:r>
            <a:r>
              <a:rPr lang="en-GB" sz="1200" dirty="0" err="1">
                <a:solidFill>
                  <a:schemeClr val="tx2">
                    <a:lumMod val="50000"/>
                  </a:schemeClr>
                </a:solidFill>
                <a:cs typeface="Times New Roman"/>
              </a:rPr>
              <a:t>incertidumbre</a:t>
            </a:r>
            <a:r>
              <a:rPr lang="en-GB" sz="1200" dirty="0">
                <a:solidFill>
                  <a:schemeClr val="tx2">
                    <a:lumMod val="50000"/>
                  </a:schemeClr>
                </a:solidFill>
                <a:cs typeface="Times New Roman"/>
              </a:rPr>
              <a:t>  del </a:t>
            </a:r>
            <a:r>
              <a:rPr lang="en-GB" sz="1200" dirty="0" err="1">
                <a:solidFill>
                  <a:schemeClr val="tx2">
                    <a:lumMod val="50000"/>
                  </a:schemeClr>
                </a:solidFill>
                <a:cs typeface="Times New Roman"/>
              </a:rPr>
              <a:t>Covid</a:t>
            </a:r>
            <a:r>
              <a:rPr lang="en-GB" sz="1200" dirty="0">
                <a:solidFill>
                  <a:schemeClr val="tx2">
                    <a:lumMod val="50000"/>
                  </a:schemeClr>
                </a:solidFill>
                <a:cs typeface="Times New Roman"/>
              </a:rPr>
              <a:t> 19 , la </a:t>
            </a:r>
            <a:r>
              <a:rPr lang="en-GB" sz="1200" dirty="0" err="1">
                <a:solidFill>
                  <a:schemeClr val="tx2">
                    <a:lumMod val="50000"/>
                  </a:schemeClr>
                </a:solidFill>
                <a:cs typeface="Times New Roman"/>
              </a:rPr>
              <a:t>información</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sólida</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es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crítica</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ya</a:t>
            </a:r>
            <a:r>
              <a:rPr lang="en-GB" sz="1200" dirty="0">
                <a:solidFill>
                  <a:schemeClr val="tx2">
                    <a:lumMod val="50000"/>
                  </a:schemeClr>
                </a:solidFill>
                <a:cs typeface="Times New Roman"/>
              </a:rPr>
              <a:t> que </a:t>
            </a:r>
            <a:r>
              <a:rPr lang="en-GB" sz="1200" dirty="0" err="1">
                <a:solidFill>
                  <a:schemeClr val="tx2">
                    <a:lumMod val="50000"/>
                  </a:schemeClr>
                </a:solidFill>
                <a:cs typeface="Times New Roman"/>
              </a:rPr>
              <a:t>perspectivas</a:t>
            </a:r>
            <a:r>
              <a:rPr lang="en-GB" sz="1200" dirty="0">
                <a:solidFill>
                  <a:schemeClr val="tx2">
                    <a:lumMod val="50000"/>
                  </a:schemeClr>
                </a:solidFill>
                <a:cs typeface="Times New Roman"/>
              </a:rPr>
              <a:t> falsas  </a:t>
            </a:r>
            <a:r>
              <a:rPr lang="en-GB" sz="1200" dirty="0" err="1">
                <a:solidFill>
                  <a:schemeClr val="tx2">
                    <a:lumMod val="50000"/>
                  </a:schemeClr>
                </a:solidFill>
                <a:cs typeface="Times New Roman"/>
              </a:rPr>
              <a:t>nos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conducen</a:t>
            </a:r>
            <a:r>
              <a:rPr lang="en-GB" sz="1200" dirty="0">
                <a:solidFill>
                  <a:schemeClr val="tx2">
                    <a:lumMod val="50000"/>
                  </a:schemeClr>
                </a:solidFill>
                <a:cs typeface="Times New Roman"/>
              </a:rPr>
              <a:t> a </a:t>
            </a:r>
            <a:r>
              <a:rPr lang="en-GB" sz="1200" dirty="0" err="1">
                <a:solidFill>
                  <a:schemeClr val="tx2">
                    <a:lumMod val="50000"/>
                  </a:schemeClr>
                </a:solidFill>
                <a:cs typeface="Times New Roman"/>
              </a:rPr>
              <a:t>conclusiones</a:t>
            </a:r>
            <a:r>
              <a:rPr lang="en-GB" sz="1200" dirty="0">
                <a:solidFill>
                  <a:schemeClr val="tx2">
                    <a:lumMod val="50000"/>
                  </a:schemeClr>
                </a:solidFill>
                <a:cs typeface="Times New Roman"/>
              </a:rPr>
              <a:t> y </a:t>
            </a:r>
            <a:r>
              <a:rPr lang="en-GB" sz="1200" dirty="0" err="1">
                <a:solidFill>
                  <a:schemeClr val="tx2">
                    <a:lumMod val="50000"/>
                  </a:schemeClr>
                </a:solidFill>
                <a:cs typeface="Times New Roman"/>
              </a:rPr>
              <a:t>acciones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erróneas</a:t>
            </a:r>
            <a:r>
              <a:rPr lang="en-GB" sz="1200" dirty="0">
                <a:solidFill>
                  <a:schemeClr val="tx2">
                    <a:lumMod val="50000"/>
                  </a:schemeClr>
                </a:solidFill>
                <a:cs typeface="Times New Roman"/>
              </a:rPr>
              <a:t>.  Durante </a:t>
            </a:r>
            <a:r>
              <a:rPr lang="en-GB" sz="1200" dirty="0" err="1">
                <a:solidFill>
                  <a:schemeClr val="tx2">
                    <a:lumMod val="50000"/>
                  </a:schemeClr>
                </a:solidFill>
                <a:cs typeface="Times New Roman"/>
              </a:rPr>
              <a:t>los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últimos</a:t>
            </a:r>
            <a:r>
              <a:rPr lang="en-GB" sz="1200" dirty="0">
                <a:solidFill>
                  <a:schemeClr val="tx2">
                    <a:lumMod val="50000"/>
                  </a:schemeClr>
                </a:solidFill>
                <a:cs typeface="Times New Roman"/>
              </a:rPr>
              <a:t> 10 </a:t>
            </a:r>
            <a:r>
              <a:rPr lang="en-GB" sz="1200" dirty="0" err="1">
                <a:solidFill>
                  <a:schemeClr val="tx2">
                    <a:lumMod val="50000"/>
                  </a:schemeClr>
                </a:solidFill>
                <a:cs typeface="Times New Roman"/>
              </a:rPr>
              <a:t>años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es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justo</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decir</a:t>
            </a:r>
            <a:r>
              <a:rPr lang="en-GB" sz="1200" dirty="0">
                <a:solidFill>
                  <a:schemeClr val="tx2">
                    <a:lumMod val="50000"/>
                  </a:schemeClr>
                </a:solidFill>
                <a:cs typeface="Times New Roman"/>
              </a:rPr>
              <a:t> que el </a:t>
            </a:r>
            <a:r>
              <a:rPr lang="en-GB" sz="1200" dirty="0" err="1">
                <a:solidFill>
                  <a:schemeClr val="tx2">
                    <a:lumMod val="50000"/>
                  </a:schemeClr>
                </a:solidFill>
                <a:cs typeface="Times New Roman"/>
              </a:rPr>
              <a:t>servicio</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público</a:t>
            </a:r>
            <a:r>
              <a:rPr lang="en-GB" sz="1200" dirty="0">
                <a:solidFill>
                  <a:schemeClr val="tx2">
                    <a:lumMod val="50000"/>
                  </a:schemeClr>
                </a:solidFill>
                <a:cs typeface="Times New Roman"/>
              </a:rPr>
              <a:t> de </a:t>
            </a:r>
            <a:r>
              <a:rPr lang="en-GB" sz="1200" dirty="0" err="1">
                <a:solidFill>
                  <a:schemeClr val="tx2">
                    <a:lumMod val="50000"/>
                  </a:schemeClr>
                </a:solidFill>
                <a:cs typeface="Times New Roman"/>
              </a:rPr>
              <a:t>telediarios</a:t>
            </a:r>
            <a:r>
              <a:rPr lang="en-GB" sz="1200" dirty="0">
                <a:solidFill>
                  <a:schemeClr val="tx2">
                    <a:lumMod val="50000"/>
                  </a:schemeClr>
                </a:solidFill>
                <a:cs typeface="Times New Roman"/>
              </a:rPr>
              <a:t>  en horas de </a:t>
            </a:r>
            <a:r>
              <a:rPr lang="en-GB" sz="1200" dirty="0" err="1">
                <a:solidFill>
                  <a:schemeClr val="tx2">
                    <a:lumMod val="50000"/>
                  </a:schemeClr>
                </a:solidFill>
                <a:cs typeface="Times New Roman"/>
              </a:rPr>
              <a:t>máxima</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audiencia</a:t>
            </a:r>
            <a:r>
              <a:rPr lang="en-GB" sz="1200" dirty="0">
                <a:solidFill>
                  <a:schemeClr val="tx2">
                    <a:lumMod val="50000"/>
                  </a:schemeClr>
                </a:solidFill>
                <a:cs typeface="Times New Roman"/>
              </a:rPr>
              <a:t> no ha </a:t>
            </a:r>
            <a:r>
              <a:rPr lang="en-GB" sz="1200" dirty="0" err="1">
                <a:solidFill>
                  <a:schemeClr val="tx2">
                    <a:lumMod val="50000"/>
                  </a:schemeClr>
                </a:solidFill>
                <a:cs typeface="Times New Roman"/>
              </a:rPr>
              <a:t>sido</a:t>
            </a:r>
            <a:r>
              <a:rPr lang="en-GB" sz="1200" dirty="0">
                <a:solidFill>
                  <a:schemeClr val="tx2">
                    <a:lumMod val="50000"/>
                  </a:schemeClr>
                </a:solidFill>
                <a:cs typeface="Times New Roman"/>
              </a:rPr>
              <a:t> nada </a:t>
            </a:r>
            <a:r>
              <a:rPr lang="en-GB" sz="1200" dirty="0" err="1">
                <a:solidFill>
                  <a:schemeClr val="tx2">
                    <a:lumMod val="50000"/>
                  </a:schemeClr>
                </a:solidFill>
                <a:cs typeface="Times New Roman"/>
              </a:rPr>
              <a:t>útil</a:t>
            </a:r>
            <a:r>
              <a:rPr lang="en-GB" sz="1200" dirty="0">
                <a:solidFill>
                  <a:schemeClr val="tx2">
                    <a:lumMod val="50000"/>
                  </a:schemeClr>
                </a:solidFill>
                <a:cs typeface="Times New Roman"/>
              </a:rPr>
              <a:t> en </a:t>
            </a:r>
            <a:r>
              <a:rPr lang="en-GB" sz="1200" dirty="0" err="1">
                <a:solidFill>
                  <a:schemeClr val="tx2">
                    <a:lumMod val="50000"/>
                  </a:schemeClr>
                </a:solidFill>
                <a:cs typeface="Times New Roman"/>
              </a:rPr>
              <a:t>ayudar</a:t>
            </a:r>
            <a:r>
              <a:rPr lang="en-GB" sz="1200" dirty="0">
                <a:solidFill>
                  <a:schemeClr val="tx2">
                    <a:lumMod val="50000"/>
                  </a:schemeClr>
                </a:solidFill>
                <a:cs typeface="Times New Roman"/>
              </a:rPr>
              <a:t> a </a:t>
            </a:r>
            <a:r>
              <a:rPr lang="en-GB" sz="1200" dirty="0" err="1">
                <a:solidFill>
                  <a:schemeClr val="tx2">
                    <a:lumMod val="50000"/>
                  </a:schemeClr>
                </a:solidFill>
                <a:cs typeface="Times New Roman"/>
              </a:rPr>
              <a:t>su</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audiencia</a:t>
            </a:r>
            <a:r>
              <a:rPr lang="en-GB" sz="1200" dirty="0">
                <a:solidFill>
                  <a:schemeClr val="tx2">
                    <a:lumMod val="50000"/>
                  </a:schemeClr>
                </a:solidFill>
                <a:cs typeface="Times New Roman"/>
              </a:rPr>
              <a:t>  a </a:t>
            </a:r>
            <a:r>
              <a:rPr lang="en-GB" sz="1200" dirty="0" err="1">
                <a:solidFill>
                  <a:schemeClr val="tx2">
                    <a:lumMod val="50000"/>
                  </a:schemeClr>
                </a:solidFill>
                <a:cs typeface="Times New Roman"/>
              </a:rPr>
              <a:t>formar</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juicios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realistas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sobre</a:t>
            </a:r>
            <a:r>
              <a:rPr lang="en-GB" sz="1200" dirty="0">
                <a:solidFill>
                  <a:schemeClr val="tx2">
                    <a:lumMod val="50000"/>
                  </a:schemeClr>
                </a:solidFill>
                <a:cs typeface="Times New Roman"/>
              </a:rPr>
              <a:t> la </a:t>
            </a:r>
            <a:r>
              <a:rPr lang="en-GB" sz="1200" dirty="0" err="1">
                <a:solidFill>
                  <a:schemeClr val="tx2">
                    <a:lumMod val="50000"/>
                  </a:schemeClr>
                </a:solidFill>
                <a:cs typeface="Times New Roman"/>
              </a:rPr>
              <a:t>economia</a:t>
            </a:r>
            <a:r>
              <a:rPr lang="en-GB" sz="1200" dirty="0">
                <a:solidFill>
                  <a:schemeClr val="tx2">
                    <a:lumMod val="50000"/>
                  </a:schemeClr>
                </a:solidFill>
                <a:cs typeface="Times New Roman"/>
              </a:rPr>
              <a:t>.  La </a:t>
            </a:r>
            <a:r>
              <a:rPr lang="en-GB" sz="1200" dirty="0" err="1">
                <a:solidFill>
                  <a:schemeClr val="tx2">
                    <a:lumMod val="50000"/>
                  </a:schemeClr>
                </a:solidFill>
                <a:cs typeface="Times New Roman"/>
              </a:rPr>
              <a:t>gráfica</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muestra</a:t>
            </a:r>
            <a:r>
              <a:rPr lang="en-GB" sz="1200" dirty="0">
                <a:solidFill>
                  <a:schemeClr val="tx2">
                    <a:lumMod val="50000"/>
                  </a:schemeClr>
                </a:solidFill>
                <a:cs typeface="Times New Roman"/>
              </a:rPr>
              <a:t> que </a:t>
            </a:r>
            <a:r>
              <a:rPr lang="en-GB" sz="1200" dirty="0" err="1">
                <a:solidFill>
                  <a:schemeClr val="tx2">
                    <a:lumMod val="50000"/>
                  </a:schemeClr>
                </a:solidFill>
                <a:cs typeface="Times New Roman"/>
              </a:rPr>
              <a:t>los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periodistas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televisivos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prefieren</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resaltar</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informes</a:t>
            </a:r>
            <a:r>
              <a:rPr lang="en-GB" sz="1200" dirty="0">
                <a:solidFill>
                  <a:schemeClr val="tx2">
                    <a:lumMod val="50000"/>
                  </a:schemeClr>
                </a:solidFill>
                <a:cs typeface="Times New Roman"/>
              </a:rPr>
              <a:t> de </a:t>
            </a:r>
            <a:r>
              <a:rPr lang="en-GB" sz="1200" dirty="0" err="1">
                <a:solidFill>
                  <a:schemeClr val="tx2">
                    <a:lumMod val="50000"/>
                  </a:schemeClr>
                </a:solidFill>
                <a:cs typeface="Times New Roman"/>
              </a:rPr>
              <a:t>paro</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contratos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perdidos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acciones</a:t>
            </a:r>
            <a:r>
              <a:rPr lang="en-GB" sz="1200" dirty="0">
                <a:solidFill>
                  <a:schemeClr val="tx2">
                    <a:lumMod val="50000"/>
                  </a:schemeClr>
                </a:solidFill>
                <a:cs typeface="Times New Roman"/>
              </a:rPr>
              <a:t> que </a:t>
            </a:r>
            <a:r>
              <a:rPr lang="en-GB" sz="1200" dirty="0" err="1">
                <a:solidFill>
                  <a:schemeClr val="tx2">
                    <a:lumMod val="50000"/>
                  </a:schemeClr>
                </a:solidFill>
                <a:cs typeface="Times New Roman"/>
              </a:rPr>
              <a:t>pierden</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valor</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mientras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los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mercados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celebran</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récords</a:t>
            </a:r>
            <a:r>
              <a:rPr lang="en-GB" sz="1200" dirty="0">
                <a:solidFill>
                  <a:schemeClr val="tx2">
                    <a:lumMod val="50000"/>
                  </a:schemeClr>
                </a:solidFill>
                <a:cs typeface="Times New Roman"/>
              </a:rPr>
              <a:t>: de </a:t>
            </a:r>
            <a:r>
              <a:rPr lang="en-GB" sz="1200" dirty="0" err="1">
                <a:solidFill>
                  <a:schemeClr val="tx2">
                    <a:lumMod val="50000"/>
                  </a:schemeClr>
                </a:solidFill>
                <a:cs typeface="Times New Roman"/>
              </a:rPr>
              <a:t>empleo</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contratos</a:t>
            </a:r>
            <a:r>
              <a:rPr lang="en-GB" sz="1200" dirty="0">
                <a:solidFill>
                  <a:schemeClr val="tx2">
                    <a:lumMod val="50000"/>
                  </a:schemeClr>
                </a:solidFill>
                <a:cs typeface="Times New Roman"/>
              </a:rPr>
              <a:t> y </a:t>
            </a:r>
            <a:r>
              <a:rPr lang="en-GB" sz="1200" dirty="0" err="1">
                <a:solidFill>
                  <a:schemeClr val="tx2">
                    <a:lumMod val="50000"/>
                  </a:schemeClr>
                </a:solidFill>
                <a:cs typeface="Times New Roman"/>
              </a:rPr>
              <a:t>bolsa</a:t>
            </a:r>
            <a:r>
              <a:rPr lang="en-GB" sz="1200" dirty="0">
                <a:solidFill>
                  <a:schemeClr val="tx2">
                    <a:lumMod val="50000"/>
                  </a:schemeClr>
                </a:solidFill>
                <a:cs typeface="Times New Roman"/>
              </a:rPr>
              <a:t>. Durante el COVID-19, </a:t>
            </a:r>
            <a:r>
              <a:rPr lang="en-GB" sz="1200" dirty="0" err="1">
                <a:solidFill>
                  <a:schemeClr val="tx2">
                    <a:lumMod val="50000"/>
                  </a:schemeClr>
                </a:solidFill>
                <a:cs typeface="Times New Roman"/>
              </a:rPr>
              <a:t>los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telediarios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suizos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informan</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como</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si</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todas</a:t>
            </a:r>
            <a:r>
              <a:rPr lang="en-GB" sz="1200" dirty="0">
                <a:solidFill>
                  <a:schemeClr val="tx2">
                    <a:lumMod val="50000"/>
                  </a:schemeClr>
                </a:solidFill>
                <a:cs typeface="Times New Roman"/>
              </a:rPr>
              <a:t> las </a:t>
            </a:r>
            <a:r>
              <a:rPr lang="en-GB" sz="1200" dirty="0" err="1">
                <a:solidFill>
                  <a:schemeClr val="tx2">
                    <a:lumMod val="50000"/>
                  </a:schemeClr>
                </a:solidFill>
                <a:cs typeface="Times New Roman"/>
              </a:rPr>
              <a:t>corporaciones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hubieses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parado</a:t>
            </a:r>
            <a:r>
              <a:rPr lang="en-GB" sz="1200" dirty="0">
                <a:solidFill>
                  <a:schemeClr val="tx2">
                    <a:lumMod val="50000"/>
                  </a:schemeClr>
                </a:solidFill>
                <a:cs typeface="Times New Roman"/>
              </a:rPr>
              <a:t> sus </a:t>
            </a:r>
            <a:r>
              <a:rPr lang="en-GB" sz="1200" dirty="0" err="1">
                <a:solidFill>
                  <a:schemeClr val="tx2">
                    <a:lumMod val="50000"/>
                  </a:schemeClr>
                </a:solidFill>
                <a:cs typeface="Times New Roman"/>
              </a:rPr>
              <a:t>negocios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mientras</a:t>
            </a:r>
            <a:r>
              <a:rPr lang="en-GB" sz="1200" dirty="0">
                <a:solidFill>
                  <a:schemeClr val="tx2">
                    <a:lumMod val="50000"/>
                  </a:schemeClr>
                </a:solidFill>
                <a:cs typeface="Times New Roman"/>
              </a:rPr>
              <a:t> que </a:t>
            </a:r>
            <a:r>
              <a:rPr lang="en-GB" sz="1200" dirty="0" err="1">
                <a:solidFill>
                  <a:schemeClr val="tx2">
                    <a:lumMod val="50000"/>
                  </a:schemeClr>
                </a:solidFill>
                <a:cs typeface="Times New Roman"/>
              </a:rPr>
              <a:t>los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lectores</a:t>
            </a:r>
            <a:r>
              <a:rPr lang="en-GB" sz="1200" dirty="0">
                <a:solidFill>
                  <a:schemeClr val="tx2">
                    <a:lumMod val="50000"/>
                  </a:schemeClr>
                </a:solidFill>
                <a:cs typeface="Times New Roman"/>
              </a:rPr>
              <a:t> del </a:t>
            </a:r>
            <a:r>
              <a:rPr lang="en-GB" sz="1200" dirty="0" err="1">
                <a:solidFill>
                  <a:schemeClr val="tx2">
                    <a:lumMod val="50000"/>
                  </a:schemeClr>
                </a:solidFill>
                <a:cs typeface="Times New Roman"/>
              </a:rPr>
              <a:t>periódico</a:t>
            </a:r>
            <a:r>
              <a:rPr lang="en-GB" sz="1200" dirty="0">
                <a:solidFill>
                  <a:schemeClr val="tx2">
                    <a:lumMod val="50000"/>
                  </a:schemeClr>
                </a:solidFill>
                <a:cs typeface="Times New Roman"/>
              </a:rPr>
              <a:t> NZZ </a:t>
            </a:r>
            <a:r>
              <a:rPr lang="en-GB" sz="1200" dirty="0" err="1">
                <a:solidFill>
                  <a:schemeClr val="tx2">
                    <a:lumMod val="50000"/>
                  </a:schemeClr>
                </a:solidFill>
                <a:cs typeface="Times New Roman"/>
              </a:rPr>
              <a:t>descubren</a:t>
            </a:r>
            <a:r>
              <a:rPr lang="en-GB" sz="1200" dirty="0">
                <a:solidFill>
                  <a:schemeClr val="tx2">
                    <a:lumMod val="50000"/>
                  </a:schemeClr>
                </a:solidFill>
                <a:cs typeface="Times New Roman"/>
              </a:rPr>
              <a:t> que el 75% de </a:t>
            </a:r>
            <a:r>
              <a:rPr lang="en-GB" sz="1200" dirty="0" err="1">
                <a:solidFill>
                  <a:schemeClr val="tx2">
                    <a:lumMod val="50000"/>
                  </a:schemeClr>
                </a:solidFill>
                <a:cs typeface="Times New Roman"/>
              </a:rPr>
              <a:t>todas</a:t>
            </a:r>
            <a:r>
              <a:rPr lang="en-GB" sz="1200" dirty="0">
                <a:solidFill>
                  <a:schemeClr val="tx2">
                    <a:lumMod val="50000"/>
                  </a:schemeClr>
                </a:solidFill>
                <a:cs typeface="Times New Roman"/>
              </a:rPr>
              <a:t> las </a:t>
            </a:r>
            <a:r>
              <a:rPr lang="en-GB" sz="1200" dirty="0" err="1">
                <a:solidFill>
                  <a:schemeClr val="tx2">
                    <a:lumMod val="50000"/>
                  </a:schemeClr>
                </a:solidFill>
                <a:cs typeface="Times New Roman"/>
              </a:rPr>
              <a:t>compañías</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operan</a:t>
            </a:r>
            <a:r>
              <a:rPr lang="en-GB" sz="1200" dirty="0">
                <a:solidFill>
                  <a:schemeClr val="tx2">
                    <a:lumMod val="50000"/>
                  </a:schemeClr>
                </a:solidFill>
                <a:cs typeface="Times New Roman"/>
              </a:rPr>
              <a:t> </a:t>
            </a:r>
            <a:r>
              <a:rPr lang="en-GB" sz="1200" dirty="0" err="1">
                <a:solidFill>
                  <a:schemeClr val="tx2">
                    <a:lumMod val="50000"/>
                  </a:schemeClr>
                </a:solidFill>
                <a:cs typeface="Times New Roman"/>
              </a:rPr>
              <a:t>durante</a:t>
            </a:r>
            <a:r>
              <a:rPr lang="en-GB" sz="1200" dirty="0">
                <a:solidFill>
                  <a:schemeClr val="tx2">
                    <a:lumMod val="50000"/>
                  </a:schemeClr>
                </a:solidFill>
                <a:cs typeface="Times New Roman"/>
              </a:rPr>
              <a:t> el </a:t>
            </a:r>
            <a:r>
              <a:rPr lang="en-GB" sz="1200" dirty="0" err="1">
                <a:solidFill>
                  <a:schemeClr val="tx2">
                    <a:lumMod val="50000"/>
                  </a:schemeClr>
                </a:solidFill>
                <a:cs typeface="Times New Roman"/>
              </a:rPr>
              <a:t>confinamiento</a:t>
            </a:r>
            <a:r>
              <a:rPr lang="en-GB" sz="1200" dirty="0">
                <a:solidFill>
                  <a:schemeClr val="tx2">
                    <a:lumMod val="50000"/>
                  </a:schemeClr>
                </a:solidFill>
                <a:cs typeface="Times New Roman"/>
              </a:rPr>
              <a:t>.</a:t>
            </a:r>
            <a:endParaRPr lang="en-US" sz="1200" dirty="0">
              <a:solidFill>
                <a:schemeClr val="tx2">
                  <a:lumMod val="50000"/>
                </a:schemeClr>
              </a:solidFill>
              <a:cs typeface="Times New Roman"/>
            </a:endParaRPr>
          </a:p>
          <a:p>
            <a:pPr algn="ctr"/>
            <a:endParaRPr lang="en-US" sz="600" b="1" dirty="0">
              <a:solidFill>
                <a:schemeClr val="tx2">
                  <a:lumMod val="50000"/>
                </a:schemeClr>
              </a:solidFill>
              <a:cs typeface="Times New Roman" panose="02020603050405020304" pitchFamily="18" charset="0"/>
            </a:endParaRPr>
          </a:p>
        </p:txBody>
      </p:sp>
      <p:sp>
        <p:nvSpPr>
          <p:cNvPr id="8" name="Textfeld 7">
            <a:extLst>
              <a:ext uri="{FF2B5EF4-FFF2-40B4-BE49-F238E27FC236}">
                <a16:creationId xmlns:a16="http://schemas.microsoft.com/office/drawing/2014/main" id="{4C1CDCAF-4F74-4128-8FD2-9E9BB79158FB}"/>
              </a:ext>
            </a:extLst>
          </p:cNvPr>
          <p:cNvSpPr txBox="1"/>
          <p:nvPr/>
        </p:nvSpPr>
        <p:spPr>
          <a:xfrm>
            <a:off x="42173" y="2902859"/>
            <a:ext cx="4804418" cy="2785378"/>
          </a:xfrm>
          <a:prstGeom prst="rect">
            <a:avLst/>
          </a:prstGeom>
          <a:noFill/>
        </p:spPr>
        <p:txBody>
          <a:bodyPr wrap="square" rtlCol="0" anchor="t">
            <a:spAutoFit/>
          </a:bodyPr>
          <a:lstStyle/>
          <a:p>
            <a:pPr algn="ctr"/>
            <a:r>
              <a:rPr lang="en-US" sz="1400" b="1" dirty="0">
                <a:solidFill>
                  <a:schemeClr val="bg1"/>
                </a:solidFill>
                <a:ea typeface="+mn-lt"/>
                <a:cs typeface="+mn-lt"/>
              </a:rPr>
              <a:t>COVID-19 – se </a:t>
            </a:r>
            <a:r>
              <a:rPr lang="en-US" sz="1400" b="1" dirty="0" err="1">
                <a:solidFill>
                  <a:schemeClr val="bg1"/>
                </a:solidFill>
                <a:ea typeface="+mn-lt"/>
                <a:cs typeface="+mn-lt"/>
              </a:rPr>
              <a:t>necesita</a:t>
            </a:r>
            <a:r>
              <a:rPr lang="en-US" sz="1400" b="1" dirty="0">
                <a:solidFill>
                  <a:schemeClr val="bg1"/>
                </a:solidFill>
                <a:ea typeface="+mn-lt"/>
                <a:cs typeface="+mn-lt"/>
              </a:rPr>
              <a:t> </a:t>
            </a:r>
            <a:r>
              <a:rPr lang="en-US" sz="1400" b="1" dirty="0" err="1">
                <a:solidFill>
                  <a:schemeClr val="bg1"/>
                </a:solidFill>
                <a:ea typeface="+mn-lt"/>
                <a:cs typeface="+mn-lt"/>
              </a:rPr>
              <a:t>algo</a:t>
            </a:r>
            <a:r>
              <a:rPr lang="en-US" sz="1400" b="1" dirty="0">
                <a:solidFill>
                  <a:schemeClr val="bg1"/>
                </a:solidFill>
                <a:ea typeface="+mn-lt"/>
                <a:cs typeface="+mn-lt"/>
              </a:rPr>
              <a:t> </a:t>
            </a:r>
            <a:r>
              <a:rPr lang="en-US" sz="1400" b="1" dirty="0" err="1">
                <a:solidFill>
                  <a:schemeClr val="bg1"/>
                </a:solidFill>
                <a:ea typeface="+mn-lt"/>
                <a:cs typeface="+mn-lt"/>
              </a:rPr>
              <a:t>más</a:t>
            </a:r>
            <a:r>
              <a:rPr lang="en-US" sz="1400" b="1" dirty="0">
                <a:solidFill>
                  <a:schemeClr val="bg1"/>
                </a:solidFill>
                <a:ea typeface="+mn-lt"/>
                <a:cs typeface="+mn-lt"/>
              </a:rPr>
              <a:t> que </a:t>
            </a:r>
            <a:r>
              <a:rPr lang="en-US" sz="1400" b="1" dirty="0" err="1">
                <a:solidFill>
                  <a:schemeClr val="bg1"/>
                </a:solidFill>
                <a:ea typeface="+mn-lt"/>
                <a:cs typeface="+mn-lt"/>
              </a:rPr>
              <a:t>distanciamiento</a:t>
            </a:r>
            <a:r>
              <a:rPr lang="en-US" sz="1400" b="1" dirty="0">
                <a:solidFill>
                  <a:schemeClr val="bg1"/>
                </a:solidFill>
                <a:ea typeface="+mn-lt"/>
                <a:cs typeface="+mn-lt"/>
              </a:rPr>
              <a:t> social</a:t>
            </a:r>
            <a:endParaRPr lang="en-US" sz="500" dirty="0">
              <a:solidFill>
                <a:schemeClr val="bg1"/>
              </a:solidFill>
            </a:endParaRPr>
          </a:p>
          <a:p>
            <a:pPr algn="just"/>
            <a:r>
              <a:rPr lang="en-US" sz="1150" dirty="0">
                <a:solidFill>
                  <a:schemeClr val="bg1"/>
                </a:solidFill>
              </a:rPr>
              <a:t>COVID19 </a:t>
            </a:r>
            <a:r>
              <a:rPr lang="en-GB" sz="1150" dirty="0">
                <a:solidFill>
                  <a:schemeClr val="bg1"/>
                </a:solidFill>
              </a:rPr>
              <a:t> no </a:t>
            </a:r>
            <a:r>
              <a:rPr lang="en-GB" sz="1150" dirty="0" err="1">
                <a:solidFill>
                  <a:schemeClr val="bg1"/>
                </a:solidFill>
              </a:rPr>
              <a:t>es</a:t>
            </a:r>
            <a:r>
              <a:rPr lang="en-GB" sz="1150" dirty="0">
                <a:solidFill>
                  <a:schemeClr val="bg1"/>
                </a:solidFill>
              </a:rPr>
              <a:t> la </a:t>
            </a:r>
            <a:r>
              <a:rPr lang="en-GB" sz="1150" dirty="0" err="1">
                <a:solidFill>
                  <a:schemeClr val="bg1"/>
                </a:solidFill>
              </a:rPr>
              <a:t>primera</a:t>
            </a:r>
            <a:r>
              <a:rPr lang="en-GB" sz="1150" dirty="0">
                <a:solidFill>
                  <a:schemeClr val="bg1"/>
                </a:solidFill>
              </a:rPr>
              <a:t> </a:t>
            </a:r>
            <a:r>
              <a:rPr lang="en-GB" sz="1150" dirty="0" err="1">
                <a:solidFill>
                  <a:schemeClr val="bg1"/>
                </a:solidFill>
              </a:rPr>
              <a:t>vez</a:t>
            </a:r>
            <a:r>
              <a:rPr lang="en-GB" sz="1150" dirty="0">
                <a:solidFill>
                  <a:schemeClr val="bg1"/>
                </a:solidFill>
              </a:rPr>
              <a:t> que  la </a:t>
            </a:r>
            <a:r>
              <a:rPr lang="en-GB" sz="1150" dirty="0" err="1">
                <a:solidFill>
                  <a:schemeClr val="bg1"/>
                </a:solidFill>
              </a:rPr>
              <a:t>humanidad</a:t>
            </a:r>
            <a:r>
              <a:rPr lang="en-GB" sz="1150" dirty="0">
                <a:solidFill>
                  <a:schemeClr val="bg1"/>
                </a:solidFill>
              </a:rPr>
              <a:t> </a:t>
            </a:r>
            <a:r>
              <a:rPr lang="en-GB" sz="1150" dirty="0" err="1">
                <a:solidFill>
                  <a:schemeClr val="bg1"/>
                </a:solidFill>
              </a:rPr>
              <a:t>experiencia</a:t>
            </a:r>
            <a:r>
              <a:rPr lang="en-GB" sz="1150" dirty="0">
                <a:solidFill>
                  <a:schemeClr val="bg1"/>
                </a:solidFill>
              </a:rPr>
              <a:t> </a:t>
            </a:r>
            <a:r>
              <a:rPr lang="en-GB" sz="1150" dirty="0" err="1">
                <a:solidFill>
                  <a:schemeClr val="bg1"/>
                </a:solidFill>
              </a:rPr>
              <a:t>cuarentenas</a:t>
            </a:r>
            <a:r>
              <a:rPr lang="de-DE" sz="1150" dirty="0">
                <a:solidFill>
                  <a:schemeClr val="bg1"/>
                </a:solidFill>
              </a:rPr>
              <a:t>.  Historicamente, la palabra viene del periodo de tiempo que se aislaba a los barcos en la Italia del siglo 17 para prevenir la propagación de enfermedades, aún así aislamientos periódicos siempre han sido necesarios.  En el 2020  nos enfrentamos a dos pandemias. Una amenaza nuesta salud física. La otra nuestra salud mental y  bienestar. La gente se puede adaptar, dependiendo de su edad y circunstancias a ciertos requisitos como el distanciamiento social.  Pero mientran muchos países consiguen aplanar la curva debemos mirar el impacto producido en nuestro sistema sanitario. Cierto personal ha perdido la nómina al no poder realizar operaciones o tratamientos que ha cortado los ingresos de su modelo de negocios. Los políticos y periodistas de televisión afirman que el distanciamiento social no es suficiente, ¿ qué les parecería tratar en la hora de máxima audiencia lo que cada individuo puede hacer para mejorar su sistema inmunitario?</a:t>
            </a:r>
          </a:p>
        </p:txBody>
      </p:sp>
      <p:sp>
        <p:nvSpPr>
          <p:cNvPr id="9" name="Textfeld 8">
            <a:extLst>
              <a:ext uri="{FF2B5EF4-FFF2-40B4-BE49-F238E27FC236}">
                <a16:creationId xmlns:a16="http://schemas.microsoft.com/office/drawing/2014/main" id="{F5502F27-C811-47B9-833C-AF79C6ACF063}"/>
              </a:ext>
            </a:extLst>
          </p:cNvPr>
          <p:cNvSpPr txBox="1"/>
          <p:nvPr/>
        </p:nvSpPr>
        <p:spPr>
          <a:xfrm>
            <a:off x="3756937" y="376343"/>
            <a:ext cx="3023323" cy="2862322"/>
          </a:xfrm>
          <a:prstGeom prst="rect">
            <a:avLst/>
          </a:prstGeom>
          <a:noFill/>
        </p:spPr>
        <p:txBody>
          <a:bodyPr wrap="square" rtlCol="0">
            <a:spAutoFit/>
          </a:bodyPr>
          <a:lstStyle/>
          <a:p>
            <a:pPr algn="just"/>
            <a:r>
              <a:rPr lang="de-DE" sz="1200" dirty="0">
                <a:solidFill>
                  <a:schemeClr val="tx2">
                    <a:lumMod val="50000"/>
                  </a:schemeClr>
                </a:solidFill>
              </a:rPr>
              <a:t>¿Cómo nos podemos proteger si somos tan vulnerables? Los Centros para el Control y la Prevención de Enfermedades  estiman que tres cuartos de nuevas enfermerdades emergentes que infectan a los seres humanos tienen su origen en animales salvajes o domésticos. Las enfermedades infecciosas sólo son un aspecto de tantos en una emergencia sanitaria.  Dos tercios de los cánceres se originan en toxinas ambientales contabilizando millones de muertes anuales y cada año , 4,2 millones mueren por complicaciones respiratorias causadas por toxinas en el aire.</a:t>
            </a:r>
            <a:endParaRPr lang="de-DE" sz="1200" dirty="0"/>
          </a:p>
          <a:p>
            <a:pPr algn="just"/>
            <a:endParaRPr lang="en-US" sz="1200" dirty="0">
              <a:solidFill>
                <a:schemeClr val="tx2">
                  <a:lumMod val="50000"/>
                </a:schemeClr>
              </a:solidFill>
            </a:endParaRPr>
          </a:p>
        </p:txBody>
      </p:sp>
      <p:sp>
        <p:nvSpPr>
          <p:cNvPr id="67" name="Textfeld 66">
            <a:extLst>
              <a:ext uri="{FF2B5EF4-FFF2-40B4-BE49-F238E27FC236}">
                <a16:creationId xmlns:a16="http://schemas.microsoft.com/office/drawing/2014/main" id="{8520F0A0-7852-4AE2-800A-FFF4CB101B32}"/>
              </a:ext>
            </a:extLst>
          </p:cNvPr>
          <p:cNvSpPr txBox="1"/>
          <p:nvPr/>
        </p:nvSpPr>
        <p:spPr>
          <a:xfrm>
            <a:off x="1393513" y="876300"/>
            <a:ext cx="711512" cy="230832"/>
          </a:xfrm>
          <a:prstGeom prst="rect">
            <a:avLst/>
          </a:prstGeom>
          <a:noFill/>
        </p:spPr>
        <p:txBody>
          <a:bodyPr wrap="square" rtlCol="0">
            <a:spAutoFit/>
          </a:bodyPr>
          <a:lstStyle/>
          <a:p>
            <a:r>
              <a:rPr lang="de-DE" sz="900" b="1" dirty="0">
                <a:solidFill>
                  <a:schemeClr val="bg1"/>
                </a:solidFill>
                <a:latin typeface="Trebuchet MS" panose="020B0603020202020204" pitchFamily="34" charset="0"/>
              </a:rPr>
              <a:t>626</a:t>
            </a:r>
          </a:p>
        </p:txBody>
      </p:sp>
      <p:graphicFrame>
        <p:nvGraphicFramePr>
          <p:cNvPr id="69" name="Diagramm 68">
            <a:extLst>
              <a:ext uri="{FF2B5EF4-FFF2-40B4-BE49-F238E27FC236}">
                <a16:creationId xmlns:a16="http://schemas.microsoft.com/office/drawing/2014/main" id="{3C2803FF-157D-478A-9290-59846D965BA8}"/>
              </a:ext>
            </a:extLst>
          </p:cNvPr>
          <p:cNvGraphicFramePr>
            <a:graphicFrameLocks/>
          </p:cNvGraphicFramePr>
          <p:nvPr>
            <p:extLst>
              <p:ext uri="{D42A27DB-BD31-4B8C-83A1-F6EECF244321}">
                <p14:modId xmlns:p14="http://schemas.microsoft.com/office/powerpoint/2010/main" val="2622520635"/>
              </p:ext>
            </p:extLst>
          </p:nvPr>
        </p:nvGraphicFramePr>
        <p:xfrm>
          <a:off x="7360209" y="14820519"/>
          <a:ext cx="2914179" cy="2608738"/>
        </p:xfrm>
        <a:graphic>
          <a:graphicData uri="http://schemas.openxmlformats.org/drawingml/2006/chart">
            <c:chart xmlns:c="http://schemas.openxmlformats.org/drawingml/2006/chart" xmlns:r="http://schemas.openxmlformats.org/officeDocument/2006/relationships" r:id="rId2"/>
          </a:graphicData>
        </a:graphic>
      </p:graphicFrame>
      <p:sp>
        <p:nvSpPr>
          <p:cNvPr id="57" name="Textfeld 56">
            <a:extLst>
              <a:ext uri="{FF2B5EF4-FFF2-40B4-BE49-F238E27FC236}">
                <a16:creationId xmlns:a16="http://schemas.microsoft.com/office/drawing/2014/main" id="{F0E9CDCA-A0F1-4B59-A9B7-662267353390}"/>
              </a:ext>
            </a:extLst>
          </p:cNvPr>
          <p:cNvSpPr txBox="1"/>
          <p:nvPr/>
        </p:nvSpPr>
        <p:spPr>
          <a:xfrm>
            <a:off x="4545546" y="7892498"/>
            <a:ext cx="864095" cy="492443"/>
          </a:xfrm>
          <a:prstGeom prst="rect">
            <a:avLst/>
          </a:prstGeom>
          <a:noFill/>
        </p:spPr>
        <p:txBody>
          <a:bodyPr wrap="square" rtlCol="0">
            <a:spAutoFit/>
          </a:bodyPr>
          <a:lstStyle/>
          <a:p>
            <a:pPr algn="ctr"/>
            <a:r>
              <a:rPr lang="de-DE" sz="1400" b="1" dirty="0">
                <a:solidFill>
                  <a:schemeClr val="bg1"/>
                </a:solidFill>
              </a:rPr>
              <a:t> </a:t>
            </a:r>
            <a:r>
              <a:rPr lang="de-DE" sz="1200" b="1" dirty="0">
                <a:solidFill>
                  <a:schemeClr val="bg1"/>
                </a:solidFill>
              </a:rPr>
              <a:t>9</a:t>
            </a:r>
          </a:p>
          <a:p>
            <a:pPr algn="ctr"/>
            <a:r>
              <a:rPr lang="de-DE" sz="1200" b="1" dirty="0">
                <a:solidFill>
                  <a:schemeClr val="bg1"/>
                </a:solidFill>
              </a:rPr>
              <a:t>countries</a:t>
            </a:r>
          </a:p>
        </p:txBody>
      </p:sp>
      <p:pic>
        <p:nvPicPr>
          <p:cNvPr id="1027" name="Diagramm 1">
            <a:extLst>
              <a:ext uri="{FF2B5EF4-FFF2-40B4-BE49-F238E27FC236}">
                <a16:creationId xmlns:a16="http://schemas.microsoft.com/office/drawing/2014/main" id="{4C1176C6-8BCD-41B2-8518-A1543BCC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66" y="7985001"/>
            <a:ext cx="2898602" cy="181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0D990AE-4008-4EEE-9EDD-2FE1A74310E2}"/>
              </a:ext>
            </a:extLst>
          </p:cNvPr>
          <p:cNvSpPr txBox="1"/>
          <p:nvPr/>
        </p:nvSpPr>
        <p:spPr>
          <a:xfrm>
            <a:off x="809105" y="8261830"/>
            <a:ext cx="969819" cy="246221"/>
          </a:xfrm>
          <a:prstGeom prst="rect">
            <a:avLst/>
          </a:prstGeom>
          <a:noFill/>
        </p:spPr>
        <p:txBody>
          <a:bodyPr wrap="square" rtlCol="0">
            <a:spAutoFit/>
          </a:bodyPr>
          <a:lstStyle/>
          <a:p>
            <a:pPr algn="ctr"/>
            <a:r>
              <a:rPr lang="de-DE" sz="1000" b="1" dirty="0"/>
              <a:t>BEFORE</a:t>
            </a:r>
            <a:r>
              <a:rPr lang="de-DE" sz="1000" dirty="0"/>
              <a:t> </a:t>
            </a:r>
          </a:p>
        </p:txBody>
      </p:sp>
      <p:sp>
        <p:nvSpPr>
          <p:cNvPr id="35" name="TextBox 34">
            <a:extLst>
              <a:ext uri="{FF2B5EF4-FFF2-40B4-BE49-F238E27FC236}">
                <a16:creationId xmlns:a16="http://schemas.microsoft.com/office/drawing/2014/main" id="{CACE3A3F-1271-4450-8017-D5B34B03459D}"/>
              </a:ext>
            </a:extLst>
          </p:cNvPr>
          <p:cNvSpPr txBox="1"/>
          <p:nvPr/>
        </p:nvSpPr>
        <p:spPr>
          <a:xfrm>
            <a:off x="1862550" y="8261829"/>
            <a:ext cx="969819" cy="246221"/>
          </a:xfrm>
          <a:prstGeom prst="rect">
            <a:avLst/>
          </a:prstGeom>
          <a:noFill/>
        </p:spPr>
        <p:txBody>
          <a:bodyPr wrap="square" rtlCol="0">
            <a:spAutoFit/>
          </a:bodyPr>
          <a:lstStyle/>
          <a:p>
            <a:pPr algn="ctr"/>
            <a:r>
              <a:rPr lang="de-DE" sz="1000" b="1" dirty="0"/>
              <a:t>NOW</a:t>
            </a:r>
            <a:r>
              <a:rPr lang="de-DE" sz="1000" dirty="0"/>
              <a:t> </a:t>
            </a:r>
          </a:p>
        </p:txBody>
      </p:sp>
      <p:sp>
        <p:nvSpPr>
          <p:cNvPr id="19" name="TextBox 18">
            <a:extLst>
              <a:ext uri="{FF2B5EF4-FFF2-40B4-BE49-F238E27FC236}">
                <a16:creationId xmlns:a16="http://schemas.microsoft.com/office/drawing/2014/main" id="{492A9152-928B-4EB1-B27F-D21D976800FB}"/>
              </a:ext>
            </a:extLst>
          </p:cNvPr>
          <p:cNvSpPr txBox="1"/>
          <p:nvPr/>
        </p:nvSpPr>
        <p:spPr>
          <a:xfrm>
            <a:off x="323384" y="9740535"/>
            <a:ext cx="1667653" cy="215444"/>
          </a:xfrm>
          <a:prstGeom prst="rect">
            <a:avLst/>
          </a:prstGeom>
          <a:noFill/>
        </p:spPr>
        <p:txBody>
          <a:bodyPr wrap="square" rtlCol="0">
            <a:spAutoFit/>
          </a:bodyPr>
          <a:lstStyle/>
          <a:p>
            <a:r>
              <a:rPr lang="de-DE" sz="800" dirty="0"/>
              <a:t>www.mediatenor.com</a:t>
            </a:r>
          </a:p>
        </p:txBody>
      </p:sp>
      <p:sp>
        <p:nvSpPr>
          <p:cNvPr id="38" name="TextBox 37">
            <a:extLst>
              <a:ext uri="{FF2B5EF4-FFF2-40B4-BE49-F238E27FC236}">
                <a16:creationId xmlns:a16="http://schemas.microsoft.com/office/drawing/2014/main" id="{7C470D9E-71C8-49BC-9973-E52204BE67D6}"/>
              </a:ext>
            </a:extLst>
          </p:cNvPr>
          <p:cNvSpPr txBox="1"/>
          <p:nvPr/>
        </p:nvSpPr>
        <p:spPr>
          <a:xfrm>
            <a:off x="3711719" y="9705670"/>
            <a:ext cx="3146281" cy="292388"/>
          </a:xfrm>
          <a:prstGeom prst="rect">
            <a:avLst/>
          </a:prstGeom>
          <a:noFill/>
        </p:spPr>
        <p:txBody>
          <a:bodyPr wrap="square" rtlCol="0">
            <a:spAutoFit/>
          </a:bodyPr>
          <a:lstStyle/>
          <a:p>
            <a:r>
              <a:rPr lang="en-GB" sz="500" dirty="0"/>
              <a:t>Source: Econ Pol Policy Brief 25/2020, April 2020, calculations by </a:t>
            </a:r>
            <a:r>
              <a:rPr lang="en-GB" sz="500" dirty="0" err="1"/>
              <a:t>ifo-Instititue</a:t>
            </a:r>
            <a:r>
              <a:rPr lang="en-GB" sz="500" dirty="0"/>
              <a:t>, shutdown scenario 2</a:t>
            </a:r>
            <a:endParaRPr lang="de-DE" sz="500" dirty="0"/>
          </a:p>
          <a:p>
            <a:endParaRPr lang="de-DE" sz="800" dirty="0"/>
          </a:p>
        </p:txBody>
      </p:sp>
      <p:pic>
        <p:nvPicPr>
          <p:cNvPr id="7" name="Picture 6">
            <a:extLst>
              <a:ext uri="{FF2B5EF4-FFF2-40B4-BE49-F238E27FC236}">
                <a16:creationId xmlns:a16="http://schemas.microsoft.com/office/drawing/2014/main" id="{193E2381-A5A1-4FE6-A13F-0005174E72B7}"/>
              </a:ext>
            </a:extLst>
          </p:cNvPr>
          <p:cNvPicPr>
            <a:picLocks noChangeAspect="1"/>
          </p:cNvPicPr>
          <p:nvPr/>
        </p:nvPicPr>
        <p:blipFill>
          <a:blip r:embed="rId4"/>
          <a:stretch>
            <a:fillRect/>
          </a:stretch>
        </p:blipFill>
        <p:spPr>
          <a:xfrm>
            <a:off x="3558079" y="7914667"/>
            <a:ext cx="3074060" cy="1799770"/>
          </a:xfrm>
          <a:prstGeom prst="rect">
            <a:avLst/>
          </a:prstGeom>
        </p:spPr>
      </p:pic>
      <p:pic>
        <p:nvPicPr>
          <p:cNvPr id="40" name="Picture 39">
            <a:extLst>
              <a:ext uri="{FF2B5EF4-FFF2-40B4-BE49-F238E27FC236}">
                <a16:creationId xmlns:a16="http://schemas.microsoft.com/office/drawing/2014/main" id="{1EE63A0F-553A-46FC-8B5E-D04905727933}"/>
              </a:ext>
            </a:extLst>
          </p:cNvPr>
          <p:cNvPicPr>
            <a:picLocks noChangeAspect="1"/>
          </p:cNvPicPr>
          <p:nvPr/>
        </p:nvPicPr>
        <p:blipFill>
          <a:blip r:embed="rId5"/>
          <a:stretch>
            <a:fillRect/>
          </a:stretch>
        </p:blipFill>
        <p:spPr>
          <a:xfrm>
            <a:off x="4926280" y="3507464"/>
            <a:ext cx="1788151" cy="1388507"/>
          </a:xfrm>
          <a:prstGeom prst="rect">
            <a:avLst/>
          </a:prstGeom>
        </p:spPr>
      </p:pic>
      <p:sp>
        <p:nvSpPr>
          <p:cNvPr id="41" name="TextBox 40">
            <a:extLst>
              <a:ext uri="{FF2B5EF4-FFF2-40B4-BE49-F238E27FC236}">
                <a16:creationId xmlns:a16="http://schemas.microsoft.com/office/drawing/2014/main" id="{DCDB98B4-17B5-4B5E-9F47-D07F3B68D0F5}"/>
              </a:ext>
            </a:extLst>
          </p:cNvPr>
          <p:cNvSpPr txBox="1"/>
          <p:nvPr/>
        </p:nvSpPr>
        <p:spPr>
          <a:xfrm>
            <a:off x="4897295" y="4974046"/>
            <a:ext cx="1950681" cy="369332"/>
          </a:xfrm>
          <a:prstGeom prst="rect">
            <a:avLst/>
          </a:prstGeom>
          <a:noFill/>
          <a:effectLst/>
        </p:spPr>
        <p:txBody>
          <a:bodyPr wrap="square" rtlCol="0">
            <a:spAutoFit/>
          </a:bodyPr>
          <a:lstStyle/>
          <a:p>
            <a:r>
              <a:rPr lang="de-DE" b="1" dirty="0">
                <a:solidFill>
                  <a:srgbClr val="C00000"/>
                </a:solidFill>
              </a:rPr>
              <a:t>JOB LOSSES</a:t>
            </a:r>
          </a:p>
        </p:txBody>
      </p:sp>
      <p:sp>
        <p:nvSpPr>
          <p:cNvPr id="42" name="Textfeld 87">
            <a:extLst>
              <a:ext uri="{FF2B5EF4-FFF2-40B4-BE49-F238E27FC236}">
                <a16:creationId xmlns:a16="http://schemas.microsoft.com/office/drawing/2014/main" id="{06D049C2-273D-437B-BEEE-3E3533AD6E48}"/>
              </a:ext>
            </a:extLst>
          </p:cNvPr>
          <p:cNvSpPr txBox="1"/>
          <p:nvPr/>
        </p:nvSpPr>
        <p:spPr>
          <a:xfrm>
            <a:off x="4885195" y="3073729"/>
            <a:ext cx="1973454" cy="461665"/>
          </a:xfrm>
          <a:prstGeom prst="rect">
            <a:avLst/>
          </a:prstGeom>
          <a:noFill/>
        </p:spPr>
        <p:txBody>
          <a:bodyPr wrap="square" rtlCol="0">
            <a:spAutoFit/>
          </a:bodyPr>
          <a:lstStyle/>
          <a:p>
            <a:pPr algn="ctr"/>
            <a:r>
              <a:rPr lang="en-US" sz="1200" b="1" dirty="0">
                <a:solidFill>
                  <a:schemeClr val="bg1"/>
                </a:solidFill>
              </a:rPr>
              <a:t>150 </a:t>
            </a:r>
            <a:r>
              <a:rPr lang="en-US" sz="1200" b="1" dirty="0" err="1">
                <a:solidFill>
                  <a:schemeClr val="bg1"/>
                </a:solidFill>
              </a:rPr>
              <a:t>hospitales</a:t>
            </a:r>
            <a:r>
              <a:rPr lang="en-US" sz="1200" b="1" dirty="0">
                <a:solidFill>
                  <a:schemeClr val="bg1"/>
                </a:solidFill>
              </a:rPr>
              <a:t> </a:t>
            </a:r>
            <a:r>
              <a:rPr lang="en-US" sz="1200" b="1" dirty="0" err="1">
                <a:solidFill>
                  <a:schemeClr val="bg1"/>
                </a:solidFill>
              </a:rPr>
              <a:t>despiden</a:t>
            </a:r>
            <a:r>
              <a:rPr lang="en-US" sz="1200" b="1" dirty="0">
                <a:solidFill>
                  <a:schemeClr val="bg1"/>
                </a:solidFill>
              </a:rPr>
              <a:t> al personal en </a:t>
            </a:r>
            <a:r>
              <a:rPr lang="en-US" sz="1200" b="1" dirty="0" err="1">
                <a:solidFill>
                  <a:schemeClr val="bg1"/>
                </a:solidFill>
              </a:rPr>
              <a:t>los</a:t>
            </a:r>
            <a:r>
              <a:rPr lang="en-US" sz="1200" b="1" dirty="0">
                <a:solidFill>
                  <a:schemeClr val="bg1"/>
                </a:solidFill>
              </a:rPr>
              <a:t> EUA</a:t>
            </a:r>
          </a:p>
        </p:txBody>
      </p:sp>
      <p:sp>
        <p:nvSpPr>
          <p:cNvPr id="43" name="TextBox 42">
            <a:extLst>
              <a:ext uri="{FF2B5EF4-FFF2-40B4-BE49-F238E27FC236}">
                <a16:creationId xmlns:a16="http://schemas.microsoft.com/office/drawing/2014/main" id="{6870EFC6-C793-448F-8C64-A95A001A369F}"/>
              </a:ext>
            </a:extLst>
          </p:cNvPr>
          <p:cNvSpPr txBox="1"/>
          <p:nvPr/>
        </p:nvSpPr>
        <p:spPr>
          <a:xfrm rot="1692059">
            <a:off x="5177288" y="4090847"/>
            <a:ext cx="1538025" cy="369332"/>
          </a:xfrm>
          <a:prstGeom prst="rect">
            <a:avLst/>
          </a:prstGeom>
          <a:noFill/>
        </p:spPr>
        <p:txBody>
          <a:bodyPr wrap="square" rtlCol="0">
            <a:spAutoFit/>
          </a:bodyPr>
          <a:lstStyle/>
          <a:p>
            <a:r>
              <a:rPr lang="de-DE" dirty="0"/>
              <a:t>150 Hospitals</a:t>
            </a:r>
          </a:p>
        </p:txBody>
      </p:sp>
      <p:pic>
        <p:nvPicPr>
          <p:cNvPr id="44" name="Picture 43">
            <a:extLst>
              <a:ext uri="{FF2B5EF4-FFF2-40B4-BE49-F238E27FC236}">
                <a16:creationId xmlns:a16="http://schemas.microsoft.com/office/drawing/2014/main" id="{A6FE8A01-3D53-4148-A4D1-85F2FB9C3F05}"/>
              </a:ext>
            </a:extLst>
          </p:cNvPr>
          <p:cNvPicPr>
            <a:picLocks noChangeAspect="1"/>
          </p:cNvPicPr>
          <p:nvPr/>
        </p:nvPicPr>
        <p:blipFill>
          <a:blip r:embed="rId6"/>
          <a:stretch>
            <a:fillRect/>
          </a:stretch>
        </p:blipFill>
        <p:spPr>
          <a:xfrm>
            <a:off x="6340500" y="5042646"/>
            <a:ext cx="435453" cy="222627"/>
          </a:xfrm>
          <a:prstGeom prst="rect">
            <a:avLst/>
          </a:prstGeom>
        </p:spPr>
      </p:pic>
      <p:sp>
        <p:nvSpPr>
          <p:cNvPr id="45" name="Textfeld 10">
            <a:extLst>
              <a:ext uri="{FF2B5EF4-FFF2-40B4-BE49-F238E27FC236}">
                <a16:creationId xmlns:a16="http://schemas.microsoft.com/office/drawing/2014/main" id="{C450B2BD-11E5-44E1-8B76-E21500C81889}"/>
              </a:ext>
            </a:extLst>
          </p:cNvPr>
          <p:cNvSpPr txBox="1"/>
          <p:nvPr/>
        </p:nvSpPr>
        <p:spPr>
          <a:xfrm>
            <a:off x="4924604" y="5337026"/>
            <a:ext cx="2128276" cy="507831"/>
          </a:xfrm>
          <a:prstGeom prst="rect">
            <a:avLst/>
          </a:prstGeom>
          <a:noFill/>
        </p:spPr>
        <p:txBody>
          <a:bodyPr wrap="square" rtlCol="0">
            <a:spAutoFit/>
          </a:bodyPr>
          <a:lstStyle/>
          <a:p>
            <a:r>
              <a:rPr lang="de-DE" sz="900" dirty="0">
                <a:solidFill>
                  <a:schemeClr val="bg1"/>
                </a:solidFill>
              </a:rPr>
              <a:t>Source: beckershospitalreview.com </a:t>
            </a:r>
          </a:p>
          <a:p>
            <a:endParaRPr lang="de-DE" sz="900" dirty="0">
              <a:solidFill>
                <a:schemeClr val="bg1"/>
              </a:solidFill>
            </a:endParaRPr>
          </a:p>
          <a:p>
            <a:endParaRPr lang="de-DE" sz="900" dirty="0">
              <a:solidFill>
                <a:schemeClr val="bg1"/>
              </a:solidFill>
            </a:endParaRPr>
          </a:p>
        </p:txBody>
      </p:sp>
      <p:pic>
        <p:nvPicPr>
          <p:cNvPr id="11" name="Picture 10">
            <a:extLst>
              <a:ext uri="{FF2B5EF4-FFF2-40B4-BE49-F238E27FC236}">
                <a16:creationId xmlns:a16="http://schemas.microsoft.com/office/drawing/2014/main" id="{1DF4DBE7-658D-4690-B84A-01DC4545A0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545" y="561676"/>
            <a:ext cx="3615613" cy="2098111"/>
          </a:xfrm>
          <a:prstGeom prst="rect">
            <a:avLst/>
          </a:prstGeom>
        </p:spPr>
      </p:pic>
    </p:spTree>
    <p:extLst>
      <p:ext uri="{BB962C8B-B14F-4D97-AF65-F5344CB8AC3E}">
        <p14:creationId xmlns:p14="http://schemas.microsoft.com/office/powerpoint/2010/main" val="3514870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9">
            <a:extLst>
              <a:ext uri="{FF2B5EF4-FFF2-40B4-BE49-F238E27FC236}">
                <a16:creationId xmlns:a16="http://schemas.microsoft.com/office/drawing/2014/main" id="{4BE44136-EB92-8147-ACC0-91AA9DCE62A9}"/>
              </a:ext>
            </a:extLst>
          </p:cNvPr>
          <p:cNvSpPr txBox="1"/>
          <p:nvPr/>
        </p:nvSpPr>
        <p:spPr>
          <a:xfrm>
            <a:off x="225461" y="197260"/>
            <a:ext cx="6632539" cy="346249"/>
          </a:xfrm>
          <a:prstGeom prst="rect">
            <a:avLst/>
          </a:prstGeom>
          <a:noFill/>
        </p:spPr>
        <p:txBody>
          <a:bodyPr wrap="square" rtlCol="0">
            <a:spAutoFit/>
          </a:bodyPr>
          <a:lstStyle/>
          <a:p>
            <a:pPr algn="ctr"/>
            <a:r>
              <a:rPr lang="en-US" sz="1650" b="1" dirty="0">
                <a:solidFill>
                  <a:schemeClr val="tx2">
                    <a:lumMod val="50000"/>
                  </a:schemeClr>
                </a:solidFill>
              </a:rPr>
              <a:t>¿</a:t>
            </a:r>
            <a:r>
              <a:rPr lang="en-US" sz="1650" b="1" dirty="0" err="1">
                <a:solidFill>
                  <a:schemeClr val="tx2">
                    <a:lumMod val="50000"/>
                  </a:schemeClr>
                </a:solidFill>
              </a:rPr>
              <a:t>Qué</a:t>
            </a:r>
            <a:r>
              <a:rPr lang="en-US" sz="1650" b="1" dirty="0">
                <a:solidFill>
                  <a:schemeClr val="tx2">
                    <a:lumMod val="50000"/>
                  </a:schemeClr>
                </a:solidFill>
              </a:rPr>
              <a:t> </a:t>
            </a:r>
            <a:r>
              <a:rPr lang="en-US" sz="1650" b="1" dirty="0" err="1">
                <a:solidFill>
                  <a:schemeClr val="tx2">
                    <a:lumMod val="50000"/>
                  </a:schemeClr>
                </a:solidFill>
              </a:rPr>
              <a:t>podemos</a:t>
            </a:r>
            <a:r>
              <a:rPr lang="en-US" sz="1650" b="1" dirty="0">
                <a:solidFill>
                  <a:schemeClr val="tx2">
                    <a:lumMod val="50000"/>
                  </a:schemeClr>
                </a:solidFill>
              </a:rPr>
              <a:t> </a:t>
            </a:r>
            <a:r>
              <a:rPr lang="en-US" sz="1650" b="1" dirty="0" err="1">
                <a:solidFill>
                  <a:schemeClr val="tx2">
                    <a:lumMod val="50000"/>
                  </a:schemeClr>
                </a:solidFill>
              </a:rPr>
              <a:t>hacer</a:t>
            </a:r>
            <a:r>
              <a:rPr lang="en-US" sz="1650" b="1" dirty="0">
                <a:solidFill>
                  <a:schemeClr val="tx2">
                    <a:lumMod val="50000"/>
                  </a:schemeClr>
                </a:solidFill>
              </a:rPr>
              <a:t> </a:t>
            </a:r>
            <a:r>
              <a:rPr lang="en-US" sz="1650" b="1" dirty="0" err="1">
                <a:solidFill>
                  <a:schemeClr val="tx2">
                    <a:lumMod val="50000"/>
                  </a:schemeClr>
                </a:solidFill>
              </a:rPr>
              <a:t>esta</a:t>
            </a:r>
            <a:r>
              <a:rPr lang="en-US" sz="1650" b="1" dirty="0">
                <a:solidFill>
                  <a:schemeClr val="tx2">
                    <a:lumMod val="50000"/>
                  </a:schemeClr>
                </a:solidFill>
              </a:rPr>
              <a:t> </a:t>
            </a:r>
            <a:r>
              <a:rPr lang="en-US" sz="1650" b="1" dirty="0" err="1">
                <a:solidFill>
                  <a:schemeClr val="tx2">
                    <a:lumMod val="50000"/>
                  </a:schemeClr>
                </a:solidFill>
              </a:rPr>
              <a:t>semana</a:t>
            </a:r>
            <a:r>
              <a:rPr lang="en-US" sz="1650" b="1" dirty="0">
                <a:solidFill>
                  <a:schemeClr val="tx2">
                    <a:lumMod val="50000"/>
                  </a:schemeClr>
                </a:solidFill>
              </a:rPr>
              <a:t>? 3 </a:t>
            </a:r>
            <a:r>
              <a:rPr lang="en-US" sz="1650" b="1" dirty="0" err="1">
                <a:solidFill>
                  <a:schemeClr val="tx2">
                    <a:lumMod val="50000"/>
                  </a:schemeClr>
                </a:solidFill>
              </a:rPr>
              <a:t>suggerencias</a:t>
            </a:r>
            <a:endParaRPr lang="en-US" sz="1650" b="1" dirty="0">
              <a:solidFill>
                <a:schemeClr val="tx2">
                  <a:lumMod val="50000"/>
                </a:schemeClr>
              </a:solidFill>
            </a:endParaRPr>
          </a:p>
        </p:txBody>
      </p:sp>
      <p:sp>
        <p:nvSpPr>
          <p:cNvPr id="117" name="TextBox 7">
            <a:extLst>
              <a:ext uri="{FF2B5EF4-FFF2-40B4-BE49-F238E27FC236}">
                <a16:creationId xmlns:a16="http://schemas.microsoft.com/office/drawing/2014/main" id="{64C4BA68-5A8A-F948-A373-B772FCC8DDD6}"/>
              </a:ext>
            </a:extLst>
          </p:cNvPr>
          <p:cNvSpPr txBox="1"/>
          <p:nvPr/>
        </p:nvSpPr>
        <p:spPr>
          <a:xfrm>
            <a:off x="-2" y="2928621"/>
            <a:ext cx="4823246" cy="286232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r>
              <a:rPr lang="en-US" sz="1200" b="1" dirty="0">
                <a:solidFill>
                  <a:schemeClr val="bg1"/>
                </a:solidFill>
              </a:rPr>
              <a:t>La </a:t>
            </a:r>
            <a:r>
              <a:rPr lang="en-US" sz="1200" b="1" dirty="0" err="1">
                <a:solidFill>
                  <a:schemeClr val="bg1"/>
                </a:solidFill>
              </a:rPr>
              <a:t>promesa</a:t>
            </a:r>
            <a:r>
              <a:rPr lang="en-US" sz="1200" b="1" dirty="0">
                <a:solidFill>
                  <a:schemeClr val="bg1"/>
                </a:solidFill>
              </a:rPr>
              <a:t> de la luz </a:t>
            </a:r>
            <a:r>
              <a:rPr lang="en-US" sz="1200" b="1" dirty="0" err="1">
                <a:solidFill>
                  <a:schemeClr val="bg1"/>
                </a:solidFill>
              </a:rPr>
              <a:t>ultravioleta</a:t>
            </a:r>
            <a:r>
              <a:rPr lang="en-US" sz="1200" b="1" dirty="0">
                <a:solidFill>
                  <a:schemeClr val="bg1"/>
                </a:solidFill>
              </a:rPr>
              <a:t> para el </a:t>
            </a:r>
            <a:r>
              <a:rPr lang="en-US" sz="1200" b="1" dirty="0" err="1">
                <a:solidFill>
                  <a:schemeClr val="bg1"/>
                </a:solidFill>
              </a:rPr>
              <a:t>tratamiento</a:t>
            </a:r>
            <a:r>
              <a:rPr lang="en-US" sz="1200" b="1" dirty="0">
                <a:solidFill>
                  <a:schemeClr val="bg1"/>
                </a:solidFill>
              </a:rPr>
              <a:t> del coronavirus</a:t>
            </a:r>
          </a:p>
          <a:p>
            <a:pPr algn="just" fontAlgn="base"/>
            <a:r>
              <a:rPr lang="en-US" sz="1200" dirty="0">
                <a:solidFill>
                  <a:schemeClr val="bg1"/>
                </a:solidFill>
              </a:rPr>
              <a:t>La </a:t>
            </a:r>
            <a:r>
              <a:rPr lang="en-US" sz="1200" dirty="0" err="1">
                <a:solidFill>
                  <a:schemeClr val="bg1"/>
                </a:solidFill>
              </a:rPr>
              <a:t>irradiación</a:t>
            </a:r>
            <a:r>
              <a:rPr lang="en-US" sz="1200" dirty="0">
                <a:solidFill>
                  <a:schemeClr val="bg1"/>
                </a:solidFill>
              </a:rPr>
              <a:t> </a:t>
            </a:r>
            <a:r>
              <a:rPr lang="en-US" sz="1200" dirty="0" err="1">
                <a:solidFill>
                  <a:schemeClr val="bg1"/>
                </a:solidFill>
              </a:rPr>
              <a:t>germicida</a:t>
            </a:r>
            <a:r>
              <a:rPr lang="en-US" sz="1200" dirty="0">
                <a:solidFill>
                  <a:schemeClr val="bg1"/>
                </a:solidFill>
              </a:rPr>
              <a:t> </a:t>
            </a:r>
            <a:r>
              <a:rPr lang="en-US" sz="1200" dirty="0" err="1">
                <a:solidFill>
                  <a:schemeClr val="bg1"/>
                </a:solidFill>
              </a:rPr>
              <a:t>ultravioleta</a:t>
            </a:r>
            <a:r>
              <a:rPr lang="en-US" sz="1200" dirty="0">
                <a:solidFill>
                  <a:schemeClr val="bg1"/>
                </a:solidFill>
              </a:rPr>
              <a:t> ha </a:t>
            </a:r>
            <a:r>
              <a:rPr lang="en-US" sz="1200" dirty="0" err="1">
                <a:solidFill>
                  <a:schemeClr val="bg1"/>
                </a:solidFill>
              </a:rPr>
              <a:t>sido</a:t>
            </a:r>
            <a:r>
              <a:rPr lang="en-US" sz="1200" dirty="0">
                <a:solidFill>
                  <a:schemeClr val="bg1"/>
                </a:solidFill>
              </a:rPr>
              <a:t> </a:t>
            </a:r>
            <a:r>
              <a:rPr lang="en-US" sz="1200" dirty="0" err="1">
                <a:solidFill>
                  <a:schemeClr val="bg1"/>
                </a:solidFill>
              </a:rPr>
              <a:t>usada</a:t>
            </a:r>
            <a:r>
              <a:rPr lang="en-US" sz="1200" dirty="0">
                <a:solidFill>
                  <a:schemeClr val="bg1"/>
                </a:solidFill>
              </a:rPr>
              <a:t> </a:t>
            </a:r>
            <a:r>
              <a:rPr lang="en-US" sz="1200" dirty="0" err="1">
                <a:solidFill>
                  <a:schemeClr val="bg1"/>
                </a:solidFill>
              </a:rPr>
              <a:t>como</a:t>
            </a:r>
            <a:r>
              <a:rPr lang="en-US" sz="1200" dirty="0">
                <a:solidFill>
                  <a:schemeClr val="bg1"/>
                </a:solidFill>
              </a:rPr>
              <a:t> un  </a:t>
            </a:r>
            <a:r>
              <a:rPr lang="en-US" sz="1200" dirty="0" err="1">
                <a:solidFill>
                  <a:schemeClr val="bg1"/>
                </a:solidFill>
              </a:rPr>
              <a:t>proceso</a:t>
            </a:r>
            <a:r>
              <a:rPr lang="en-US" sz="1200" dirty="0">
                <a:solidFill>
                  <a:schemeClr val="bg1"/>
                </a:solidFill>
              </a:rPr>
              <a:t> </a:t>
            </a:r>
            <a:r>
              <a:rPr lang="en-US" sz="1200" dirty="0" err="1">
                <a:solidFill>
                  <a:schemeClr val="bg1"/>
                </a:solidFill>
              </a:rPr>
              <a:t>desinfectante</a:t>
            </a:r>
            <a:r>
              <a:rPr lang="en-US" sz="1200" dirty="0">
                <a:solidFill>
                  <a:schemeClr val="bg1"/>
                </a:solidFill>
              </a:rPr>
              <a:t> </a:t>
            </a:r>
            <a:r>
              <a:rPr lang="en-US" sz="1200" dirty="0" err="1">
                <a:solidFill>
                  <a:schemeClr val="bg1"/>
                </a:solidFill>
              </a:rPr>
              <a:t>efectivo</a:t>
            </a:r>
            <a:r>
              <a:rPr lang="en-US" sz="1200" dirty="0">
                <a:solidFill>
                  <a:schemeClr val="bg1"/>
                </a:solidFill>
              </a:rPr>
              <a:t> </a:t>
            </a:r>
            <a:r>
              <a:rPr lang="en-US" sz="1200" dirty="0" err="1">
                <a:solidFill>
                  <a:schemeClr val="bg1"/>
                </a:solidFill>
              </a:rPr>
              <a:t>desde</a:t>
            </a:r>
            <a:r>
              <a:rPr lang="en-US" sz="1200" dirty="0">
                <a:solidFill>
                  <a:schemeClr val="bg1"/>
                </a:solidFill>
              </a:rPr>
              <a:t> </a:t>
            </a:r>
            <a:r>
              <a:rPr lang="en-US" sz="1200" dirty="0" err="1">
                <a:solidFill>
                  <a:schemeClr val="bg1"/>
                </a:solidFill>
              </a:rPr>
              <a:t>los</a:t>
            </a:r>
            <a:r>
              <a:rPr lang="en-US" sz="1200" dirty="0">
                <a:solidFill>
                  <a:schemeClr val="bg1"/>
                </a:solidFill>
              </a:rPr>
              <a:t> </a:t>
            </a:r>
            <a:r>
              <a:rPr lang="en-US" sz="1200" dirty="0" err="1">
                <a:solidFill>
                  <a:schemeClr val="bg1"/>
                </a:solidFill>
              </a:rPr>
              <a:t>años</a:t>
            </a:r>
            <a:r>
              <a:rPr lang="en-US" sz="1200" dirty="0">
                <a:solidFill>
                  <a:schemeClr val="bg1"/>
                </a:solidFill>
              </a:rPr>
              <a:t> 50.  Luz de </a:t>
            </a:r>
            <a:r>
              <a:rPr lang="en-US" sz="1200" dirty="0" err="1">
                <a:solidFill>
                  <a:schemeClr val="bg1"/>
                </a:solidFill>
              </a:rPr>
              <a:t>corta</a:t>
            </a:r>
            <a:r>
              <a:rPr lang="en-US" sz="1200" dirty="0">
                <a:solidFill>
                  <a:schemeClr val="bg1"/>
                </a:solidFill>
              </a:rPr>
              <a:t> </a:t>
            </a:r>
            <a:r>
              <a:rPr lang="en-US" sz="1200" dirty="0" err="1">
                <a:solidFill>
                  <a:schemeClr val="bg1"/>
                </a:solidFill>
              </a:rPr>
              <a:t>longitud</a:t>
            </a:r>
            <a:r>
              <a:rPr lang="en-US" sz="1200" dirty="0">
                <a:solidFill>
                  <a:schemeClr val="bg1"/>
                </a:solidFill>
              </a:rPr>
              <a:t> de </a:t>
            </a:r>
            <a:r>
              <a:rPr lang="en-US" sz="1200" dirty="0" err="1">
                <a:solidFill>
                  <a:schemeClr val="bg1"/>
                </a:solidFill>
              </a:rPr>
              <a:t>onda</a:t>
            </a:r>
            <a:r>
              <a:rPr lang="en-US" sz="1200" dirty="0">
                <a:solidFill>
                  <a:schemeClr val="bg1"/>
                </a:solidFill>
              </a:rPr>
              <a:t> </a:t>
            </a:r>
            <a:r>
              <a:rPr lang="en-US" sz="1200" dirty="0" err="1">
                <a:solidFill>
                  <a:schemeClr val="bg1"/>
                </a:solidFill>
              </a:rPr>
              <a:t>ultravioleta</a:t>
            </a:r>
            <a:r>
              <a:rPr lang="en-US" sz="1200" dirty="0">
                <a:solidFill>
                  <a:schemeClr val="bg1"/>
                </a:solidFill>
              </a:rPr>
              <a:t> </a:t>
            </a:r>
            <a:r>
              <a:rPr lang="en-US" sz="1200" dirty="0" err="1">
                <a:solidFill>
                  <a:schemeClr val="bg1"/>
                </a:solidFill>
              </a:rPr>
              <a:t>mata</a:t>
            </a:r>
            <a:r>
              <a:rPr lang="en-US" sz="1200" dirty="0">
                <a:solidFill>
                  <a:schemeClr val="bg1"/>
                </a:solidFill>
              </a:rPr>
              <a:t> o </a:t>
            </a:r>
            <a:r>
              <a:rPr lang="en-US" sz="1200" dirty="0" err="1">
                <a:solidFill>
                  <a:schemeClr val="bg1"/>
                </a:solidFill>
              </a:rPr>
              <a:t>desactiva</a:t>
            </a:r>
            <a:r>
              <a:rPr lang="en-US" sz="1200" dirty="0">
                <a:solidFill>
                  <a:schemeClr val="bg1"/>
                </a:solidFill>
              </a:rPr>
              <a:t> </a:t>
            </a:r>
            <a:r>
              <a:rPr lang="en-US" sz="1200" dirty="0" err="1">
                <a:solidFill>
                  <a:schemeClr val="bg1"/>
                </a:solidFill>
              </a:rPr>
              <a:t>microorganismos</a:t>
            </a:r>
            <a:r>
              <a:rPr lang="en-US" sz="1200" dirty="0">
                <a:solidFill>
                  <a:schemeClr val="bg1"/>
                </a:solidFill>
              </a:rPr>
              <a:t>, </a:t>
            </a:r>
            <a:r>
              <a:rPr lang="en-US" sz="1200" dirty="0" err="1">
                <a:solidFill>
                  <a:schemeClr val="bg1"/>
                </a:solidFill>
              </a:rPr>
              <a:t>destruyendo</a:t>
            </a:r>
            <a:r>
              <a:rPr lang="en-US" sz="1200" dirty="0">
                <a:solidFill>
                  <a:schemeClr val="bg1"/>
                </a:solidFill>
              </a:rPr>
              <a:t>  </a:t>
            </a:r>
            <a:r>
              <a:rPr lang="en-US" sz="1200" dirty="0" err="1">
                <a:solidFill>
                  <a:schemeClr val="bg1"/>
                </a:solidFill>
              </a:rPr>
              <a:t>los</a:t>
            </a:r>
            <a:r>
              <a:rPr lang="en-US" sz="1200" dirty="0">
                <a:solidFill>
                  <a:schemeClr val="bg1"/>
                </a:solidFill>
              </a:rPr>
              <a:t> </a:t>
            </a:r>
            <a:r>
              <a:rPr lang="en-US" sz="1200" dirty="0" err="1">
                <a:solidFill>
                  <a:schemeClr val="bg1"/>
                </a:solidFill>
              </a:rPr>
              <a:t>ácidos</a:t>
            </a:r>
            <a:r>
              <a:rPr lang="en-US" sz="1200" dirty="0">
                <a:solidFill>
                  <a:schemeClr val="bg1"/>
                </a:solidFill>
              </a:rPr>
              <a:t> </a:t>
            </a:r>
            <a:r>
              <a:rPr lang="en-US" sz="1200" dirty="0" err="1">
                <a:solidFill>
                  <a:schemeClr val="bg1"/>
                </a:solidFill>
              </a:rPr>
              <a:t>nucleicos</a:t>
            </a:r>
            <a:r>
              <a:rPr lang="en-US" sz="1200" dirty="0">
                <a:solidFill>
                  <a:schemeClr val="bg1"/>
                </a:solidFill>
              </a:rPr>
              <a:t>, </a:t>
            </a:r>
            <a:r>
              <a:rPr lang="en-US" sz="1200" dirty="0" err="1">
                <a:solidFill>
                  <a:schemeClr val="bg1"/>
                </a:solidFill>
              </a:rPr>
              <a:t>atacando</a:t>
            </a:r>
            <a:r>
              <a:rPr lang="en-US" sz="1200" dirty="0">
                <a:solidFill>
                  <a:schemeClr val="bg1"/>
                </a:solidFill>
              </a:rPr>
              <a:t> </a:t>
            </a:r>
            <a:r>
              <a:rPr lang="en-US" sz="1200" dirty="0" err="1">
                <a:solidFill>
                  <a:schemeClr val="bg1"/>
                </a:solidFill>
              </a:rPr>
              <a:t>su</a:t>
            </a:r>
            <a:r>
              <a:rPr lang="en-US" sz="1200" dirty="0">
                <a:solidFill>
                  <a:schemeClr val="bg1"/>
                </a:solidFill>
              </a:rPr>
              <a:t> AND y la </a:t>
            </a:r>
            <a:r>
              <a:rPr lang="en-US" sz="1200" dirty="0" err="1">
                <a:solidFill>
                  <a:schemeClr val="bg1"/>
                </a:solidFill>
              </a:rPr>
              <a:t>capacidad</a:t>
            </a:r>
            <a:r>
              <a:rPr lang="en-US" sz="1200" dirty="0">
                <a:solidFill>
                  <a:schemeClr val="bg1"/>
                </a:solidFill>
              </a:rPr>
              <a:t> de  </a:t>
            </a:r>
            <a:r>
              <a:rPr lang="en-US" sz="1200" dirty="0" err="1">
                <a:solidFill>
                  <a:schemeClr val="bg1"/>
                </a:solidFill>
              </a:rPr>
              <a:t>desarrollar</a:t>
            </a:r>
            <a:r>
              <a:rPr lang="en-US" sz="1200" dirty="0">
                <a:solidFill>
                  <a:schemeClr val="bg1"/>
                </a:solidFill>
              </a:rPr>
              <a:t> </a:t>
            </a:r>
            <a:r>
              <a:rPr lang="en-US" sz="1200" dirty="0" err="1">
                <a:solidFill>
                  <a:schemeClr val="bg1"/>
                </a:solidFill>
              </a:rPr>
              <a:t>funciones</a:t>
            </a:r>
            <a:r>
              <a:rPr lang="en-US" sz="1200" dirty="0">
                <a:solidFill>
                  <a:schemeClr val="bg1"/>
                </a:solidFill>
              </a:rPr>
              <a:t> </a:t>
            </a:r>
            <a:r>
              <a:rPr lang="en-US" sz="1200" dirty="0" err="1">
                <a:solidFill>
                  <a:schemeClr val="bg1"/>
                </a:solidFill>
              </a:rPr>
              <a:t>celulares</a:t>
            </a:r>
            <a:r>
              <a:rPr lang="en-US" sz="1200" dirty="0">
                <a:solidFill>
                  <a:schemeClr val="bg1"/>
                </a:solidFill>
              </a:rPr>
              <a:t> </a:t>
            </a:r>
            <a:r>
              <a:rPr lang="en-US" sz="1200" dirty="0" err="1">
                <a:solidFill>
                  <a:schemeClr val="bg1"/>
                </a:solidFill>
              </a:rPr>
              <a:t>vitales</a:t>
            </a:r>
            <a:r>
              <a:rPr lang="en-US" sz="1200" dirty="0">
                <a:solidFill>
                  <a:schemeClr val="bg1"/>
                </a:solidFill>
              </a:rPr>
              <a:t>.  El </a:t>
            </a:r>
            <a:r>
              <a:rPr lang="en-US" sz="1200" dirty="0" err="1">
                <a:solidFill>
                  <a:schemeClr val="bg1"/>
                </a:solidFill>
              </a:rPr>
              <a:t>desafío</a:t>
            </a:r>
            <a:r>
              <a:rPr lang="en-US" sz="1200" dirty="0">
                <a:solidFill>
                  <a:schemeClr val="bg1"/>
                </a:solidFill>
              </a:rPr>
              <a:t> de </a:t>
            </a:r>
            <a:r>
              <a:rPr lang="en-US" sz="1200" dirty="0" err="1">
                <a:solidFill>
                  <a:schemeClr val="bg1"/>
                </a:solidFill>
              </a:rPr>
              <a:t>usar</a:t>
            </a:r>
            <a:r>
              <a:rPr lang="en-US" sz="1200" dirty="0">
                <a:solidFill>
                  <a:schemeClr val="bg1"/>
                </a:solidFill>
              </a:rPr>
              <a:t> </a:t>
            </a:r>
            <a:r>
              <a:rPr lang="en-US" sz="1200" dirty="0" err="1">
                <a:solidFill>
                  <a:schemeClr val="bg1"/>
                </a:solidFill>
              </a:rPr>
              <a:t>este</a:t>
            </a:r>
            <a:r>
              <a:rPr lang="en-US" sz="1200" dirty="0">
                <a:solidFill>
                  <a:schemeClr val="bg1"/>
                </a:solidFill>
              </a:rPr>
              <a:t> </a:t>
            </a:r>
            <a:r>
              <a:rPr lang="en-US" sz="1200" dirty="0" err="1">
                <a:solidFill>
                  <a:schemeClr val="bg1"/>
                </a:solidFill>
              </a:rPr>
              <a:t>proceso</a:t>
            </a:r>
            <a:r>
              <a:rPr lang="en-US" sz="1200" dirty="0">
                <a:solidFill>
                  <a:schemeClr val="bg1"/>
                </a:solidFill>
              </a:rPr>
              <a:t> en el interior del </a:t>
            </a:r>
            <a:r>
              <a:rPr lang="en-US" sz="1200" dirty="0" err="1">
                <a:solidFill>
                  <a:schemeClr val="bg1"/>
                </a:solidFill>
              </a:rPr>
              <a:t>cuerpo</a:t>
            </a:r>
            <a:r>
              <a:rPr lang="en-US" sz="1200" dirty="0">
                <a:solidFill>
                  <a:schemeClr val="bg1"/>
                </a:solidFill>
              </a:rPr>
              <a:t>  ha </a:t>
            </a:r>
            <a:r>
              <a:rPr lang="en-US" sz="1200" dirty="0" err="1">
                <a:solidFill>
                  <a:schemeClr val="bg1"/>
                </a:solidFill>
              </a:rPr>
              <a:t>sido</a:t>
            </a:r>
            <a:r>
              <a:rPr lang="en-US" sz="1200" dirty="0">
                <a:solidFill>
                  <a:schemeClr val="bg1"/>
                </a:solidFill>
              </a:rPr>
              <a:t> </a:t>
            </a:r>
            <a:r>
              <a:rPr lang="en-US" sz="1200" dirty="0" err="1">
                <a:solidFill>
                  <a:schemeClr val="bg1"/>
                </a:solidFill>
              </a:rPr>
              <a:t>aguantar</a:t>
            </a:r>
            <a:r>
              <a:rPr lang="en-US" sz="1200" dirty="0">
                <a:solidFill>
                  <a:schemeClr val="bg1"/>
                </a:solidFill>
              </a:rPr>
              <a:t> la luz </a:t>
            </a:r>
            <a:r>
              <a:rPr lang="en-US" sz="1200" dirty="0" err="1">
                <a:solidFill>
                  <a:schemeClr val="bg1"/>
                </a:solidFill>
              </a:rPr>
              <a:t>dentro</a:t>
            </a:r>
            <a:r>
              <a:rPr lang="en-US" sz="1200" dirty="0">
                <a:solidFill>
                  <a:schemeClr val="bg1"/>
                </a:solidFill>
              </a:rPr>
              <a:t> del </a:t>
            </a:r>
            <a:r>
              <a:rPr lang="en-US" sz="1200" dirty="0" err="1">
                <a:solidFill>
                  <a:schemeClr val="bg1"/>
                </a:solidFill>
              </a:rPr>
              <a:t>cuerpo</a:t>
            </a:r>
            <a:r>
              <a:rPr lang="en-US" sz="1200" dirty="0">
                <a:solidFill>
                  <a:schemeClr val="bg1"/>
                </a:solidFill>
              </a:rPr>
              <a:t> el </a:t>
            </a:r>
            <a:r>
              <a:rPr lang="en-US" sz="1200" dirty="0" err="1">
                <a:solidFill>
                  <a:schemeClr val="bg1"/>
                </a:solidFill>
              </a:rPr>
              <a:t>tiempo</a:t>
            </a:r>
            <a:r>
              <a:rPr lang="en-US" sz="1200" dirty="0">
                <a:solidFill>
                  <a:schemeClr val="bg1"/>
                </a:solidFill>
              </a:rPr>
              <a:t> </a:t>
            </a:r>
            <a:r>
              <a:rPr lang="en-US" sz="1200" dirty="0" err="1">
                <a:solidFill>
                  <a:schemeClr val="bg1"/>
                </a:solidFill>
              </a:rPr>
              <a:t>suficiente</a:t>
            </a:r>
            <a:r>
              <a:rPr lang="en-US" sz="1200" dirty="0">
                <a:solidFill>
                  <a:schemeClr val="bg1"/>
                </a:solidFill>
              </a:rPr>
              <a:t> para que la </a:t>
            </a:r>
            <a:r>
              <a:rPr lang="en-US" sz="1200" dirty="0" err="1">
                <a:solidFill>
                  <a:schemeClr val="bg1"/>
                </a:solidFill>
              </a:rPr>
              <a:t>desinfección</a:t>
            </a:r>
            <a:r>
              <a:rPr lang="en-US" sz="1200" dirty="0">
                <a:solidFill>
                  <a:schemeClr val="bg1"/>
                </a:solidFill>
              </a:rPr>
              <a:t> </a:t>
            </a:r>
            <a:r>
              <a:rPr lang="en-US" sz="1200" dirty="0" err="1">
                <a:solidFill>
                  <a:schemeClr val="bg1"/>
                </a:solidFill>
              </a:rPr>
              <a:t>ocurra</a:t>
            </a:r>
            <a:r>
              <a:rPr lang="en-US" sz="1200" dirty="0">
                <a:solidFill>
                  <a:schemeClr val="bg1"/>
                </a:solidFill>
              </a:rPr>
              <a:t>.  Andrei </a:t>
            </a:r>
            <a:r>
              <a:rPr lang="en-US" sz="1200" dirty="0" err="1">
                <a:solidFill>
                  <a:schemeClr val="bg1"/>
                </a:solidFill>
              </a:rPr>
              <a:t>Goverdovsky</a:t>
            </a:r>
            <a:r>
              <a:rPr lang="en-US" sz="1200" dirty="0">
                <a:solidFill>
                  <a:schemeClr val="bg1"/>
                </a:solidFill>
              </a:rPr>
              <a:t>, de la </a:t>
            </a:r>
            <a:r>
              <a:rPr lang="en-US" sz="1200" dirty="0" err="1">
                <a:solidFill>
                  <a:schemeClr val="bg1"/>
                </a:solidFill>
              </a:rPr>
              <a:t>agencia</a:t>
            </a:r>
            <a:r>
              <a:rPr lang="en-US" sz="1200" dirty="0">
                <a:solidFill>
                  <a:schemeClr val="bg1"/>
                </a:solidFill>
              </a:rPr>
              <a:t> </a:t>
            </a:r>
            <a:r>
              <a:rPr lang="en-US" sz="1200" dirty="0" err="1">
                <a:solidFill>
                  <a:schemeClr val="bg1"/>
                </a:solidFill>
              </a:rPr>
              <a:t>nacional</a:t>
            </a:r>
            <a:r>
              <a:rPr lang="en-US" sz="1200" dirty="0">
                <a:solidFill>
                  <a:schemeClr val="bg1"/>
                </a:solidFill>
              </a:rPr>
              <a:t> </a:t>
            </a:r>
            <a:r>
              <a:rPr lang="en-US" sz="1200" dirty="0" err="1">
                <a:solidFill>
                  <a:schemeClr val="bg1"/>
                </a:solidFill>
              </a:rPr>
              <a:t>Rosatom</a:t>
            </a:r>
            <a:r>
              <a:rPr lang="en-US" sz="1200" dirty="0">
                <a:solidFill>
                  <a:schemeClr val="bg1"/>
                </a:solidFill>
              </a:rPr>
              <a:t>, </a:t>
            </a:r>
            <a:r>
              <a:rPr lang="en-US" sz="1200" dirty="0" err="1">
                <a:solidFill>
                  <a:schemeClr val="bg1"/>
                </a:solidFill>
              </a:rPr>
              <a:t>anunció</a:t>
            </a:r>
            <a:r>
              <a:rPr lang="en-US" sz="1200" dirty="0">
                <a:solidFill>
                  <a:schemeClr val="bg1"/>
                </a:solidFill>
              </a:rPr>
              <a:t> que </a:t>
            </a:r>
            <a:r>
              <a:rPr lang="en-US" sz="1200" dirty="0" err="1">
                <a:solidFill>
                  <a:schemeClr val="bg1"/>
                </a:solidFill>
              </a:rPr>
              <a:t>físicos</a:t>
            </a:r>
            <a:r>
              <a:rPr lang="en-US" sz="1200" dirty="0">
                <a:solidFill>
                  <a:schemeClr val="bg1"/>
                </a:solidFill>
              </a:rPr>
              <a:t> del Russian Institute of Physics and Power Engineering </a:t>
            </a:r>
            <a:r>
              <a:rPr lang="en-US" sz="1200" dirty="0" err="1">
                <a:solidFill>
                  <a:schemeClr val="bg1"/>
                </a:solidFill>
              </a:rPr>
              <a:t>han</a:t>
            </a:r>
            <a:r>
              <a:rPr lang="en-US" sz="1200" dirty="0">
                <a:solidFill>
                  <a:schemeClr val="bg1"/>
                </a:solidFill>
              </a:rPr>
              <a:t> </a:t>
            </a:r>
            <a:r>
              <a:rPr lang="en-US" sz="1200" dirty="0" err="1">
                <a:solidFill>
                  <a:schemeClr val="bg1"/>
                </a:solidFill>
              </a:rPr>
              <a:t>desarrollado</a:t>
            </a:r>
            <a:r>
              <a:rPr lang="en-US" sz="1200" dirty="0">
                <a:solidFill>
                  <a:schemeClr val="bg1"/>
                </a:solidFill>
              </a:rPr>
              <a:t> </a:t>
            </a:r>
            <a:r>
              <a:rPr lang="en-US" sz="1200" dirty="0" err="1">
                <a:solidFill>
                  <a:schemeClr val="bg1"/>
                </a:solidFill>
              </a:rPr>
              <a:t>una</a:t>
            </a:r>
            <a:r>
              <a:rPr lang="en-US" sz="1200" dirty="0">
                <a:solidFill>
                  <a:schemeClr val="bg1"/>
                </a:solidFill>
              </a:rPr>
              <a:t> </a:t>
            </a:r>
            <a:r>
              <a:rPr lang="en-US" sz="1200" dirty="0" err="1">
                <a:solidFill>
                  <a:schemeClr val="bg1"/>
                </a:solidFill>
              </a:rPr>
              <a:t>solución</a:t>
            </a:r>
            <a:r>
              <a:rPr lang="en-US" sz="1200" dirty="0">
                <a:solidFill>
                  <a:schemeClr val="bg1"/>
                </a:solidFill>
              </a:rPr>
              <a:t> para el </a:t>
            </a:r>
            <a:r>
              <a:rPr lang="en-US" sz="1200" dirty="0" err="1">
                <a:solidFill>
                  <a:schemeClr val="bg1"/>
                </a:solidFill>
              </a:rPr>
              <a:t>problema</a:t>
            </a:r>
            <a:r>
              <a:rPr lang="en-US" sz="1200" dirty="0">
                <a:solidFill>
                  <a:schemeClr val="bg1"/>
                </a:solidFill>
              </a:rPr>
              <a:t>, en la que </a:t>
            </a:r>
            <a:r>
              <a:rPr lang="en-US" sz="1200" dirty="0" err="1">
                <a:solidFill>
                  <a:schemeClr val="bg1"/>
                </a:solidFill>
              </a:rPr>
              <a:t>los</a:t>
            </a:r>
            <a:r>
              <a:rPr lang="en-US" sz="1200" dirty="0">
                <a:solidFill>
                  <a:schemeClr val="bg1"/>
                </a:solidFill>
              </a:rPr>
              <a:t> </a:t>
            </a:r>
            <a:r>
              <a:rPr lang="en-US" sz="1200" dirty="0" err="1">
                <a:solidFill>
                  <a:schemeClr val="bg1"/>
                </a:solidFill>
              </a:rPr>
              <a:t>pacientes</a:t>
            </a:r>
            <a:r>
              <a:rPr lang="en-US" sz="1200" dirty="0">
                <a:solidFill>
                  <a:schemeClr val="bg1"/>
                </a:solidFill>
              </a:rPr>
              <a:t> </a:t>
            </a:r>
            <a:r>
              <a:rPr lang="en-US" sz="1200" dirty="0" err="1">
                <a:solidFill>
                  <a:schemeClr val="bg1"/>
                </a:solidFill>
              </a:rPr>
              <a:t>inhalan</a:t>
            </a:r>
            <a:r>
              <a:rPr lang="en-US" sz="1200" dirty="0">
                <a:solidFill>
                  <a:schemeClr val="bg1"/>
                </a:solidFill>
              </a:rPr>
              <a:t> luz </a:t>
            </a:r>
            <a:r>
              <a:rPr lang="en-US" sz="1200" dirty="0" err="1">
                <a:solidFill>
                  <a:schemeClr val="bg1"/>
                </a:solidFill>
              </a:rPr>
              <a:t>ultravioleta</a:t>
            </a:r>
            <a:r>
              <a:rPr lang="en-US" sz="1200" dirty="0">
                <a:solidFill>
                  <a:schemeClr val="bg1"/>
                </a:solidFill>
              </a:rPr>
              <a:t> </a:t>
            </a:r>
            <a:r>
              <a:rPr lang="en-US" sz="1200" dirty="0" err="1">
                <a:solidFill>
                  <a:schemeClr val="bg1"/>
                </a:solidFill>
              </a:rPr>
              <a:t>emitiendo</a:t>
            </a:r>
            <a:r>
              <a:rPr lang="en-US" sz="1200" dirty="0">
                <a:solidFill>
                  <a:schemeClr val="bg1"/>
                </a:solidFill>
              </a:rPr>
              <a:t> </a:t>
            </a:r>
            <a:r>
              <a:rPr lang="en-US" sz="1200" dirty="0" err="1">
                <a:solidFill>
                  <a:schemeClr val="bg1"/>
                </a:solidFill>
              </a:rPr>
              <a:t>moléculas</a:t>
            </a:r>
            <a:r>
              <a:rPr lang="en-US" sz="1200" dirty="0">
                <a:solidFill>
                  <a:schemeClr val="bg1"/>
                </a:solidFill>
              </a:rPr>
              <a:t> y </a:t>
            </a:r>
            <a:r>
              <a:rPr lang="en-US" sz="1200" dirty="0" err="1">
                <a:solidFill>
                  <a:schemeClr val="bg1"/>
                </a:solidFill>
              </a:rPr>
              <a:t>componentes</a:t>
            </a:r>
            <a:r>
              <a:rPr lang="en-US" sz="1200" dirty="0">
                <a:solidFill>
                  <a:schemeClr val="bg1"/>
                </a:solidFill>
              </a:rPr>
              <a:t> de gas. </a:t>
            </a:r>
            <a:r>
              <a:rPr lang="en-US" sz="1200" dirty="0" err="1">
                <a:solidFill>
                  <a:schemeClr val="bg1"/>
                </a:solidFill>
              </a:rPr>
              <a:t>Científicos</a:t>
            </a:r>
            <a:r>
              <a:rPr lang="en-US" sz="1200" dirty="0">
                <a:solidFill>
                  <a:schemeClr val="bg1"/>
                </a:solidFill>
              </a:rPr>
              <a:t> de la </a:t>
            </a:r>
            <a:r>
              <a:rPr lang="en-US" sz="1200" dirty="0" err="1">
                <a:solidFill>
                  <a:schemeClr val="bg1"/>
                </a:solidFill>
              </a:rPr>
              <a:t>agencia</a:t>
            </a:r>
            <a:r>
              <a:rPr lang="en-US" sz="1200" dirty="0">
                <a:solidFill>
                  <a:schemeClr val="bg1"/>
                </a:solidFill>
              </a:rPr>
              <a:t> son </a:t>
            </a:r>
            <a:r>
              <a:rPr lang="en-US" sz="1200" dirty="0" err="1">
                <a:solidFill>
                  <a:schemeClr val="bg1"/>
                </a:solidFill>
              </a:rPr>
              <a:t>muy</a:t>
            </a:r>
            <a:r>
              <a:rPr lang="en-US" sz="1200" dirty="0">
                <a:solidFill>
                  <a:schemeClr val="bg1"/>
                </a:solidFill>
              </a:rPr>
              <a:t> </a:t>
            </a:r>
            <a:r>
              <a:rPr lang="en-US" sz="1200" dirty="0" err="1">
                <a:solidFill>
                  <a:schemeClr val="bg1"/>
                </a:solidFill>
              </a:rPr>
              <a:t>optimistas</a:t>
            </a:r>
            <a:r>
              <a:rPr lang="en-US" sz="1200" dirty="0">
                <a:solidFill>
                  <a:schemeClr val="bg1"/>
                </a:solidFill>
              </a:rPr>
              <a:t>  con </a:t>
            </a:r>
            <a:r>
              <a:rPr lang="en-US" sz="1200" dirty="0" err="1">
                <a:solidFill>
                  <a:schemeClr val="bg1"/>
                </a:solidFill>
              </a:rPr>
              <a:t>este</a:t>
            </a:r>
            <a:r>
              <a:rPr lang="en-US" sz="1200" dirty="0">
                <a:solidFill>
                  <a:schemeClr val="bg1"/>
                </a:solidFill>
              </a:rPr>
              <a:t> </a:t>
            </a:r>
            <a:r>
              <a:rPr lang="en-US" sz="1200" dirty="0" err="1">
                <a:solidFill>
                  <a:schemeClr val="bg1"/>
                </a:solidFill>
              </a:rPr>
              <a:t>proceso</a:t>
            </a:r>
            <a:r>
              <a:rPr lang="en-US" sz="1200" dirty="0">
                <a:solidFill>
                  <a:schemeClr val="bg1"/>
                </a:solidFill>
              </a:rPr>
              <a:t>, al que </a:t>
            </a:r>
            <a:r>
              <a:rPr lang="en-US" sz="1200" dirty="0" err="1">
                <a:solidFill>
                  <a:schemeClr val="bg1"/>
                </a:solidFill>
              </a:rPr>
              <a:t>han</a:t>
            </a:r>
            <a:r>
              <a:rPr lang="en-US" sz="1200" dirty="0">
                <a:solidFill>
                  <a:schemeClr val="bg1"/>
                </a:solidFill>
              </a:rPr>
              <a:t> </a:t>
            </a:r>
            <a:r>
              <a:rPr lang="en-US" sz="1200" dirty="0" err="1">
                <a:solidFill>
                  <a:schemeClr val="bg1"/>
                </a:solidFill>
              </a:rPr>
              <a:t>llamado</a:t>
            </a:r>
            <a:r>
              <a:rPr lang="en-US" sz="1200" dirty="0">
                <a:solidFill>
                  <a:schemeClr val="bg1"/>
                </a:solidFill>
              </a:rPr>
              <a:t> Luminous Gas Treatment y que </a:t>
            </a:r>
            <a:r>
              <a:rPr lang="en-US" sz="1200" dirty="0" err="1">
                <a:solidFill>
                  <a:schemeClr val="bg1"/>
                </a:solidFill>
              </a:rPr>
              <a:t>tiene</a:t>
            </a:r>
            <a:r>
              <a:rPr lang="en-US" sz="1200" dirty="0">
                <a:solidFill>
                  <a:schemeClr val="bg1"/>
                </a:solidFill>
              </a:rPr>
              <a:t> la </a:t>
            </a:r>
            <a:r>
              <a:rPr lang="en-US" sz="1200" dirty="0" err="1">
                <a:solidFill>
                  <a:schemeClr val="bg1"/>
                </a:solidFill>
              </a:rPr>
              <a:t>capacidad</a:t>
            </a:r>
            <a:r>
              <a:rPr lang="en-US" sz="1200" dirty="0">
                <a:solidFill>
                  <a:schemeClr val="bg1"/>
                </a:solidFill>
              </a:rPr>
              <a:t> de </a:t>
            </a:r>
            <a:r>
              <a:rPr lang="en-US" sz="1200" dirty="0" err="1">
                <a:solidFill>
                  <a:schemeClr val="bg1"/>
                </a:solidFill>
              </a:rPr>
              <a:t>tratar</a:t>
            </a:r>
            <a:r>
              <a:rPr lang="en-US" sz="1200" dirty="0">
                <a:solidFill>
                  <a:schemeClr val="bg1"/>
                </a:solidFill>
              </a:rPr>
              <a:t> </a:t>
            </a:r>
            <a:r>
              <a:rPr lang="en-US" sz="1200" dirty="0" err="1">
                <a:solidFill>
                  <a:schemeClr val="bg1"/>
                </a:solidFill>
              </a:rPr>
              <a:t>efectivamente</a:t>
            </a:r>
            <a:r>
              <a:rPr lang="en-US" sz="1200" dirty="0">
                <a:solidFill>
                  <a:schemeClr val="bg1"/>
                </a:solidFill>
              </a:rPr>
              <a:t> el coronavirus, SARS, MERS , tuberculosis y </a:t>
            </a:r>
            <a:r>
              <a:rPr lang="en-US" sz="1200" dirty="0" err="1">
                <a:solidFill>
                  <a:schemeClr val="bg1"/>
                </a:solidFill>
              </a:rPr>
              <a:t>algún</a:t>
            </a:r>
            <a:r>
              <a:rPr lang="en-US" sz="1200" dirty="0">
                <a:solidFill>
                  <a:schemeClr val="bg1"/>
                </a:solidFill>
              </a:rPr>
              <a:t> </a:t>
            </a:r>
            <a:r>
              <a:rPr lang="en-US" sz="1200" dirty="0" err="1">
                <a:solidFill>
                  <a:schemeClr val="bg1"/>
                </a:solidFill>
              </a:rPr>
              <a:t>cáncer</a:t>
            </a:r>
            <a:r>
              <a:rPr lang="en-US" sz="1200" dirty="0">
                <a:solidFill>
                  <a:schemeClr val="bg1"/>
                </a:solidFill>
              </a:rPr>
              <a:t>.</a:t>
            </a:r>
          </a:p>
          <a:p>
            <a:pPr algn="just" fontAlgn="base"/>
            <a:endParaRPr lang="de-DE" sz="1200" dirty="0"/>
          </a:p>
        </p:txBody>
      </p:sp>
      <p:sp>
        <p:nvSpPr>
          <p:cNvPr id="59" name="TextBox 7">
            <a:extLst>
              <a:ext uri="{FF2B5EF4-FFF2-40B4-BE49-F238E27FC236}">
                <a16:creationId xmlns:a16="http://schemas.microsoft.com/office/drawing/2014/main" id="{8F957DB2-37AD-824E-8113-0D5D48141F89}"/>
              </a:ext>
            </a:extLst>
          </p:cNvPr>
          <p:cNvSpPr txBox="1"/>
          <p:nvPr/>
        </p:nvSpPr>
        <p:spPr>
          <a:xfrm>
            <a:off x="-1" y="5592931"/>
            <a:ext cx="6886163" cy="4370427"/>
          </a:xfrm>
          <a:prstGeom prst="rect">
            <a:avLst/>
          </a:prstGeom>
          <a:solidFill>
            <a:schemeClr val="tx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400" dirty="0"/>
              <a:t>Mortalidad en las residencias de ancianos</a:t>
            </a:r>
          </a:p>
          <a:p>
            <a:pPr algn="just"/>
            <a:r>
              <a:rPr lang="en-GB" sz="1200" dirty="0"/>
              <a:t>A </a:t>
            </a:r>
            <a:r>
              <a:rPr lang="en-GB" sz="1200" dirty="0" err="1"/>
              <a:t>nivel</a:t>
            </a:r>
            <a:r>
              <a:rPr lang="en-GB" sz="1200" dirty="0"/>
              <a:t> </a:t>
            </a:r>
            <a:r>
              <a:rPr lang="en-GB" sz="1200" dirty="0" err="1"/>
              <a:t>mundial</a:t>
            </a:r>
            <a:r>
              <a:rPr lang="en-GB" sz="1200" dirty="0"/>
              <a:t>, la </a:t>
            </a:r>
            <a:r>
              <a:rPr lang="en-GB" sz="1200" dirty="0" err="1"/>
              <a:t>sobremortalidad</a:t>
            </a:r>
            <a:r>
              <a:rPr lang="en-GB" sz="1200" dirty="0"/>
              <a:t> en las </a:t>
            </a:r>
            <a:r>
              <a:rPr lang="en-GB" sz="1200" dirty="0" err="1"/>
              <a:t>residencias</a:t>
            </a:r>
            <a:r>
              <a:rPr lang="en-GB" sz="1200" dirty="0"/>
              <a:t> de </a:t>
            </a:r>
            <a:r>
              <a:rPr lang="en-GB" sz="1200" dirty="0" err="1"/>
              <a:t>ancianos</a:t>
            </a:r>
            <a:r>
              <a:rPr lang="en-GB" sz="1200" dirty="0"/>
              <a:t>  </a:t>
            </a:r>
            <a:r>
              <a:rPr lang="en-GB" sz="1200" dirty="0" err="1"/>
              <a:t>fue</a:t>
            </a:r>
            <a:r>
              <a:rPr lang="en-GB" sz="1200" dirty="0"/>
              <a:t> </a:t>
            </a:r>
            <a:r>
              <a:rPr lang="en-GB" sz="1200" dirty="0" err="1"/>
              <a:t>causada</a:t>
            </a:r>
            <a:r>
              <a:rPr lang="en-GB" sz="1200" dirty="0"/>
              <a:t> </a:t>
            </a:r>
            <a:r>
              <a:rPr lang="en-GB" sz="1200" dirty="0" err="1"/>
              <a:t>por</a:t>
            </a:r>
            <a:r>
              <a:rPr lang="en-GB" sz="1200" dirty="0"/>
              <a:t>  la </a:t>
            </a:r>
            <a:r>
              <a:rPr lang="en-GB" sz="1200" dirty="0" err="1"/>
              <a:t>manera</a:t>
            </a:r>
            <a:r>
              <a:rPr lang="en-GB" sz="1200" dirty="0"/>
              <a:t> en que </a:t>
            </a:r>
            <a:r>
              <a:rPr lang="en-GB" sz="1200" dirty="0" err="1"/>
              <a:t>los</a:t>
            </a:r>
            <a:r>
              <a:rPr lang="en-GB" sz="1200" dirty="0"/>
              <a:t> </a:t>
            </a:r>
            <a:r>
              <a:rPr lang="en-GB" sz="1200" dirty="0" err="1"/>
              <a:t>gobiernos</a:t>
            </a:r>
            <a:r>
              <a:rPr lang="en-GB" sz="1200" dirty="0"/>
              <a:t> y </a:t>
            </a:r>
            <a:r>
              <a:rPr lang="en-GB" sz="1200" dirty="0" err="1"/>
              <a:t>autoriades</a:t>
            </a:r>
            <a:r>
              <a:rPr lang="en-GB" sz="1200" dirty="0"/>
              <a:t> locales </a:t>
            </a:r>
            <a:r>
              <a:rPr lang="en-GB" sz="1200" dirty="0" err="1"/>
              <a:t>respondieron</a:t>
            </a:r>
            <a:r>
              <a:rPr lang="en-GB" sz="1200" dirty="0"/>
              <a:t> a la </a:t>
            </a:r>
            <a:r>
              <a:rPr lang="en-GB" sz="1200" dirty="0" err="1"/>
              <a:t>infección</a:t>
            </a:r>
            <a:r>
              <a:rPr lang="en-GB" sz="1200" dirty="0"/>
              <a:t> del COVID-19.    Las </a:t>
            </a:r>
            <a:r>
              <a:rPr lang="en-GB" sz="1200" dirty="0" err="1"/>
              <a:t>causas</a:t>
            </a:r>
            <a:r>
              <a:rPr lang="en-GB" sz="1200" dirty="0"/>
              <a:t> se </a:t>
            </a:r>
            <a:r>
              <a:rPr lang="en-GB" sz="1200" dirty="0" err="1"/>
              <a:t>cristalizan</a:t>
            </a:r>
            <a:r>
              <a:rPr lang="en-GB" sz="1200" dirty="0"/>
              <a:t> </a:t>
            </a:r>
            <a:r>
              <a:rPr lang="en-GB" sz="1200" dirty="0" err="1"/>
              <a:t>ahora</a:t>
            </a:r>
            <a:r>
              <a:rPr lang="en-GB" sz="1200" dirty="0"/>
              <a:t>:     </a:t>
            </a:r>
            <a:r>
              <a:rPr lang="en-GB" sz="1200" dirty="0" err="1"/>
              <a:t>tratamientos</a:t>
            </a:r>
            <a:r>
              <a:rPr lang="en-GB" sz="1200" dirty="0"/>
              <a:t>  </a:t>
            </a:r>
            <a:r>
              <a:rPr lang="en-GB" sz="1200" dirty="0" err="1"/>
              <a:t>erróneos</a:t>
            </a:r>
            <a:r>
              <a:rPr lang="en-GB" sz="1200" dirty="0"/>
              <a:t> o </a:t>
            </a:r>
            <a:r>
              <a:rPr lang="en-GB" sz="1200" dirty="0" err="1"/>
              <a:t>innecesarios</a:t>
            </a:r>
            <a:r>
              <a:rPr lang="en-GB" sz="1200" dirty="0"/>
              <a:t>, </a:t>
            </a:r>
            <a:r>
              <a:rPr lang="en-GB" sz="1200" dirty="0" err="1"/>
              <a:t>sedación</a:t>
            </a:r>
            <a:r>
              <a:rPr lang="en-GB" sz="1200" dirty="0"/>
              <a:t> y la </a:t>
            </a:r>
            <a:r>
              <a:rPr lang="en-GB" sz="1200" dirty="0" err="1"/>
              <a:t>omisión</a:t>
            </a:r>
            <a:r>
              <a:rPr lang="en-GB" sz="1200" dirty="0"/>
              <a:t> de </a:t>
            </a:r>
            <a:r>
              <a:rPr lang="en-GB" sz="1200" dirty="0" err="1"/>
              <a:t>tratamientos</a:t>
            </a:r>
            <a:r>
              <a:rPr lang="en-GB" sz="1200" dirty="0"/>
              <a:t> </a:t>
            </a:r>
            <a:r>
              <a:rPr lang="en-GB" sz="1200" dirty="0" err="1"/>
              <a:t>adecuados</a:t>
            </a:r>
            <a:r>
              <a:rPr lang="en-GB" sz="1200" dirty="0"/>
              <a:t> en </a:t>
            </a:r>
            <a:r>
              <a:rPr lang="en-GB" sz="1200" dirty="0" err="1"/>
              <a:t>enfermedades</a:t>
            </a:r>
            <a:r>
              <a:rPr lang="en-GB" sz="1200" dirty="0"/>
              <a:t> </a:t>
            </a:r>
            <a:r>
              <a:rPr lang="en-GB" sz="1200" dirty="0" err="1"/>
              <a:t>previas</a:t>
            </a:r>
            <a:r>
              <a:rPr lang="en-GB" sz="1200" dirty="0"/>
              <a:t> al virus.  </a:t>
            </a:r>
            <a:r>
              <a:rPr lang="en-GB" sz="1200" dirty="0" err="1"/>
              <a:t>Ahora</a:t>
            </a:r>
            <a:r>
              <a:rPr lang="en-GB" sz="1200" dirty="0"/>
              <a:t> </a:t>
            </a:r>
            <a:r>
              <a:rPr lang="en-GB" sz="1200" dirty="0" err="1"/>
              <a:t>tendrán</a:t>
            </a:r>
            <a:r>
              <a:rPr lang="en-GB" sz="1200" dirty="0"/>
              <a:t> </a:t>
            </a:r>
            <a:r>
              <a:rPr lang="en-GB" sz="1200" dirty="0" err="1"/>
              <a:t>lugar</a:t>
            </a:r>
            <a:r>
              <a:rPr lang="en-GB" sz="1200" dirty="0"/>
              <a:t> las </a:t>
            </a:r>
            <a:r>
              <a:rPr lang="en-GB" sz="1200" dirty="0" err="1"/>
              <a:t>investigaciones</a:t>
            </a:r>
            <a:r>
              <a:rPr lang="en-GB" sz="1200" dirty="0"/>
              <a:t>  de la </a:t>
            </a:r>
            <a:r>
              <a:rPr lang="en-GB" sz="1200" dirty="0" err="1"/>
              <a:t>fiscalía</a:t>
            </a:r>
            <a:r>
              <a:rPr lang="en-GB" sz="1200" dirty="0"/>
              <a:t> general . En </a:t>
            </a:r>
            <a:r>
              <a:rPr lang="en-GB" sz="1200" dirty="0" err="1"/>
              <a:t>Suiza</a:t>
            </a:r>
            <a:r>
              <a:rPr lang="en-GB" sz="1200" dirty="0"/>
              <a:t>, </a:t>
            </a:r>
            <a:r>
              <a:rPr lang="en-GB" sz="1200" dirty="0" err="1"/>
              <a:t>Lombardía</a:t>
            </a:r>
            <a:r>
              <a:rPr lang="en-GB" sz="1200" dirty="0"/>
              <a:t>, </a:t>
            </a:r>
            <a:r>
              <a:rPr lang="en-GB" sz="1200" dirty="0" err="1"/>
              <a:t>Francia</a:t>
            </a:r>
            <a:r>
              <a:rPr lang="en-GB" sz="1200" dirty="0"/>
              <a:t>, </a:t>
            </a:r>
            <a:r>
              <a:rPr lang="en-GB" sz="1200" dirty="0" err="1"/>
              <a:t>España</a:t>
            </a:r>
            <a:r>
              <a:rPr lang="en-GB" sz="1200" dirty="0"/>
              <a:t> y </a:t>
            </a:r>
            <a:r>
              <a:rPr lang="en-GB" sz="1200" dirty="0" err="1"/>
              <a:t>los</a:t>
            </a:r>
            <a:r>
              <a:rPr lang="en-GB" sz="1200" dirty="0"/>
              <a:t> </a:t>
            </a:r>
            <a:r>
              <a:rPr lang="en-GB" sz="1200" dirty="0" err="1"/>
              <a:t>Estados</a:t>
            </a:r>
            <a:r>
              <a:rPr lang="en-GB" sz="1200" dirty="0"/>
              <a:t> </a:t>
            </a:r>
            <a:r>
              <a:rPr lang="en-GB" sz="1200" dirty="0" err="1"/>
              <a:t>Unidos</a:t>
            </a:r>
            <a:r>
              <a:rPr lang="en-GB" sz="1200" dirty="0"/>
              <a:t>  ha </a:t>
            </a:r>
            <a:r>
              <a:rPr lang="en-GB" sz="1200" dirty="0" err="1"/>
              <a:t>empezado</a:t>
            </a:r>
            <a:r>
              <a:rPr lang="en-GB" sz="1200" dirty="0"/>
              <a:t> </a:t>
            </a:r>
            <a:r>
              <a:rPr lang="en-GB" sz="1200" dirty="0" err="1"/>
              <a:t>una</a:t>
            </a:r>
            <a:r>
              <a:rPr lang="en-GB" sz="1200" dirty="0"/>
              <a:t> </a:t>
            </a:r>
            <a:r>
              <a:rPr lang="en-GB" sz="1200" dirty="0" err="1"/>
              <a:t>ola</a:t>
            </a:r>
            <a:r>
              <a:rPr lang="en-GB" sz="1200" dirty="0"/>
              <a:t> de </a:t>
            </a:r>
            <a:r>
              <a:rPr lang="en-GB" sz="1200" dirty="0" err="1"/>
              <a:t>querellas</a:t>
            </a:r>
            <a:r>
              <a:rPr lang="en-GB" sz="1200" dirty="0"/>
              <a:t>.  </a:t>
            </a:r>
            <a:r>
              <a:rPr lang="en-GB" sz="1200" dirty="0" err="1"/>
              <a:t>Debido</a:t>
            </a:r>
            <a:r>
              <a:rPr lang="en-GB" sz="1200" dirty="0"/>
              <a:t> al </a:t>
            </a:r>
            <a:r>
              <a:rPr lang="en-GB" sz="1200" dirty="0" err="1"/>
              <a:t>aislamiento</a:t>
            </a:r>
            <a:r>
              <a:rPr lang="en-GB" sz="1200" dirty="0"/>
              <a:t> sin </a:t>
            </a:r>
            <a:r>
              <a:rPr lang="en-GB" sz="1200" dirty="0" err="1"/>
              <a:t>derecho</a:t>
            </a:r>
            <a:r>
              <a:rPr lang="en-GB" sz="1200" dirty="0"/>
              <a:t> de </a:t>
            </a:r>
            <a:r>
              <a:rPr lang="en-GB" sz="1200" dirty="0" err="1"/>
              <a:t>visita</a:t>
            </a:r>
            <a:r>
              <a:rPr lang="en-GB" sz="1200" dirty="0"/>
              <a:t> a </a:t>
            </a:r>
            <a:r>
              <a:rPr lang="en-GB" sz="1200" dirty="0" err="1"/>
              <a:t>los</a:t>
            </a:r>
            <a:r>
              <a:rPr lang="en-GB" sz="1200" dirty="0"/>
              <a:t> </a:t>
            </a:r>
            <a:r>
              <a:rPr lang="en-GB" sz="1200" dirty="0" err="1"/>
              <a:t>ancianos</a:t>
            </a:r>
            <a:r>
              <a:rPr lang="en-GB" sz="1200" dirty="0"/>
              <a:t>, la </a:t>
            </a:r>
            <a:r>
              <a:rPr lang="en-GB" sz="1200" dirty="0" err="1"/>
              <a:t>decisiones</a:t>
            </a:r>
            <a:r>
              <a:rPr lang="en-GB" sz="1200" dirty="0"/>
              <a:t> se </a:t>
            </a:r>
            <a:r>
              <a:rPr lang="en-GB" sz="1200" dirty="0" err="1"/>
              <a:t>tomaron</a:t>
            </a:r>
            <a:r>
              <a:rPr lang="en-GB" sz="1200" dirty="0"/>
              <a:t> a menudo  sin </a:t>
            </a:r>
            <a:r>
              <a:rPr lang="en-GB" sz="1200" dirty="0" err="1"/>
              <a:t>los</a:t>
            </a:r>
            <a:r>
              <a:rPr lang="en-GB" sz="1200" dirty="0"/>
              <a:t> </a:t>
            </a:r>
            <a:r>
              <a:rPr lang="en-GB" sz="1200" dirty="0" err="1"/>
              <a:t>familiares</a:t>
            </a:r>
            <a:r>
              <a:rPr lang="en-GB" sz="1200" dirty="0"/>
              <a:t>.  Los </a:t>
            </a:r>
            <a:r>
              <a:rPr lang="en-GB" sz="1200" dirty="0" err="1"/>
              <a:t>mayores</a:t>
            </a:r>
            <a:r>
              <a:rPr lang="en-GB" sz="1200" dirty="0"/>
              <a:t> que </a:t>
            </a:r>
            <a:r>
              <a:rPr lang="en-GB" sz="1200" dirty="0" err="1"/>
              <a:t>recibieron</a:t>
            </a:r>
            <a:r>
              <a:rPr lang="en-GB" sz="1200" dirty="0"/>
              <a:t> </a:t>
            </a:r>
            <a:r>
              <a:rPr lang="en-GB" sz="1200" dirty="0" err="1"/>
              <a:t>cuidados</a:t>
            </a:r>
            <a:r>
              <a:rPr lang="en-GB" sz="1200" dirty="0"/>
              <a:t> en casa o en </a:t>
            </a:r>
            <a:r>
              <a:rPr lang="en-GB" sz="1200" dirty="0" err="1"/>
              <a:t>residencias</a:t>
            </a:r>
            <a:r>
              <a:rPr lang="en-GB" sz="1200" dirty="0"/>
              <a:t> </a:t>
            </a:r>
            <a:r>
              <a:rPr lang="en-GB" sz="1200" dirty="0" err="1"/>
              <a:t>pequeñas</a:t>
            </a:r>
            <a:r>
              <a:rPr lang="en-GB" sz="1200" dirty="0"/>
              <a:t> </a:t>
            </a:r>
            <a:r>
              <a:rPr lang="en-GB" sz="1200" dirty="0" err="1"/>
              <a:t>bajo</a:t>
            </a:r>
            <a:r>
              <a:rPr lang="en-GB" sz="1200" dirty="0"/>
              <a:t> el control  de sus </a:t>
            </a:r>
            <a:r>
              <a:rPr lang="en-GB" sz="1200" dirty="0" err="1"/>
              <a:t>familiares</a:t>
            </a:r>
            <a:r>
              <a:rPr lang="en-GB" sz="1200" dirty="0"/>
              <a:t>  lo </a:t>
            </a:r>
            <a:r>
              <a:rPr lang="en-GB" sz="1200" dirty="0" err="1"/>
              <a:t>pasaron</a:t>
            </a:r>
            <a:r>
              <a:rPr lang="en-GB" sz="1200" dirty="0"/>
              <a:t> </a:t>
            </a:r>
            <a:r>
              <a:rPr lang="en-GB" sz="1200" dirty="0" err="1"/>
              <a:t>mejor</a:t>
            </a:r>
            <a:r>
              <a:rPr lang="en-GB" sz="1200" dirty="0"/>
              <a:t>.  En </a:t>
            </a:r>
            <a:r>
              <a:rPr lang="en-GB" sz="1200" dirty="0" err="1"/>
              <a:t>una</a:t>
            </a:r>
            <a:r>
              <a:rPr lang="en-GB" sz="1200" dirty="0"/>
              <a:t> </a:t>
            </a:r>
            <a:r>
              <a:rPr lang="en-GB" sz="1200" dirty="0" err="1"/>
              <a:t>residencia</a:t>
            </a:r>
            <a:r>
              <a:rPr lang="en-GB" sz="1200" dirty="0"/>
              <a:t> </a:t>
            </a:r>
            <a:r>
              <a:rPr lang="en-GB" sz="1200" dirty="0" err="1"/>
              <a:t>todos</a:t>
            </a:r>
            <a:r>
              <a:rPr lang="en-GB" sz="1200" dirty="0"/>
              <a:t> </a:t>
            </a:r>
            <a:r>
              <a:rPr lang="en-GB" sz="1200" dirty="0" err="1"/>
              <a:t>viven</a:t>
            </a:r>
            <a:r>
              <a:rPr lang="en-GB" sz="1200" dirty="0"/>
              <a:t> en </a:t>
            </a:r>
            <a:r>
              <a:rPr lang="en-GB" sz="1200" dirty="0" err="1"/>
              <a:t>su</a:t>
            </a:r>
            <a:r>
              <a:rPr lang="en-GB" sz="1200" dirty="0"/>
              <a:t> </a:t>
            </a:r>
            <a:r>
              <a:rPr lang="en-GB" sz="1200" dirty="0" err="1"/>
              <a:t>habitación</a:t>
            </a:r>
            <a:r>
              <a:rPr lang="en-GB" sz="1200" dirty="0"/>
              <a:t>, </a:t>
            </a:r>
            <a:r>
              <a:rPr lang="en-GB" sz="1200" dirty="0" err="1"/>
              <a:t>pero</a:t>
            </a:r>
            <a:r>
              <a:rPr lang="en-GB" sz="1200" dirty="0"/>
              <a:t> </a:t>
            </a:r>
            <a:r>
              <a:rPr lang="en-GB" sz="1200" dirty="0" err="1"/>
              <a:t>comparten</a:t>
            </a:r>
            <a:r>
              <a:rPr lang="en-GB" sz="1200" dirty="0"/>
              <a:t> </a:t>
            </a:r>
            <a:r>
              <a:rPr lang="en-GB" sz="1200" dirty="0" err="1"/>
              <a:t>grandes</a:t>
            </a:r>
            <a:r>
              <a:rPr lang="en-GB" sz="1200" dirty="0"/>
              <a:t> areas del </a:t>
            </a:r>
            <a:r>
              <a:rPr lang="en-GB" sz="1200" dirty="0" err="1"/>
              <a:t>salón</a:t>
            </a:r>
            <a:r>
              <a:rPr lang="en-GB" sz="1200" dirty="0"/>
              <a:t>,  el </a:t>
            </a:r>
            <a:r>
              <a:rPr lang="en-GB" sz="1200" dirty="0" err="1"/>
              <a:t>comedor</a:t>
            </a:r>
            <a:r>
              <a:rPr lang="en-GB" sz="1200" dirty="0"/>
              <a:t>, la </a:t>
            </a:r>
            <a:r>
              <a:rPr lang="en-GB" sz="1200" dirty="0" err="1"/>
              <a:t>cocina</a:t>
            </a:r>
            <a:r>
              <a:rPr lang="en-GB" sz="1200" dirty="0"/>
              <a:t> y el </a:t>
            </a:r>
            <a:r>
              <a:rPr lang="en-GB" sz="1200" dirty="0" err="1"/>
              <a:t>baño</a:t>
            </a:r>
            <a:r>
              <a:rPr lang="en-GB" sz="1200" dirty="0"/>
              <a:t> </a:t>
            </a:r>
            <a:r>
              <a:rPr lang="en-GB" sz="1200" dirty="0" err="1"/>
              <a:t>además</a:t>
            </a:r>
            <a:r>
              <a:rPr lang="en-GB" sz="1200" dirty="0"/>
              <a:t> de </a:t>
            </a:r>
            <a:r>
              <a:rPr lang="en-GB" sz="1200" dirty="0" err="1"/>
              <a:t>los</a:t>
            </a:r>
            <a:r>
              <a:rPr lang="en-GB" sz="1200" dirty="0"/>
              <a:t> </a:t>
            </a:r>
            <a:r>
              <a:rPr lang="en-GB" sz="1200" dirty="0" err="1"/>
              <a:t>cuidados</a:t>
            </a:r>
            <a:r>
              <a:rPr lang="en-GB" sz="1200" dirty="0"/>
              <a:t> de 24 horas.  Los </a:t>
            </a:r>
            <a:r>
              <a:rPr lang="en-GB" sz="1200" dirty="0" err="1"/>
              <a:t>residentes</a:t>
            </a:r>
            <a:r>
              <a:rPr lang="en-GB" sz="1200" dirty="0"/>
              <a:t> se </a:t>
            </a:r>
            <a:r>
              <a:rPr lang="en-GB" sz="1200" dirty="0" err="1"/>
              <a:t>sienten</a:t>
            </a:r>
            <a:r>
              <a:rPr lang="en-GB" sz="1200" dirty="0"/>
              <a:t> </a:t>
            </a:r>
            <a:r>
              <a:rPr lang="en-GB" sz="1200" dirty="0" err="1"/>
              <a:t>más</a:t>
            </a:r>
            <a:r>
              <a:rPr lang="en-GB" sz="1200" dirty="0"/>
              <a:t> </a:t>
            </a:r>
            <a:r>
              <a:rPr lang="en-GB" sz="1200" dirty="0" err="1"/>
              <a:t>como</a:t>
            </a:r>
            <a:r>
              <a:rPr lang="en-GB" sz="1200" dirty="0"/>
              <a:t> en </a:t>
            </a:r>
            <a:r>
              <a:rPr lang="en-GB" sz="1200" dirty="0" err="1"/>
              <a:t>su</a:t>
            </a:r>
            <a:r>
              <a:rPr lang="en-GB" sz="1200" dirty="0"/>
              <a:t> casa  y </a:t>
            </a:r>
            <a:r>
              <a:rPr lang="en-GB" sz="1200" dirty="0" err="1"/>
              <a:t>los</a:t>
            </a:r>
            <a:r>
              <a:rPr lang="en-GB" sz="1200" dirty="0"/>
              <a:t> </a:t>
            </a:r>
            <a:r>
              <a:rPr lang="en-GB" sz="1200" dirty="0" err="1"/>
              <a:t>familiares</a:t>
            </a:r>
            <a:r>
              <a:rPr lang="en-GB" sz="1200" dirty="0"/>
              <a:t> </a:t>
            </a:r>
            <a:r>
              <a:rPr lang="en-GB" sz="1200" dirty="0" err="1"/>
              <a:t>influyen</a:t>
            </a:r>
            <a:r>
              <a:rPr lang="en-GB" sz="1200" dirty="0"/>
              <a:t> en la </a:t>
            </a:r>
            <a:r>
              <a:rPr lang="en-GB" sz="1200" dirty="0" err="1"/>
              <a:t>organización</a:t>
            </a:r>
            <a:r>
              <a:rPr lang="en-GB" sz="1200" dirty="0"/>
              <a:t> de </a:t>
            </a:r>
            <a:r>
              <a:rPr lang="en-GB" sz="1200" dirty="0" err="1"/>
              <a:t>rutinas</a:t>
            </a:r>
            <a:r>
              <a:rPr lang="en-GB" sz="1200" dirty="0"/>
              <a:t> </a:t>
            </a:r>
            <a:r>
              <a:rPr lang="en-GB" sz="1200" dirty="0" err="1"/>
              <a:t>diarias</a:t>
            </a:r>
            <a:r>
              <a:rPr lang="en-GB" sz="1200" dirty="0"/>
              <a:t> , </a:t>
            </a:r>
            <a:r>
              <a:rPr lang="en-GB" sz="1200" dirty="0" err="1"/>
              <a:t>nutrición</a:t>
            </a:r>
            <a:r>
              <a:rPr lang="en-GB" sz="1200" dirty="0"/>
              <a:t> y </a:t>
            </a:r>
            <a:r>
              <a:rPr lang="en-GB" sz="1200" dirty="0" err="1"/>
              <a:t>cuidado</a:t>
            </a:r>
            <a:r>
              <a:rPr lang="en-GB" sz="1200" dirty="0"/>
              <a:t> </a:t>
            </a:r>
            <a:r>
              <a:rPr lang="en-GB" sz="1200" dirty="0" err="1"/>
              <a:t>médico</a:t>
            </a:r>
            <a:r>
              <a:rPr lang="en-GB" sz="1200" dirty="0"/>
              <a:t>.  La </a:t>
            </a:r>
            <a:r>
              <a:rPr lang="en-GB" sz="1200" dirty="0" err="1"/>
              <a:t>evaluación</a:t>
            </a:r>
            <a:r>
              <a:rPr lang="en-GB" sz="1200" dirty="0"/>
              <a:t> de </a:t>
            </a:r>
            <a:r>
              <a:rPr lang="en-GB" sz="1200" dirty="0" err="1"/>
              <a:t>datos</a:t>
            </a:r>
            <a:r>
              <a:rPr lang="en-GB" sz="1200" dirty="0"/>
              <a:t> </a:t>
            </a:r>
            <a:r>
              <a:rPr lang="en-GB" sz="1200" dirty="0" err="1"/>
              <a:t>oficiales</a:t>
            </a:r>
            <a:r>
              <a:rPr lang="en-GB" sz="1200" dirty="0"/>
              <a:t> </a:t>
            </a:r>
            <a:r>
              <a:rPr lang="en-GB" sz="1200" dirty="0" err="1"/>
              <a:t>muestra</a:t>
            </a:r>
            <a:r>
              <a:rPr lang="en-GB" sz="1200" dirty="0"/>
              <a:t> que en </a:t>
            </a:r>
            <a:r>
              <a:rPr lang="en-GB" sz="1200" dirty="0" err="1"/>
              <a:t>ningún</a:t>
            </a:r>
            <a:r>
              <a:rPr lang="en-GB" sz="1200" dirty="0"/>
              <a:t> </a:t>
            </a:r>
            <a:r>
              <a:rPr lang="en-GB" sz="1200" dirty="0" err="1"/>
              <a:t>momento</a:t>
            </a:r>
            <a:r>
              <a:rPr lang="en-GB" sz="1200" dirty="0"/>
              <a:t> se </a:t>
            </a:r>
            <a:r>
              <a:rPr lang="en-GB" sz="1200" dirty="0" err="1"/>
              <a:t>justifican</a:t>
            </a:r>
            <a:r>
              <a:rPr lang="en-GB" sz="1200" dirty="0"/>
              <a:t> las </a:t>
            </a:r>
            <a:r>
              <a:rPr lang="en-GB" sz="1200" dirty="0" err="1"/>
              <a:t>decisiones</a:t>
            </a:r>
            <a:r>
              <a:rPr lang="en-GB" sz="1200" dirty="0"/>
              <a:t> </a:t>
            </a:r>
            <a:r>
              <a:rPr lang="en-GB" sz="1200" dirty="0" err="1"/>
              <a:t>draconianas</a:t>
            </a:r>
            <a:r>
              <a:rPr lang="en-GB" sz="1200" dirty="0"/>
              <a:t> de </a:t>
            </a:r>
            <a:r>
              <a:rPr lang="en-GB" sz="1200" dirty="0" err="1"/>
              <a:t>confinamiento</a:t>
            </a:r>
            <a:r>
              <a:rPr lang="en-GB" sz="1200" dirty="0"/>
              <a:t>.  </a:t>
            </a:r>
            <a:r>
              <a:rPr lang="en-GB" sz="1200" dirty="0" err="1"/>
              <a:t>Estados</a:t>
            </a:r>
            <a:r>
              <a:rPr lang="en-GB" sz="1200" dirty="0"/>
              <a:t>  que </a:t>
            </a:r>
            <a:r>
              <a:rPr lang="en-GB" sz="1200" dirty="0" err="1"/>
              <a:t>nunca</a:t>
            </a:r>
            <a:r>
              <a:rPr lang="en-GB" sz="1200" dirty="0"/>
              <a:t> </a:t>
            </a:r>
            <a:r>
              <a:rPr lang="en-GB" sz="1200" dirty="0" err="1"/>
              <a:t>confinaron</a:t>
            </a:r>
            <a:r>
              <a:rPr lang="en-GB" sz="1200" dirty="0"/>
              <a:t> -</a:t>
            </a:r>
            <a:r>
              <a:rPr lang="en-GB" sz="1200" dirty="0" err="1"/>
              <a:t>estados</a:t>
            </a:r>
            <a:r>
              <a:rPr lang="en-GB" sz="1200" dirty="0"/>
              <a:t>  en que la </a:t>
            </a:r>
            <a:r>
              <a:rPr lang="en-GB" sz="1200" dirty="0" err="1"/>
              <a:t>gente</a:t>
            </a:r>
            <a:r>
              <a:rPr lang="en-GB" sz="1200" dirty="0"/>
              <a:t> </a:t>
            </a:r>
            <a:r>
              <a:rPr lang="en-GB" sz="1200" dirty="0" err="1"/>
              <a:t>pudo</a:t>
            </a:r>
            <a:r>
              <a:rPr lang="en-GB" sz="1200" dirty="0"/>
              <a:t> </a:t>
            </a:r>
            <a:r>
              <a:rPr lang="en-GB" sz="1200" dirty="0" err="1"/>
              <a:t>moverse</a:t>
            </a:r>
            <a:r>
              <a:rPr lang="en-GB" sz="1200" dirty="0"/>
              <a:t> </a:t>
            </a:r>
            <a:r>
              <a:rPr lang="en-GB" sz="1200" dirty="0" err="1"/>
              <a:t>libremente</a:t>
            </a:r>
            <a:r>
              <a:rPr lang="en-GB" sz="1200" dirty="0"/>
              <a:t> </a:t>
            </a:r>
            <a:r>
              <a:rPr lang="en-GB" sz="1200" dirty="0" err="1"/>
              <a:t>por</a:t>
            </a:r>
            <a:r>
              <a:rPr lang="en-GB" sz="1200" dirty="0"/>
              <a:t> el exterior  en </a:t>
            </a:r>
            <a:r>
              <a:rPr lang="en-GB" sz="1200" dirty="0" err="1"/>
              <a:t>vez</a:t>
            </a:r>
            <a:r>
              <a:rPr lang="en-GB" sz="1200" dirty="0"/>
              <a:t> de </a:t>
            </a:r>
            <a:r>
              <a:rPr lang="en-GB" sz="1200" dirty="0" err="1"/>
              <a:t>estar</a:t>
            </a:r>
            <a:r>
              <a:rPr lang="en-GB" sz="1200" dirty="0"/>
              <a:t> </a:t>
            </a:r>
            <a:r>
              <a:rPr lang="en-GB" sz="1200" dirty="0" err="1"/>
              <a:t>encerrados</a:t>
            </a:r>
            <a:r>
              <a:rPr lang="en-GB" sz="1200" dirty="0"/>
              <a:t> en </a:t>
            </a:r>
            <a:r>
              <a:rPr lang="en-GB" sz="1200" dirty="0" err="1"/>
              <a:t>habitaciones</a:t>
            </a:r>
            <a:r>
              <a:rPr lang="en-GB" sz="1200" dirty="0"/>
              <a:t> </a:t>
            </a:r>
            <a:r>
              <a:rPr lang="en-GB" sz="1200" dirty="0" err="1"/>
              <a:t>cerradas</a:t>
            </a:r>
            <a:r>
              <a:rPr lang="en-GB" sz="1200" dirty="0"/>
              <a:t>- no </a:t>
            </a:r>
            <a:r>
              <a:rPr lang="en-GB" sz="1200" dirty="0" err="1"/>
              <a:t>han</a:t>
            </a:r>
            <a:r>
              <a:rPr lang="en-GB" sz="1200" dirty="0"/>
              <a:t> </a:t>
            </a:r>
            <a:r>
              <a:rPr lang="en-GB" sz="1200" dirty="0" err="1"/>
              <a:t>terminado</a:t>
            </a:r>
            <a:r>
              <a:rPr lang="en-GB" sz="1200" dirty="0"/>
              <a:t> </a:t>
            </a:r>
            <a:r>
              <a:rPr lang="en-GB" sz="1200" dirty="0" err="1"/>
              <a:t>peor</a:t>
            </a:r>
            <a:r>
              <a:rPr lang="en-GB" sz="1200" dirty="0"/>
              <a:t> </a:t>
            </a:r>
            <a:r>
              <a:rPr lang="en-GB" sz="1200" dirty="0" err="1"/>
              <a:t>aque</a:t>
            </a:r>
            <a:r>
              <a:rPr lang="en-GB" sz="1200" dirty="0"/>
              <a:t> </a:t>
            </a:r>
            <a:r>
              <a:rPr lang="en-GB" sz="1200" dirty="0" err="1"/>
              <a:t>aquellos</a:t>
            </a:r>
            <a:r>
              <a:rPr lang="en-GB" sz="1200" dirty="0"/>
              <a:t> </a:t>
            </a:r>
            <a:r>
              <a:rPr lang="en-GB" sz="1200" dirty="0" err="1"/>
              <a:t>donde</a:t>
            </a:r>
            <a:r>
              <a:rPr lang="en-GB" sz="1200" dirty="0"/>
              <a:t> la </a:t>
            </a:r>
            <a:r>
              <a:rPr lang="en-GB" sz="1200" dirty="0" err="1"/>
              <a:t>cuarentena</a:t>
            </a:r>
            <a:r>
              <a:rPr lang="en-GB" sz="1200" dirty="0"/>
              <a:t> </a:t>
            </a:r>
            <a:r>
              <a:rPr lang="en-GB" sz="1200" dirty="0" err="1"/>
              <a:t>fue</a:t>
            </a:r>
            <a:r>
              <a:rPr lang="en-GB" sz="1200" dirty="0"/>
              <a:t> </a:t>
            </a:r>
            <a:r>
              <a:rPr lang="en-GB" sz="1200" dirty="0" err="1"/>
              <a:t>obligatoria</a:t>
            </a:r>
            <a:r>
              <a:rPr lang="en-GB" sz="1200" dirty="0"/>
              <a:t>.  </a:t>
            </a:r>
            <a:r>
              <a:rPr lang="en-GB" sz="1200" dirty="0" err="1"/>
              <a:t>Estados</a:t>
            </a:r>
            <a:r>
              <a:rPr lang="en-GB" sz="1200" dirty="0"/>
              <a:t> que </a:t>
            </a:r>
            <a:r>
              <a:rPr lang="en-GB" sz="1200" dirty="0" err="1"/>
              <a:t>inicialmente</a:t>
            </a:r>
            <a:r>
              <a:rPr lang="en-GB" sz="1200" dirty="0"/>
              <a:t> </a:t>
            </a:r>
            <a:r>
              <a:rPr lang="en-GB" sz="1200" dirty="0" err="1"/>
              <a:t>cerraron</a:t>
            </a:r>
            <a:r>
              <a:rPr lang="en-GB" sz="1200" dirty="0"/>
              <a:t>  </a:t>
            </a:r>
            <a:r>
              <a:rPr lang="en-GB" sz="1200" dirty="0" err="1"/>
              <a:t>pero</a:t>
            </a:r>
            <a:r>
              <a:rPr lang="en-GB" sz="1200" dirty="0"/>
              <a:t> </a:t>
            </a:r>
            <a:r>
              <a:rPr lang="en-GB" sz="1200" dirty="0" err="1"/>
              <a:t>reab</a:t>
            </a:r>
            <a:r>
              <a:rPr lang="en-GB" sz="1200" dirty="0"/>
              <a:t> </a:t>
            </a:r>
            <a:r>
              <a:rPr lang="en-GB" sz="1200" dirty="0" err="1"/>
              <a:t>rieron</a:t>
            </a:r>
            <a:r>
              <a:rPr lang="en-GB" sz="1200" dirty="0"/>
              <a:t> </a:t>
            </a:r>
            <a:r>
              <a:rPr lang="en-GB" sz="1200" dirty="0" err="1"/>
              <a:t>rápidamente</a:t>
            </a:r>
            <a:r>
              <a:rPr lang="en-GB" sz="1200" dirty="0"/>
              <a:t>  no </a:t>
            </a:r>
            <a:r>
              <a:rPr lang="en-GB" sz="1200" dirty="0" err="1"/>
              <a:t>han</a:t>
            </a:r>
            <a:r>
              <a:rPr lang="en-GB" sz="1200" dirty="0"/>
              <a:t> </a:t>
            </a:r>
            <a:r>
              <a:rPr lang="en-GB" sz="1200" dirty="0" err="1"/>
              <a:t>visto</a:t>
            </a:r>
            <a:r>
              <a:rPr lang="en-GB" sz="1200" dirty="0"/>
              <a:t> </a:t>
            </a:r>
            <a:r>
              <a:rPr lang="en-GB" sz="1200" dirty="0" err="1"/>
              <a:t>una</a:t>
            </a:r>
            <a:r>
              <a:rPr lang="en-GB" sz="1200" dirty="0"/>
              <a:t> </a:t>
            </a:r>
            <a:r>
              <a:rPr lang="en-GB" sz="1200" dirty="0" err="1"/>
              <a:t>explosión</a:t>
            </a:r>
            <a:r>
              <a:rPr lang="en-GB" sz="1200" dirty="0"/>
              <a:t> de </a:t>
            </a:r>
            <a:r>
              <a:rPr lang="en-GB" sz="1200" dirty="0" err="1"/>
              <a:t>casos</a:t>
            </a:r>
            <a:r>
              <a:rPr lang="en-GB" sz="1200" dirty="0"/>
              <a:t> de coronavirus.  </a:t>
            </a:r>
            <a:r>
              <a:rPr lang="en-GB" sz="1200" dirty="0" err="1"/>
              <a:t>Deberíamos</a:t>
            </a:r>
            <a:r>
              <a:rPr lang="en-GB" sz="1200" dirty="0"/>
              <a:t> </a:t>
            </a:r>
            <a:r>
              <a:rPr lang="en-GB" sz="1200" dirty="0" err="1"/>
              <a:t>aprender</a:t>
            </a:r>
            <a:r>
              <a:rPr lang="en-GB" sz="1200" dirty="0"/>
              <a:t> de </a:t>
            </a:r>
            <a:r>
              <a:rPr lang="en-GB" sz="1200" dirty="0" err="1"/>
              <a:t>los</a:t>
            </a:r>
            <a:r>
              <a:rPr lang="en-GB" sz="1200" dirty="0"/>
              <a:t> que </a:t>
            </a:r>
            <a:r>
              <a:rPr lang="en-GB" sz="1200" dirty="0" err="1"/>
              <a:t>han</a:t>
            </a:r>
            <a:r>
              <a:rPr lang="en-GB" sz="1200" dirty="0"/>
              <a:t> </a:t>
            </a:r>
            <a:r>
              <a:rPr lang="en-GB" sz="1200" dirty="0" err="1"/>
              <a:t>hecho</a:t>
            </a:r>
            <a:r>
              <a:rPr lang="en-GB" sz="1200" dirty="0"/>
              <a:t> las </a:t>
            </a:r>
            <a:r>
              <a:rPr lang="en-GB" sz="1200" dirty="0" err="1"/>
              <a:t>cosas</a:t>
            </a:r>
            <a:r>
              <a:rPr lang="en-GB" sz="1200" dirty="0"/>
              <a:t> de </a:t>
            </a:r>
            <a:r>
              <a:rPr lang="en-GB" sz="1200" dirty="0" err="1"/>
              <a:t>manera</a:t>
            </a:r>
            <a:r>
              <a:rPr lang="en-GB" sz="1200" dirty="0"/>
              <a:t> </a:t>
            </a:r>
            <a:r>
              <a:rPr lang="en-GB" sz="1200" dirty="0" err="1"/>
              <a:t>diferente</a:t>
            </a:r>
            <a:r>
              <a:rPr lang="en-GB" sz="1200" dirty="0"/>
              <a:t>  con </a:t>
            </a:r>
            <a:r>
              <a:rPr lang="en-GB" sz="1200" dirty="0" err="1"/>
              <a:t>éxito</a:t>
            </a:r>
            <a:r>
              <a:rPr lang="en-GB" sz="1200" dirty="0"/>
              <a:t> .  En Taiwan, la </a:t>
            </a:r>
            <a:r>
              <a:rPr lang="en-GB" sz="1200" dirty="0" err="1"/>
              <a:t>vida</a:t>
            </a:r>
            <a:r>
              <a:rPr lang="en-GB" sz="1200" dirty="0"/>
              <a:t> </a:t>
            </a:r>
            <a:r>
              <a:rPr lang="en-GB" sz="1200" dirty="0" err="1"/>
              <a:t>continuó</a:t>
            </a:r>
            <a:r>
              <a:rPr lang="en-GB" sz="1200" dirty="0"/>
              <a:t> con </a:t>
            </a:r>
            <a:r>
              <a:rPr lang="en-GB" sz="1200" dirty="0" err="1"/>
              <a:t>normalidad</a:t>
            </a:r>
            <a:r>
              <a:rPr lang="en-GB" sz="1200" dirty="0"/>
              <a:t>.  De </a:t>
            </a:r>
            <a:r>
              <a:rPr lang="en-GB" sz="1200" dirty="0" err="1"/>
              <a:t>los</a:t>
            </a:r>
            <a:r>
              <a:rPr lang="en-GB" sz="1200" dirty="0"/>
              <a:t> 25 </a:t>
            </a:r>
            <a:r>
              <a:rPr lang="en-GB" sz="1200" dirty="0" err="1"/>
              <a:t>millones</a:t>
            </a:r>
            <a:r>
              <a:rPr lang="en-GB" sz="1200" dirty="0"/>
              <a:t> de </a:t>
            </a:r>
            <a:r>
              <a:rPr lang="en-GB" sz="1200" dirty="0" err="1"/>
              <a:t>habitantes</a:t>
            </a:r>
            <a:r>
              <a:rPr lang="en-GB" sz="1200" dirty="0"/>
              <a:t> </a:t>
            </a:r>
            <a:r>
              <a:rPr lang="en-GB" sz="1200" dirty="0" err="1"/>
              <a:t>sólo</a:t>
            </a:r>
            <a:r>
              <a:rPr lang="en-GB" sz="1200" dirty="0"/>
              <a:t> 48 se </a:t>
            </a:r>
            <a:r>
              <a:rPr lang="en-GB" sz="1200" dirty="0" err="1"/>
              <a:t>infectaron</a:t>
            </a:r>
            <a:r>
              <a:rPr lang="en-GB" sz="1200" dirty="0"/>
              <a:t>, y </a:t>
            </a:r>
            <a:r>
              <a:rPr lang="en-GB" sz="1200" dirty="0" err="1"/>
              <a:t>esto</a:t>
            </a:r>
            <a:r>
              <a:rPr lang="en-GB" sz="1200" dirty="0"/>
              <a:t> sin </a:t>
            </a:r>
            <a:r>
              <a:rPr lang="en-GB" sz="1200" dirty="0" err="1"/>
              <a:t>contar</a:t>
            </a:r>
            <a:r>
              <a:rPr lang="en-GB" sz="1200" dirty="0"/>
              <a:t> con la </a:t>
            </a:r>
            <a:r>
              <a:rPr lang="en-GB" sz="1200" dirty="0" err="1"/>
              <a:t>información</a:t>
            </a:r>
            <a:r>
              <a:rPr lang="en-GB" sz="1200" dirty="0"/>
              <a:t> de la OMS.  La </a:t>
            </a:r>
            <a:r>
              <a:rPr lang="en-GB" sz="1200" dirty="0" err="1"/>
              <a:t>planificación</a:t>
            </a:r>
            <a:r>
              <a:rPr lang="en-GB" sz="1200" dirty="0"/>
              <a:t>  </a:t>
            </a:r>
            <a:r>
              <a:rPr lang="en-GB" sz="1200" dirty="0" err="1"/>
              <a:t>fue</a:t>
            </a:r>
            <a:r>
              <a:rPr lang="en-GB" sz="1200" dirty="0"/>
              <a:t> </a:t>
            </a:r>
            <a:r>
              <a:rPr lang="en-GB" sz="1200" dirty="0" err="1"/>
              <a:t>coordinada</a:t>
            </a:r>
            <a:r>
              <a:rPr lang="en-GB" sz="1200" dirty="0"/>
              <a:t>  </a:t>
            </a:r>
            <a:r>
              <a:rPr lang="en-GB" sz="1200" dirty="0" err="1"/>
              <a:t>por</a:t>
            </a:r>
            <a:r>
              <a:rPr lang="en-GB" sz="1200" dirty="0"/>
              <a:t> </a:t>
            </a:r>
            <a:r>
              <a:rPr lang="en-GB" sz="1200" dirty="0" err="1"/>
              <a:t>médicos</a:t>
            </a:r>
            <a:r>
              <a:rPr lang="en-GB" sz="1200" dirty="0"/>
              <a:t>, </a:t>
            </a:r>
            <a:r>
              <a:rPr lang="en-GB" sz="1200" dirty="0" err="1"/>
              <a:t>epidemiólogos</a:t>
            </a:r>
            <a:r>
              <a:rPr lang="en-GB" sz="1200" dirty="0"/>
              <a:t>, </a:t>
            </a:r>
            <a:r>
              <a:rPr lang="en-GB" sz="1200" dirty="0" err="1"/>
              <a:t>virólogos</a:t>
            </a:r>
            <a:r>
              <a:rPr lang="en-GB" sz="1200" dirty="0"/>
              <a:t>, </a:t>
            </a:r>
            <a:r>
              <a:rPr lang="en-GB" sz="1200" dirty="0" err="1"/>
              <a:t>biólogos</a:t>
            </a:r>
            <a:r>
              <a:rPr lang="en-GB" sz="1200" dirty="0"/>
              <a:t>, </a:t>
            </a:r>
            <a:r>
              <a:rPr lang="en-GB" sz="1200" dirty="0" err="1"/>
              <a:t>infectólogos</a:t>
            </a:r>
            <a:r>
              <a:rPr lang="en-GB" sz="1200" dirty="0"/>
              <a:t>  y </a:t>
            </a:r>
            <a:r>
              <a:rPr lang="en-GB" sz="1200" dirty="0" err="1"/>
              <a:t>otros</a:t>
            </a:r>
            <a:r>
              <a:rPr lang="en-GB" sz="1200" dirty="0"/>
              <a:t>  </a:t>
            </a:r>
            <a:r>
              <a:rPr lang="en-GB" sz="1200" dirty="0" err="1"/>
              <a:t>científicos</a:t>
            </a:r>
            <a:r>
              <a:rPr lang="en-GB" sz="1200" dirty="0"/>
              <a:t> junto con el </a:t>
            </a:r>
            <a:r>
              <a:rPr lang="en-GB" sz="1200" dirty="0" err="1"/>
              <a:t>gobierno</a:t>
            </a:r>
            <a:r>
              <a:rPr lang="en-GB" sz="1200" dirty="0"/>
              <a:t>, </a:t>
            </a:r>
            <a:r>
              <a:rPr lang="en-GB" sz="1200" dirty="0" err="1"/>
              <a:t>como</a:t>
            </a:r>
            <a:r>
              <a:rPr lang="en-GB" sz="1200" dirty="0"/>
              <a:t> </a:t>
            </a:r>
            <a:r>
              <a:rPr lang="en-GB" sz="1200" dirty="0" err="1"/>
              <a:t>debería</a:t>
            </a:r>
            <a:r>
              <a:rPr lang="en-GB" sz="1200" dirty="0"/>
              <a:t> ser.  El </a:t>
            </a:r>
            <a:r>
              <a:rPr lang="en-GB" sz="1200" dirty="0" err="1"/>
              <a:t>paradigma</a:t>
            </a:r>
            <a:r>
              <a:rPr lang="en-GB" sz="1200" dirty="0"/>
              <a:t> </a:t>
            </a:r>
            <a:r>
              <a:rPr lang="en-GB" sz="1200" dirty="0" err="1"/>
              <a:t>también</a:t>
            </a:r>
            <a:r>
              <a:rPr lang="en-GB" sz="1200" dirty="0"/>
              <a:t> </a:t>
            </a:r>
            <a:r>
              <a:rPr lang="en-GB" sz="1200" dirty="0" err="1"/>
              <a:t>incluye</a:t>
            </a:r>
            <a:r>
              <a:rPr lang="en-GB" sz="1200" dirty="0"/>
              <a:t> la </a:t>
            </a:r>
            <a:r>
              <a:rPr lang="en-GB" sz="1200" dirty="0" err="1"/>
              <a:t>premisa</a:t>
            </a:r>
            <a:r>
              <a:rPr lang="en-GB" sz="1200" dirty="0"/>
              <a:t> fundamental de que e </a:t>
            </a:r>
            <a:r>
              <a:rPr lang="en-GB" sz="1200" dirty="0" err="1"/>
              <a:t>lcuerpo</a:t>
            </a:r>
            <a:r>
              <a:rPr lang="en-GB" sz="1200" dirty="0"/>
              <a:t> </a:t>
            </a:r>
            <a:r>
              <a:rPr lang="en-GB" sz="1200" dirty="0" err="1"/>
              <a:t>es</a:t>
            </a:r>
            <a:r>
              <a:rPr lang="en-GB" sz="1200" dirty="0"/>
              <a:t>  </a:t>
            </a:r>
            <a:r>
              <a:rPr lang="en-GB" sz="1200" dirty="0" err="1"/>
              <a:t>sabio</a:t>
            </a:r>
            <a:r>
              <a:rPr lang="en-GB" sz="1200" dirty="0"/>
              <a:t> </a:t>
            </a:r>
            <a:r>
              <a:rPr lang="en-GB" sz="1200" dirty="0" err="1"/>
              <a:t>por</a:t>
            </a:r>
            <a:r>
              <a:rPr lang="en-GB" sz="1200" dirty="0"/>
              <a:t> </a:t>
            </a:r>
            <a:r>
              <a:rPr lang="en-GB" sz="1200" dirty="0" err="1"/>
              <a:t>naturaleza</a:t>
            </a:r>
            <a:r>
              <a:rPr lang="en-GB" sz="1200" dirty="0"/>
              <a:t>, que </a:t>
            </a:r>
            <a:r>
              <a:rPr lang="en-GB" sz="1200" dirty="0" err="1"/>
              <a:t>los</a:t>
            </a:r>
            <a:r>
              <a:rPr lang="en-GB" sz="1200" dirty="0"/>
              <a:t> </a:t>
            </a:r>
            <a:r>
              <a:rPr lang="en-GB" sz="1200" dirty="0" err="1"/>
              <a:t>síntomas</a:t>
            </a:r>
            <a:r>
              <a:rPr lang="en-GB" sz="1200" dirty="0"/>
              <a:t> </a:t>
            </a:r>
            <a:r>
              <a:rPr lang="en-GB" sz="1200" dirty="0" err="1"/>
              <a:t>significan</a:t>
            </a:r>
            <a:r>
              <a:rPr lang="en-GB" sz="1200" dirty="0"/>
              <a:t> </a:t>
            </a:r>
            <a:r>
              <a:rPr lang="en-GB" sz="1200" dirty="0" err="1"/>
              <a:t>algo</a:t>
            </a:r>
            <a:r>
              <a:rPr lang="en-GB" sz="1200" dirty="0"/>
              <a:t> y que la </a:t>
            </a:r>
            <a:r>
              <a:rPr lang="en-GB" sz="1200" dirty="0" err="1"/>
              <a:t>curación</a:t>
            </a:r>
            <a:r>
              <a:rPr lang="en-GB" sz="1200" dirty="0"/>
              <a:t> radical </a:t>
            </a:r>
            <a:r>
              <a:rPr lang="en-GB" sz="1200" dirty="0" err="1"/>
              <a:t>es</a:t>
            </a:r>
            <a:r>
              <a:rPr lang="en-GB" sz="1200" dirty="0"/>
              <a:t> </a:t>
            </a:r>
            <a:r>
              <a:rPr lang="en-GB" sz="1200" dirty="0" err="1"/>
              <a:t>eminentemente</a:t>
            </a:r>
            <a:r>
              <a:rPr lang="en-GB" sz="1200" dirty="0"/>
              <a:t> </a:t>
            </a:r>
            <a:r>
              <a:rPr lang="en-GB" sz="1200" dirty="0" err="1"/>
              <a:t>posible</a:t>
            </a:r>
            <a:r>
              <a:rPr lang="en-GB" sz="1200" dirty="0"/>
              <a:t> </a:t>
            </a:r>
            <a:r>
              <a:rPr lang="en-GB" sz="1200" dirty="0" err="1"/>
              <a:t>si</a:t>
            </a:r>
            <a:r>
              <a:rPr lang="en-GB" sz="1200" dirty="0"/>
              <a:t> </a:t>
            </a:r>
            <a:r>
              <a:rPr lang="en-GB" sz="1200" dirty="0" err="1"/>
              <a:t>estamos</a:t>
            </a:r>
            <a:r>
              <a:rPr lang="en-GB" sz="1200" dirty="0"/>
              <a:t> en </a:t>
            </a:r>
            <a:r>
              <a:rPr lang="en-GB" sz="1200" dirty="0" err="1"/>
              <a:t>armonía</a:t>
            </a:r>
            <a:r>
              <a:rPr lang="en-GB" sz="1200" dirty="0"/>
              <a:t> con la Tierra, </a:t>
            </a:r>
            <a:r>
              <a:rPr lang="en-GB" sz="1200" dirty="0" err="1"/>
              <a:t>respetamos</a:t>
            </a:r>
            <a:r>
              <a:rPr lang="en-GB" sz="1200" dirty="0"/>
              <a:t> </a:t>
            </a:r>
            <a:r>
              <a:rPr lang="en-GB" sz="1200" dirty="0" err="1"/>
              <a:t>nuestro</a:t>
            </a:r>
            <a:r>
              <a:rPr lang="en-GB" sz="1200" dirty="0"/>
              <a:t> </a:t>
            </a:r>
            <a:r>
              <a:rPr lang="en-GB" sz="1200" dirty="0" err="1"/>
              <a:t>lugar</a:t>
            </a:r>
            <a:r>
              <a:rPr lang="en-GB" sz="1200" dirty="0"/>
              <a:t> en el </a:t>
            </a:r>
            <a:r>
              <a:rPr lang="en-GB" sz="1200" dirty="0" err="1"/>
              <a:t>mundo</a:t>
            </a:r>
            <a:r>
              <a:rPr lang="en-GB" sz="1200" dirty="0"/>
              <a:t> natural, un </a:t>
            </a:r>
            <a:r>
              <a:rPr lang="en-GB" sz="1200" dirty="0" err="1"/>
              <a:t>cuerpo</a:t>
            </a:r>
            <a:r>
              <a:rPr lang="en-GB" sz="1200" dirty="0"/>
              <a:t> </a:t>
            </a:r>
            <a:r>
              <a:rPr lang="en-GB" sz="1200" dirty="0" err="1"/>
              <a:t>sano</a:t>
            </a:r>
            <a:r>
              <a:rPr lang="en-GB" sz="1200" dirty="0"/>
              <a:t> no </a:t>
            </a:r>
            <a:r>
              <a:rPr lang="en-GB" sz="1200" dirty="0" err="1"/>
              <a:t>teme</a:t>
            </a:r>
            <a:r>
              <a:rPr lang="en-GB" sz="1200" dirty="0"/>
              <a:t> la </a:t>
            </a:r>
            <a:r>
              <a:rPr lang="en-GB" sz="1200" dirty="0" err="1"/>
              <a:t>infección</a:t>
            </a:r>
            <a:r>
              <a:rPr lang="en-GB" sz="1200" dirty="0"/>
              <a:t>.</a:t>
            </a:r>
          </a:p>
          <a:p>
            <a:pPr algn="just"/>
            <a:r>
              <a:rPr lang="en-US" sz="1200" dirty="0"/>
              <a:t>Marina Baaden</a:t>
            </a:r>
            <a:endParaRPr lang="de-DE" sz="1200" dirty="0"/>
          </a:p>
        </p:txBody>
      </p:sp>
      <p:sp>
        <p:nvSpPr>
          <p:cNvPr id="6" name="Textfeld 5">
            <a:extLst>
              <a:ext uri="{FF2B5EF4-FFF2-40B4-BE49-F238E27FC236}">
                <a16:creationId xmlns:a16="http://schemas.microsoft.com/office/drawing/2014/main" id="{85084CD9-CAA7-4C18-86C2-B04297B1743A}"/>
              </a:ext>
            </a:extLst>
          </p:cNvPr>
          <p:cNvSpPr txBox="1"/>
          <p:nvPr/>
        </p:nvSpPr>
        <p:spPr>
          <a:xfrm rot="10800000" flipV="1">
            <a:off x="-31701" y="786361"/>
            <a:ext cx="6886163" cy="2154436"/>
          </a:xfrm>
          <a:prstGeom prst="rect">
            <a:avLst/>
          </a:prstGeom>
          <a:noFill/>
        </p:spPr>
        <p:txBody>
          <a:bodyPr wrap="square" rtlCol="0" anchor="t">
            <a:spAutoFit/>
          </a:bodyPr>
          <a:lstStyle/>
          <a:p>
            <a:pPr algn="ctr"/>
            <a:r>
              <a:rPr lang="en-US" sz="1400" b="1" dirty="0" err="1"/>
              <a:t>Proveer</a:t>
            </a:r>
            <a:r>
              <a:rPr lang="en-US" sz="1400" b="1" dirty="0"/>
              <a:t> </a:t>
            </a:r>
            <a:r>
              <a:rPr lang="en-US" sz="1400" b="1" dirty="0" err="1"/>
              <a:t>viviendas</a:t>
            </a:r>
            <a:r>
              <a:rPr lang="en-US" sz="1400" b="1" dirty="0"/>
              <a:t> y </a:t>
            </a:r>
            <a:r>
              <a:rPr lang="en-US" sz="1400" b="1" dirty="0" err="1"/>
              <a:t>saneamiento</a:t>
            </a:r>
            <a:r>
              <a:rPr lang="en-US" sz="1400" b="1" dirty="0"/>
              <a:t> para </a:t>
            </a:r>
            <a:r>
              <a:rPr lang="en-US" sz="1400" b="1" dirty="0" err="1"/>
              <a:t>parar</a:t>
            </a:r>
            <a:r>
              <a:rPr lang="en-US" sz="1400" b="1" dirty="0"/>
              <a:t> la </a:t>
            </a:r>
            <a:r>
              <a:rPr lang="en-US" sz="1400" b="1" dirty="0" err="1"/>
              <a:t>propagación</a:t>
            </a:r>
            <a:r>
              <a:rPr lang="en-US" sz="1400" b="1" dirty="0"/>
              <a:t> del virus</a:t>
            </a:r>
          </a:p>
          <a:p>
            <a:pPr algn="just"/>
            <a:r>
              <a:rPr lang="en-US" sz="1200" dirty="0"/>
              <a:t>Para </a:t>
            </a:r>
            <a:r>
              <a:rPr lang="en-US" sz="1200" dirty="0" err="1"/>
              <a:t>parar</a:t>
            </a:r>
            <a:r>
              <a:rPr lang="en-US" sz="1200" dirty="0"/>
              <a:t> la </a:t>
            </a:r>
            <a:r>
              <a:rPr lang="en-US" sz="1200" dirty="0" err="1"/>
              <a:t>propagación</a:t>
            </a:r>
            <a:r>
              <a:rPr lang="en-US" sz="1200" dirty="0"/>
              <a:t>  del COVID-19, </a:t>
            </a:r>
            <a:r>
              <a:rPr lang="en-US" sz="1200" dirty="0" err="1"/>
              <a:t>hemos</a:t>
            </a:r>
            <a:r>
              <a:rPr lang="en-US" sz="1200" dirty="0"/>
              <a:t> </a:t>
            </a:r>
            <a:r>
              <a:rPr lang="en-US" sz="1200" dirty="0" err="1"/>
              <a:t>pedido</a:t>
            </a:r>
            <a:r>
              <a:rPr lang="en-US" sz="1200" dirty="0"/>
              <a:t> a miles de </a:t>
            </a:r>
            <a:r>
              <a:rPr lang="en-US" sz="1200" dirty="0" err="1"/>
              <a:t>millones</a:t>
            </a:r>
            <a:r>
              <a:rPr lang="en-US" sz="1200" dirty="0"/>
              <a:t> de personas de </a:t>
            </a:r>
            <a:r>
              <a:rPr lang="en-US" sz="1200" dirty="0" err="1"/>
              <a:t>permanecer</a:t>
            </a:r>
            <a:r>
              <a:rPr lang="en-US" sz="1200" dirty="0"/>
              <a:t> en casa para </a:t>
            </a:r>
            <a:r>
              <a:rPr lang="en-US" sz="1200" dirty="0" err="1"/>
              <a:t>miniminizar</a:t>
            </a:r>
            <a:r>
              <a:rPr lang="en-US" sz="1200" dirty="0"/>
              <a:t> el </a:t>
            </a:r>
            <a:r>
              <a:rPr lang="en-US" sz="1200" dirty="0" err="1"/>
              <a:t>contagio</a:t>
            </a:r>
            <a:r>
              <a:rPr lang="en-US" sz="1200" dirty="0"/>
              <a:t> del virus.  Pero  ¿ </a:t>
            </a:r>
            <a:r>
              <a:rPr lang="en-US" sz="1200" dirty="0" err="1"/>
              <a:t>qué</a:t>
            </a:r>
            <a:r>
              <a:rPr lang="en-US" sz="1200" dirty="0"/>
              <a:t> </a:t>
            </a:r>
            <a:r>
              <a:rPr lang="en-US" sz="1200" dirty="0" err="1"/>
              <a:t>pasa</a:t>
            </a:r>
            <a:r>
              <a:rPr lang="en-US" sz="1200" dirty="0"/>
              <a:t> </a:t>
            </a:r>
            <a:r>
              <a:rPr lang="en-US" sz="1200" dirty="0" err="1"/>
              <a:t>si</a:t>
            </a:r>
            <a:r>
              <a:rPr lang="en-US" sz="1200" dirty="0"/>
              <a:t> </a:t>
            </a:r>
            <a:r>
              <a:rPr lang="en-US" sz="1200" dirty="0" err="1"/>
              <a:t>tu</a:t>
            </a:r>
            <a:r>
              <a:rPr lang="en-US" sz="1200" dirty="0"/>
              <a:t> casa no </a:t>
            </a:r>
            <a:r>
              <a:rPr lang="en-US" sz="1200" dirty="0" err="1"/>
              <a:t>cuenta</a:t>
            </a:r>
            <a:r>
              <a:rPr lang="en-US" sz="1200" dirty="0"/>
              <a:t> con </a:t>
            </a:r>
            <a:r>
              <a:rPr lang="en-US" sz="1200" dirty="0" err="1"/>
              <a:t>agua</a:t>
            </a:r>
            <a:r>
              <a:rPr lang="en-US" sz="1200" dirty="0"/>
              <a:t> </a:t>
            </a:r>
            <a:r>
              <a:rPr lang="en-US" sz="1200" dirty="0" err="1"/>
              <a:t>corriente</a:t>
            </a:r>
            <a:r>
              <a:rPr lang="en-US" sz="1200" dirty="0"/>
              <a:t> o </a:t>
            </a:r>
            <a:r>
              <a:rPr lang="en-US" sz="1200" dirty="0" err="1"/>
              <a:t>inodoros</a:t>
            </a:r>
            <a:r>
              <a:rPr lang="en-US" sz="1200" dirty="0"/>
              <a:t>? Un </a:t>
            </a:r>
            <a:r>
              <a:rPr lang="en-US" sz="1200" dirty="0" err="1"/>
              <a:t>hogar</a:t>
            </a:r>
            <a:r>
              <a:rPr lang="en-US" sz="1200" dirty="0"/>
              <a:t> </a:t>
            </a:r>
            <a:r>
              <a:rPr lang="en-US" sz="1200" dirty="0" err="1"/>
              <a:t>antihigiénico</a:t>
            </a:r>
            <a:r>
              <a:rPr lang="en-US" sz="1200" dirty="0"/>
              <a:t> </a:t>
            </a:r>
            <a:r>
              <a:rPr lang="en-US" sz="1200" dirty="0" err="1"/>
              <a:t>es</a:t>
            </a:r>
            <a:r>
              <a:rPr lang="en-US" sz="1200" dirty="0"/>
              <a:t>  </a:t>
            </a:r>
            <a:r>
              <a:rPr lang="en-US" sz="1200" dirty="0" err="1"/>
              <a:t>caldo</a:t>
            </a:r>
            <a:r>
              <a:rPr lang="en-US" sz="1200" dirty="0"/>
              <a:t> de </a:t>
            </a:r>
            <a:r>
              <a:rPr lang="en-US" sz="1200" dirty="0" err="1"/>
              <a:t>cultivo</a:t>
            </a:r>
            <a:r>
              <a:rPr lang="en-US" sz="1200" dirty="0"/>
              <a:t> de virus. </a:t>
            </a:r>
            <a:r>
              <a:rPr lang="en-US" sz="1200" dirty="0" err="1"/>
              <a:t>Por</a:t>
            </a:r>
            <a:r>
              <a:rPr lang="en-US" sz="1200" dirty="0"/>
              <a:t> </a:t>
            </a:r>
            <a:r>
              <a:rPr lang="en-US" sz="1200" dirty="0" err="1"/>
              <a:t>eso</a:t>
            </a:r>
            <a:r>
              <a:rPr lang="en-US" sz="1200" dirty="0"/>
              <a:t>, </a:t>
            </a:r>
            <a:r>
              <a:rPr lang="en-US" sz="1200" dirty="0" err="1"/>
              <a:t>los</a:t>
            </a:r>
            <a:r>
              <a:rPr lang="en-US" sz="1200" dirty="0"/>
              <a:t> </a:t>
            </a:r>
            <a:r>
              <a:rPr lang="en-US" sz="1200" dirty="0" err="1"/>
              <a:t>gobiernos</a:t>
            </a:r>
            <a:r>
              <a:rPr lang="en-US" sz="1200" dirty="0"/>
              <a:t> </a:t>
            </a:r>
            <a:r>
              <a:rPr lang="en-US" sz="1200" dirty="0" err="1"/>
              <a:t>necesitan</a:t>
            </a:r>
            <a:r>
              <a:rPr lang="en-US" sz="1200" dirty="0"/>
              <a:t> </a:t>
            </a:r>
            <a:r>
              <a:rPr lang="en-US" sz="1200" dirty="0" err="1"/>
              <a:t>invertir</a:t>
            </a:r>
            <a:r>
              <a:rPr lang="en-US" sz="1200" dirty="0"/>
              <a:t> en </a:t>
            </a:r>
            <a:r>
              <a:rPr lang="en-US" sz="1200" dirty="0" err="1"/>
              <a:t>mejores</a:t>
            </a:r>
            <a:r>
              <a:rPr lang="en-US" sz="1200" dirty="0"/>
              <a:t> </a:t>
            </a:r>
            <a:r>
              <a:rPr lang="en-US" sz="1200" dirty="0" err="1"/>
              <a:t>viviendas</a:t>
            </a:r>
            <a:r>
              <a:rPr lang="en-US" sz="1200" dirty="0"/>
              <a:t>.  3 areas que </a:t>
            </a:r>
            <a:r>
              <a:rPr lang="en-US" sz="1200" dirty="0" err="1"/>
              <a:t>los</a:t>
            </a:r>
            <a:r>
              <a:rPr lang="en-US" sz="1200" dirty="0"/>
              <a:t> </a:t>
            </a:r>
            <a:r>
              <a:rPr lang="en-US" sz="1200" dirty="0" err="1"/>
              <a:t>gobiernos</a:t>
            </a:r>
            <a:r>
              <a:rPr lang="en-US" sz="1200" dirty="0"/>
              <a:t> </a:t>
            </a:r>
            <a:r>
              <a:rPr lang="en-US" sz="1200" dirty="0" err="1"/>
              <a:t>pueden</a:t>
            </a:r>
            <a:r>
              <a:rPr lang="en-US" sz="1200" dirty="0"/>
              <a:t> </a:t>
            </a:r>
            <a:r>
              <a:rPr lang="en-US" sz="1200" dirty="0" err="1"/>
              <a:t>enfocar</a:t>
            </a:r>
            <a:r>
              <a:rPr lang="en-US" sz="1200" dirty="0"/>
              <a:t> son: 1) </a:t>
            </a:r>
            <a:r>
              <a:rPr lang="en-US" sz="1200" dirty="0" err="1"/>
              <a:t>Tecnologías</a:t>
            </a:r>
            <a:r>
              <a:rPr lang="en-US" sz="1200" dirty="0"/>
              <a:t> </a:t>
            </a:r>
            <a:r>
              <a:rPr lang="en-US" sz="1200" dirty="0" err="1"/>
              <a:t>geoespaciales</a:t>
            </a:r>
            <a:r>
              <a:rPr lang="en-US" sz="1200" dirty="0"/>
              <a:t> y drones que </a:t>
            </a:r>
            <a:r>
              <a:rPr lang="en-US" sz="1200" dirty="0" err="1"/>
              <a:t>apoyen</a:t>
            </a:r>
            <a:r>
              <a:rPr lang="en-US" sz="1200" dirty="0"/>
              <a:t> el </a:t>
            </a:r>
            <a:r>
              <a:rPr lang="en-US" sz="1200" dirty="0" err="1"/>
              <a:t>desarrollo</a:t>
            </a:r>
            <a:r>
              <a:rPr lang="en-US" sz="1200" dirty="0"/>
              <a:t> de </a:t>
            </a:r>
            <a:r>
              <a:rPr lang="en-US" sz="1200" dirty="0" err="1"/>
              <a:t>infraestructuras</a:t>
            </a:r>
            <a:r>
              <a:rPr lang="en-US" sz="1200" dirty="0"/>
              <a:t> para </a:t>
            </a:r>
            <a:r>
              <a:rPr lang="en-US" sz="1200" dirty="0" err="1"/>
              <a:t>identificar</a:t>
            </a:r>
            <a:r>
              <a:rPr lang="en-US" sz="1200" dirty="0"/>
              <a:t> las </a:t>
            </a:r>
            <a:r>
              <a:rPr lang="en-US" sz="1200" dirty="0" err="1"/>
              <a:t>oportunidades</a:t>
            </a:r>
            <a:r>
              <a:rPr lang="en-US" sz="1200" dirty="0"/>
              <a:t> de </a:t>
            </a:r>
            <a:r>
              <a:rPr lang="en-US" sz="1200" dirty="0" err="1"/>
              <a:t>reducir</a:t>
            </a:r>
            <a:r>
              <a:rPr lang="en-US" sz="1200" dirty="0"/>
              <a:t> el </a:t>
            </a:r>
            <a:r>
              <a:rPr lang="en-US" sz="1200" dirty="0" err="1"/>
              <a:t>congestionamiento</a:t>
            </a:r>
            <a:r>
              <a:rPr lang="en-US" sz="1200" dirty="0"/>
              <a:t> y </a:t>
            </a:r>
            <a:r>
              <a:rPr lang="en-US" sz="1200" dirty="0" err="1"/>
              <a:t>permitir</a:t>
            </a:r>
            <a:r>
              <a:rPr lang="en-US" sz="1200" dirty="0"/>
              <a:t> el </a:t>
            </a:r>
            <a:r>
              <a:rPr lang="en-US" sz="1200" dirty="0" err="1"/>
              <a:t>aislamiento</a:t>
            </a:r>
            <a:r>
              <a:rPr lang="en-US" sz="1200" dirty="0"/>
              <a:t> social y </a:t>
            </a:r>
            <a:r>
              <a:rPr lang="en-US" sz="1200" dirty="0" err="1"/>
              <a:t>autocuarentena</a:t>
            </a:r>
            <a:r>
              <a:rPr lang="en-US" sz="1200" dirty="0"/>
              <a:t> </a:t>
            </a:r>
            <a:r>
              <a:rPr lang="en-US" sz="1200" dirty="0" err="1"/>
              <a:t>durante</a:t>
            </a:r>
            <a:r>
              <a:rPr lang="en-US" sz="1200" dirty="0"/>
              <a:t> </a:t>
            </a:r>
            <a:r>
              <a:rPr lang="en-US" sz="1200" dirty="0" err="1"/>
              <a:t>futuras</a:t>
            </a:r>
            <a:r>
              <a:rPr lang="en-US" sz="1200" dirty="0"/>
              <a:t> </a:t>
            </a:r>
            <a:r>
              <a:rPr lang="en-US" sz="1200" dirty="0" err="1"/>
              <a:t>pandemias</a:t>
            </a:r>
            <a:r>
              <a:rPr lang="en-US" sz="1200" dirty="0"/>
              <a:t>. 2) </a:t>
            </a:r>
            <a:r>
              <a:rPr lang="en-US" sz="1200" dirty="0" err="1"/>
              <a:t>Inversiones</a:t>
            </a:r>
            <a:r>
              <a:rPr lang="en-US" sz="1200" dirty="0"/>
              <a:t> en </a:t>
            </a:r>
            <a:r>
              <a:rPr lang="en-US" sz="1200" dirty="0" err="1"/>
              <a:t>mejoras</a:t>
            </a:r>
            <a:r>
              <a:rPr lang="en-US" sz="1200" dirty="0"/>
              <a:t> </a:t>
            </a:r>
            <a:r>
              <a:rPr lang="en-US" sz="1200" dirty="0" err="1"/>
              <a:t>sanitarias</a:t>
            </a:r>
            <a:r>
              <a:rPr lang="en-US" sz="1200" dirty="0"/>
              <a:t> en el </a:t>
            </a:r>
            <a:r>
              <a:rPr lang="en-US" sz="1200" dirty="0" err="1"/>
              <a:t>hogar</a:t>
            </a:r>
            <a:r>
              <a:rPr lang="en-US" sz="1200" dirty="0"/>
              <a:t> e </a:t>
            </a:r>
            <a:r>
              <a:rPr lang="en-US" sz="1200" dirty="0" err="1"/>
              <a:t>infraestructuras</a:t>
            </a:r>
            <a:r>
              <a:rPr lang="en-US" sz="1200" dirty="0"/>
              <a:t> en barrios de mayor </a:t>
            </a:r>
            <a:r>
              <a:rPr lang="en-US" sz="1200" dirty="0" err="1"/>
              <a:t>riesgo</a:t>
            </a:r>
            <a:r>
              <a:rPr lang="en-US" sz="1200" dirty="0"/>
              <a:t>. 3) </a:t>
            </a:r>
            <a:r>
              <a:rPr lang="en-US" sz="1200" dirty="0" err="1"/>
              <a:t>Proporcionar</a:t>
            </a:r>
            <a:r>
              <a:rPr lang="en-US" sz="1200" dirty="0"/>
              <a:t> </a:t>
            </a:r>
            <a:r>
              <a:rPr lang="en-US" sz="1200" dirty="0" err="1"/>
              <a:t>subsidios</a:t>
            </a:r>
            <a:r>
              <a:rPr lang="en-US" sz="1200" dirty="0"/>
              <a:t> para </a:t>
            </a:r>
            <a:r>
              <a:rPr lang="en-US" sz="1200" dirty="0" err="1"/>
              <a:t>mejorar</a:t>
            </a:r>
            <a:r>
              <a:rPr lang="en-US" sz="1200" dirty="0"/>
              <a:t> las </a:t>
            </a:r>
            <a:r>
              <a:rPr lang="en-US" sz="1200" dirty="0" err="1"/>
              <a:t>instalaciones</a:t>
            </a:r>
            <a:r>
              <a:rPr lang="en-US" sz="1200" dirty="0"/>
              <a:t>  </a:t>
            </a:r>
            <a:r>
              <a:rPr lang="en-US" sz="1200" dirty="0" err="1"/>
              <a:t>sanitarias</a:t>
            </a:r>
            <a:r>
              <a:rPr lang="en-US" sz="1200" dirty="0"/>
              <a:t> de las </a:t>
            </a:r>
            <a:r>
              <a:rPr lang="en-US" sz="1200" dirty="0" err="1"/>
              <a:t>viviendas</a:t>
            </a:r>
            <a:r>
              <a:rPr lang="en-US" sz="1200" dirty="0"/>
              <a:t> y </a:t>
            </a:r>
            <a:r>
              <a:rPr lang="en-US" sz="1200" dirty="0" err="1"/>
              <a:t>proporcionar</a:t>
            </a:r>
            <a:r>
              <a:rPr lang="en-US" sz="1200" dirty="0"/>
              <a:t> </a:t>
            </a:r>
            <a:r>
              <a:rPr lang="en-US" sz="1200" dirty="0" err="1"/>
              <a:t>empleos</a:t>
            </a:r>
            <a:r>
              <a:rPr lang="en-US" sz="1200" dirty="0"/>
              <a:t> – </a:t>
            </a:r>
            <a:r>
              <a:rPr lang="en-US" sz="1200" dirty="0" err="1"/>
              <a:t>fontaneros</a:t>
            </a:r>
            <a:r>
              <a:rPr lang="en-US" sz="1200" dirty="0"/>
              <a:t> y </a:t>
            </a:r>
            <a:r>
              <a:rPr lang="en-US" sz="1200" dirty="0" err="1"/>
              <a:t>carpinteros</a:t>
            </a:r>
            <a:r>
              <a:rPr lang="en-US" sz="1200" dirty="0"/>
              <a:t>- para </a:t>
            </a:r>
            <a:r>
              <a:rPr lang="en-US" sz="1200" dirty="0" err="1"/>
              <a:t>los</a:t>
            </a:r>
            <a:r>
              <a:rPr lang="en-US" sz="1200" dirty="0"/>
              <a:t> </a:t>
            </a:r>
            <a:r>
              <a:rPr lang="en-US" sz="1200" dirty="0" err="1"/>
              <a:t>residentes</a:t>
            </a:r>
            <a:r>
              <a:rPr lang="en-US" sz="1200" dirty="0"/>
              <a:t> de la </a:t>
            </a:r>
            <a:r>
              <a:rPr lang="en-US" sz="1200" dirty="0" err="1"/>
              <a:t>comunidad</a:t>
            </a:r>
            <a:r>
              <a:rPr lang="en-US" sz="1200" dirty="0"/>
              <a:t> local.  </a:t>
            </a:r>
            <a:r>
              <a:rPr lang="en-US" sz="1200" dirty="0" err="1"/>
              <a:t>Estas</a:t>
            </a:r>
            <a:r>
              <a:rPr lang="en-US" sz="1200" dirty="0"/>
              <a:t> </a:t>
            </a:r>
            <a:r>
              <a:rPr lang="en-US" sz="1200" dirty="0" err="1"/>
              <a:t>acciones</a:t>
            </a:r>
            <a:r>
              <a:rPr lang="en-US" sz="1200" dirty="0"/>
              <a:t> </a:t>
            </a:r>
            <a:r>
              <a:rPr lang="en-US" sz="1200" dirty="0" err="1"/>
              <a:t>darán</a:t>
            </a:r>
            <a:r>
              <a:rPr lang="en-US" sz="1200" dirty="0"/>
              <a:t> a </a:t>
            </a:r>
            <a:r>
              <a:rPr lang="en-US" sz="1200" dirty="0" err="1"/>
              <a:t>los</a:t>
            </a:r>
            <a:r>
              <a:rPr lang="en-US" sz="1200" dirty="0"/>
              <a:t> </a:t>
            </a:r>
            <a:r>
              <a:rPr lang="en-US" sz="1200" dirty="0" err="1"/>
              <a:t>gobiernos</a:t>
            </a:r>
            <a:r>
              <a:rPr lang="en-US" sz="1200" dirty="0"/>
              <a:t> y a </a:t>
            </a:r>
            <a:r>
              <a:rPr lang="en-US" sz="1200" dirty="0" err="1"/>
              <a:t>los</a:t>
            </a:r>
            <a:r>
              <a:rPr lang="en-US" sz="1200" dirty="0"/>
              <a:t> </a:t>
            </a:r>
            <a:r>
              <a:rPr lang="en-US" sz="1200" dirty="0" err="1"/>
              <a:t>sistemas</a:t>
            </a:r>
            <a:r>
              <a:rPr lang="en-US" sz="1200" dirty="0"/>
              <a:t> </a:t>
            </a:r>
            <a:r>
              <a:rPr lang="en-US" sz="1200" dirty="0" err="1"/>
              <a:t>sanitarios</a:t>
            </a:r>
            <a:r>
              <a:rPr lang="en-US" sz="1200" dirty="0"/>
              <a:t> </a:t>
            </a:r>
            <a:r>
              <a:rPr lang="en-US" sz="1200" dirty="0" err="1"/>
              <a:t>más</a:t>
            </a:r>
            <a:r>
              <a:rPr lang="en-US" sz="1200" dirty="0"/>
              <a:t> </a:t>
            </a:r>
            <a:r>
              <a:rPr lang="en-US" sz="1200" dirty="0" err="1"/>
              <a:t>tiempo</a:t>
            </a:r>
            <a:r>
              <a:rPr lang="en-US" sz="1200" dirty="0"/>
              <a:t> para </a:t>
            </a:r>
            <a:r>
              <a:rPr lang="en-US" sz="1200" dirty="0" err="1"/>
              <a:t>luchar</a:t>
            </a:r>
            <a:r>
              <a:rPr lang="en-US" sz="1200" dirty="0"/>
              <a:t> contra el virus hasta que </a:t>
            </a:r>
            <a:r>
              <a:rPr lang="en-US" sz="1200" dirty="0" err="1"/>
              <a:t>aparezca</a:t>
            </a:r>
            <a:r>
              <a:rPr lang="en-US" sz="1200" dirty="0"/>
              <a:t> </a:t>
            </a:r>
            <a:r>
              <a:rPr lang="en-US" sz="1200" dirty="0" err="1"/>
              <a:t>una</a:t>
            </a:r>
            <a:r>
              <a:rPr lang="en-US" sz="1200" dirty="0"/>
              <a:t> </a:t>
            </a:r>
            <a:r>
              <a:rPr lang="en-US" sz="1200" dirty="0" err="1"/>
              <a:t>vacuna</a:t>
            </a:r>
            <a:r>
              <a:rPr lang="en-US" sz="1200" dirty="0"/>
              <a:t> </a:t>
            </a:r>
            <a:r>
              <a:rPr lang="en-US" sz="1200" dirty="0" err="1"/>
              <a:t>eficiente</a:t>
            </a:r>
            <a:r>
              <a:rPr lang="en-US" sz="1200" dirty="0"/>
              <a:t>.</a:t>
            </a:r>
          </a:p>
        </p:txBody>
      </p:sp>
      <p:pic>
        <p:nvPicPr>
          <p:cNvPr id="1026" name="Picture 2">
            <a:extLst>
              <a:ext uri="{FF2B5EF4-FFF2-40B4-BE49-F238E27FC236}">
                <a16:creationId xmlns:a16="http://schemas.microsoft.com/office/drawing/2014/main" id="{A093453C-F852-4F53-A979-E29167264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4651" y="3330836"/>
            <a:ext cx="2024325" cy="143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9D3A63AA-B5D4-464B-AFA4-047E9DF81EDC}"/>
              </a:ext>
            </a:extLst>
          </p:cNvPr>
          <p:cNvSpPr txBox="1"/>
          <p:nvPr/>
        </p:nvSpPr>
        <p:spPr>
          <a:xfrm>
            <a:off x="4823244" y="5030291"/>
            <a:ext cx="2034756" cy="553998"/>
          </a:xfrm>
          <a:prstGeom prst="rect">
            <a:avLst/>
          </a:prstGeom>
          <a:noFill/>
        </p:spPr>
        <p:txBody>
          <a:bodyPr wrap="square" rtlCol="0">
            <a:spAutoFit/>
          </a:bodyPr>
          <a:lstStyle/>
          <a:p>
            <a:r>
              <a:rPr lang="de-DE" sz="1000" u="sng" dirty="0">
                <a:hlinkClick r:id="rId3"/>
              </a:rPr>
              <a:t>https://www.acsh.org/news/2020/04/15/covid-19-uv-led-can-kill-999-coronavirus-30-seconds-14719</a:t>
            </a:r>
            <a:endParaRPr lang="de-DE" sz="1000" dirty="0"/>
          </a:p>
        </p:txBody>
      </p:sp>
    </p:spTree>
    <p:extLst>
      <p:ext uri="{BB962C8B-B14F-4D97-AF65-F5344CB8AC3E}">
        <p14:creationId xmlns:p14="http://schemas.microsoft.com/office/powerpoint/2010/main" val="1030939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5B4D7D-3549-4C56-BC65-4B54D10FF644}"/>
              </a:ext>
            </a:extLst>
          </p:cNvPr>
          <p:cNvSpPr>
            <a:spLocks noGrp="1"/>
          </p:cNvSpPr>
          <p:nvPr>
            <p:ph sz="half" idx="1"/>
          </p:nvPr>
        </p:nvSpPr>
        <p:spPr>
          <a:xfrm>
            <a:off x="268944" y="2761380"/>
            <a:ext cx="3161898" cy="7144619"/>
          </a:xfrm>
        </p:spPr>
        <p:txBody>
          <a:bodyPr vert="horz" lIns="91440" tIns="45720" rIns="91440" bIns="45720" rtlCol="0" anchor="t">
            <a:normAutofit lnSpcReduction="10000"/>
          </a:bodyPr>
          <a:lstStyle/>
          <a:p>
            <a:pPr marL="0" indent="0" algn="ctr">
              <a:buNone/>
            </a:pPr>
            <a:r>
              <a:rPr lang="en-US" sz="1400" dirty="0" err="1"/>
              <a:t>Juzgando</a:t>
            </a:r>
            <a:r>
              <a:rPr lang="en-US" sz="1400" dirty="0"/>
              <a:t> </a:t>
            </a:r>
            <a:r>
              <a:rPr lang="en-US" sz="1400" dirty="0" err="1"/>
              <a:t>desde</a:t>
            </a:r>
            <a:r>
              <a:rPr lang="en-US" sz="1400" dirty="0"/>
              <a:t> el </a:t>
            </a:r>
            <a:r>
              <a:rPr lang="en-US" sz="1400" dirty="0" err="1"/>
              <a:t>pasado</a:t>
            </a:r>
            <a:r>
              <a:rPr lang="en-US" sz="1400" dirty="0"/>
              <a:t> </a:t>
            </a:r>
          </a:p>
          <a:p>
            <a:pPr marL="0" indent="0" algn="just">
              <a:buNone/>
            </a:pPr>
            <a:r>
              <a:rPr lang="en-GB" sz="1200" dirty="0"/>
              <a:t>La </a:t>
            </a:r>
            <a:r>
              <a:rPr lang="en-GB" sz="1200" dirty="0" err="1"/>
              <a:t>población</a:t>
            </a:r>
            <a:r>
              <a:rPr lang="en-GB" sz="1200" dirty="0"/>
              <a:t> china </a:t>
            </a:r>
            <a:r>
              <a:rPr lang="en-GB" sz="1200" dirty="0" err="1"/>
              <a:t>ya</a:t>
            </a:r>
            <a:r>
              <a:rPr lang="en-GB" sz="1200" dirty="0"/>
              <a:t> </a:t>
            </a:r>
            <a:r>
              <a:rPr lang="en-GB" sz="1200" dirty="0" err="1"/>
              <a:t>actuó</a:t>
            </a:r>
            <a:r>
              <a:rPr lang="en-GB" sz="1200" dirty="0"/>
              <a:t> de forma </a:t>
            </a:r>
            <a:r>
              <a:rPr lang="en-GB" sz="1200" dirty="0" err="1"/>
              <a:t>distinta</a:t>
            </a:r>
            <a:r>
              <a:rPr lang="en-GB" sz="1200" dirty="0"/>
              <a:t> </a:t>
            </a:r>
            <a:r>
              <a:rPr lang="en-GB" sz="1200" dirty="0" err="1"/>
              <a:t>después</a:t>
            </a:r>
            <a:r>
              <a:rPr lang="en-GB" sz="1200" dirty="0"/>
              <a:t> de </a:t>
            </a:r>
            <a:r>
              <a:rPr lang="en-GB" sz="1200" dirty="0" err="1"/>
              <a:t>sufrir</a:t>
            </a:r>
            <a:r>
              <a:rPr lang="en-GB" sz="1200" dirty="0"/>
              <a:t> el COVID19.   </a:t>
            </a:r>
            <a:r>
              <a:rPr lang="en-GB" sz="1200" dirty="0" err="1"/>
              <a:t>Según</a:t>
            </a:r>
            <a:r>
              <a:rPr lang="en-GB" sz="1200" dirty="0"/>
              <a:t>  Nielson, </a:t>
            </a:r>
            <a:r>
              <a:rPr lang="en-GB" sz="1200" dirty="0" err="1"/>
              <a:t>los</a:t>
            </a:r>
            <a:r>
              <a:rPr lang="en-GB" sz="1200" dirty="0"/>
              <a:t> chinos </a:t>
            </a:r>
            <a:r>
              <a:rPr lang="en-GB" sz="1200" dirty="0" err="1"/>
              <a:t>han</a:t>
            </a:r>
            <a:r>
              <a:rPr lang="en-GB" sz="1200" dirty="0"/>
              <a:t> </a:t>
            </a:r>
            <a:r>
              <a:rPr lang="en-GB" sz="1200" dirty="0" err="1"/>
              <a:t>cambiado</a:t>
            </a:r>
            <a:r>
              <a:rPr lang="en-GB" sz="1200" dirty="0"/>
              <a:t> </a:t>
            </a:r>
            <a:r>
              <a:rPr lang="en-GB" sz="1200" dirty="0" err="1"/>
              <a:t>su</a:t>
            </a:r>
            <a:r>
              <a:rPr lang="en-GB" sz="1200" dirty="0"/>
              <a:t> </a:t>
            </a:r>
            <a:r>
              <a:rPr lang="en-GB" sz="1200" dirty="0" err="1"/>
              <a:t>comportamiento</a:t>
            </a:r>
            <a:r>
              <a:rPr lang="en-GB" sz="1200" dirty="0"/>
              <a:t> de </a:t>
            </a:r>
            <a:r>
              <a:rPr lang="en-GB" sz="1200" dirty="0" err="1"/>
              <a:t>consumo</a:t>
            </a:r>
            <a:r>
              <a:rPr lang="en-GB" sz="1200" dirty="0"/>
              <a:t>. Durante el </a:t>
            </a:r>
            <a:r>
              <a:rPr lang="en-GB" sz="1200" dirty="0" err="1"/>
              <a:t>brote</a:t>
            </a:r>
            <a:r>
              <a:rPr lang="en-GB" sz="1200" dirty="0"/>
              <a:t>,  las </a:t>
            </a:r>
            <a:r>
              <a:rPr lang="en-GB" sz="1200" dirty="0" err="1"/>
              <a:t>aspiraciones</a:t>
            </a:r>
            <a:r>
              <a:rPr lang="en-GB" sz="1200" dirty="0"/>
              <a:t> al </a:t>
            </a:r>
            <a:r>
              <a:rPr lang="en-GB" sz="1200" dirty="0" err="1"/>
              <a:t>consumo</a:t>
            </a:r>
            <a:r>
              <a:rPr lang="en-GB" sz="1200" dirty="0"/>
              <a:t> de </a:t>
            </a:r>
            <a:r>
              <a:rPr lang="en-GB" sz="1200" dirty="0" err="1"/>
              <a:t>salud</a:t>
            </a:r>
            <a:r>
              <a:rPr lang="en-GB" sz="1200" dirty="0"/>
              <a:t> para la </a:t>
            </a:r>
            <a:r>
              <a:rPr lang="en-GB" sz="1200" dirty="0" err="1"/>
              <a:t>cuarentena</a:t>
            </a:r>
            <a:r>
              <a:rPr lang="en-GB" sz="1200" dirty="0"/>
              <a:t> </a:t>
            </a:r>
            <a:r>
              <a:rPr lang="en-GB" sz="1200" dirty="0" err="1"/>
              <a:t>aumentaron</a:t>
            </a:r>
            <a:r>
              <a:rPr lang="en-GB" sz="1200" dirty="0"/>
              <a:t>.  Nielsen </a:t>
            </a:r>
            <a:r>
              <a:rPr lang="en-GB" sz="1200" dirty="0" err="1"/>
              <a:t>descubrió</a:t>
            </a:r>
            <a:r>
              <a:rPr lang="en-GB" sz="1200" dirty="0"/>
              <a:t> que el 80% de </a:t>
            </a:r>
            <a:r>
              <a:rPr lang="en-GB" sz="1200" dirty="0" err="1"/>
              <a:t>los</a:t>
            </a:r>
            <a:r>
              <a:rPr lang="en-GB" sz="1200" dirty="0"/>
              <a:t> </a:t>
            </a:r>
            <a:r>
              <a:rPr lang="en-GB" sz="1200" dirty="0" err="1"/>
              <a:t>consumidores</a:t>
            </a:r>
            <a:r>
              <a:rPr lang="en-GB" sz="1200" dirty="0"/>
              <a:t> </a:t>
            </a:r>
            <a:r>
              <a:rPr lang="en-GB" sz="1200" dirty="0" err="1"/>
              <a:t>dijo</a:t>
            </a:r>
            <a:r>
              <a:rPr lang="en-GB" sz="1200" dirty="0"/>
              <a:t> que </a:t>
            </a:r>
            <a:r>
              <a:rPr lang="en-GB" sz="1200" dirty="0" err="1"/>
              <a:t>enfocarían</a:t>
            </a:r>
            <a:r>
              <a:rPr lang="en-GB" sz="1200" dirty="0"/>
              <a:t> </a:t>
            </a:r>
            <a:r>
              <a:rPr lang="en-GB" sz="1200" dirty="0" err="1"/>
              <a:t>una</a:t>
            </a:r>
            <a:r>
              <a:rPr lang="en-GB" sz="1200" dirty="0"/>
              <a:t> </a:t>
            </a:r>
            <a:r>
              <a:rPr lang="en-GB" sz="1200" dirty="0" err="1"/>
              <a:t>dieta</a:t>
            </a:r>
            <a:r>
              <a:rPr lang="en-GB" sz="1200" dirty="0"/>
              <a:t> </a:t>
            </a:r>
            <a:r>
              <a:rPr lang="en-GB" sz="1200" dirty="0" err="1"/>
              <a:t>saludable</a:t>
            </a:r>
            <a:r>
              <a:rPr lang="en-GB" sz="1200" dirty="0"/>
              <a:t> </a:t>
            </a:r>
            <a:r>
              <a:rPr lang="en-GB" sz="1200" dirty="0" err="1"/>
              <a:t>después</a:t>
            </a:r>
            <a:r>
              <a:rPr lang="en-GB" sz="1200" dirty="0"/>
              <a:t> del </a:t>
            </a:r>
            <a:r>
              <a:rPr lang="en-GB" sz="1200" dirty="0" err="1"/>
              <a:t>brote</a:t>
            </a:r>
            <a:r>
              <a:rPr lang="en-GB" sz="1200" dirty="0"/>
              <a:t>.  El 75% de </a:t>
            </a:r>
            <a:r>
              <a:rPr lang="en-GB" sz="1200" dirty="0" err="1"/>
              <a:t>los</a:t>
            </a:r>
            <a:r>
              <a:rPr lang="en-GB" sz="1200" dirty="0"/>
              <a:t> </a:t>
            </a:r>
            <a:r>
              <a:rPr lang="en-GB" sz="1200" dirty="0" err="1"/>
              <a:t>consumidores</a:t>
            </a:r>
            <a:r>
              <a:rPr lang="en-GB" sz="1200" dirty="0"/>
              <a:t> </a:t>
            </a:r>
            <a:r>
              <a:rPr lang="en-GB" sz="1200" dirty="0" err="1"/>
              <a:t>afirmó</a:t>
            </a:r>
            <a:r>
              <a:rPr lang="en-GB" sz="1200" dirty="0"/>
              <a:t> que </a:t>
            </a:r>
            <a:r>
              <a:rPr lang="en-GB" sz="1200" dirty="0" err="1"/>
              <a:t>gastarían</a:t>
            </a:r>
            <a:r>
              <a:rPr lang="en-GB" sz="1200" dirty="0"/>
              <a:t> </a:t>
            </a:r>
            <a:r>
              <a:rPr lang="en-GB" sz="1200" dirty="0" err="1"/>
              <a:t>más</a:t>
            </a:r>
            <a:r>
              <a:rPr lang="en-GB" sz="1200" dirty="0"/>
              <a:t> en </a:t>
            </a:r>
            <a:r>
              <a:rPr lang="en-GB" sz="1200" dirty="0" err="1"/>
              <a:t>deporte</a:t>
            </a:r>
            <a:r>
              <a:rPr lang="en-GB" sz="1200" dirty="0"/>
              <a:t> y </a:t>
            </a:r>
            <a:r>
              <a:rPr lang="en-GB" sz="1200" dirty="0" err="1"/>
              <a:t>ejercicio</a:t>
            </a:r>
            <a:r>
              <a:rPr lang="en-GB" sz="1200" dirty="0"/>
              <a:t> en el </a:t>
            </a:r>
            <a:r>
              <a:rPr lang="en-GB" sz="1200" dirty="0" err="1"/>
              <a:t>futuro</a:t>
            </a:r>
            <a:r>
              <a:rPr lang="en-GB" sz="1200" dirty="0"/>
              <a:t>.  El 60% </a:t>
            </a:r>
            <a:r>
              <a:rPr lang="en-GB" sz="1200" dirty="0" err="1"/>
              <a:t>dijo</a:t>
            </a:r>
            <a:r>
              <a:rPr lang="en-GB" sz="1200" dirty="0"/>
              <a:t> que </a:t>
            </a:r>
            <a:r>
              <a:rPr lang="en-GB" sz="1200" dirty="0" err="1"/>
              <a:t>gastarían</a:t>
            </a:r>
            <a:r>
              <a:rPr lang="en-GB" sz="1200" dirty="0"/>
              <a:t> </a:t>
            </a:r>
            <a:r>
              <a:rPr lang="en-GB" sz="1200" dirty="0" err="1"/>
              <a:t>más</a:t>
            </a:r>
            <a:r>
              <a:rPr lang="en-GB" sz="1200" dirty="0"/>
              <a:t> en </a:t>
            </a:r>
            <a:r>
              <a:rPr lang="en-GB" sz="1200" dirty="0" err="1"/>
              <a:t>revisiones</a:t>
            </a:r>
            <a:r>
              <a:rPr lang="en-GB" sz="1200" dirty="0"/>
              <a:t> </a:t>
            </a:r>
            <a:r>
              <a:rPr lang="en-GB" sz="1200" dirty="0" err="1"/>
              <a:t>médicas</a:t>
            </a:r>
            <a:r>
              <a:rPr lang="en-GB" sz="1200" dirty="0"/>
              <a:t> y el 59% </a:t>
            </a:r>
            <a:r>
              <a:rPr lang="en-GB" sz="1200" dirty="0" err="1"/>
              <a:t>afirmó</a:t>
            </a:r>
            <a:r>
              <a:rPr lang="en-GB" sz="1200" dirty="0"/>
              <a:t> que </a:t>
            </a:r>
            <a:r>
              <a:rPr lang="en-GB" sz="1200" dirty="0" err="1"/>
              <a:t>gastarían</a:t>
            </a:r>
            <a:r>
              <a:rPr lang="en-GB" sz="1200" dirty="0"/>
              <a:t> </a:t>
            </a:r>
            <a:r>
              <a:rPr lang="en-GB" sz="1200" dirty="0" err="1"/>
              <a:t>más</a:t>
            </a:r>
            <a:r>
              <a:rPr lang="en-GB" sz="1200" dirty="0"/>
              <a:t> en </a:t>
            </a:r>
            <a:r>
              <a:rPr lang="en-GB" sz="1200" dirty="0" err="1"/>
              <a:t>seguros</a:t>
            </a:r>
            <a:r>
              <a:rPr lang="en-GB" sz="1200" dirty="0"/>
              <a:t> y </a:t>
            </a:r>
            <a:r>
              <a:rPr lang="en-GB" sz="1200" dirty="0" err="1"/>
              <a:t>gestión</a:t>
            </a:r>
            <a:r>
              <a:rPr lang="en-GB" sz="1200" dirty="0"/>
              <a:t> de </a:t>
            </a:r>
            <a:r>
              <a:rPr lang="en-GB" sz="1200" dirty="0" err="1"/>
              <a:t>patrimonios</a:t>
            </a:r>
            <a:r>
              <a:rPr lang="en-GB" sz="1200" dirty="0"/>
              <a:t>.  Al </a:t>
            </a:r>
            <a:r>
              <a:rPr lang="en-GB" sz="1200" dirty="0" err="1"/>
              <a:t>mismo</a:t>
            </a:r>
            <a:r>
              <a:rPr lang="en-GB" sz="1200" dirty="0"/>
              <a:t> </a:t>
            </a:r>
            <a:r>
              <a:rPr lang="en-GB" sz="1200" dirty="0" err="1"/>
              <a:t>tiempo</a:t>
            </a:r>
            <a:r>
              <a:rPr lang="en-GB" sz="1200" dirty="0"/>
              <a:t>, </a:t>
            </a:r>
            <a:r>
              <a:rPr lang="en-GB" sz="1200" dirty="0" err="1"/>
              <a:t>productos</a:t>
            </a:r>
            <a:r>
              <a:rPr lang="en-GB" sz="1200" dirty="0"/>
              <a:t> de </a:t>
            </a:r>
            <a:r>
              <a:rPr lang="en-GB" sz="1200" dirty="0" err="1"/>
              <a:t>salud</a:t>
            </a:r>
            <a:r>
              <a:rPr lang="en-GB" sz="1200" dirty="0"/>
              <a:t> </a:t>
            </a:r>
            <a:r>
              <a:rPr lang="en-GB" sz="1200" dirty="0" err="1"/>
              <a:t>inteligentes</a:t>
            </a:r>
            <a:r>
              <a:rPr lang="en-GB" sz="1200" dirty="0"/>
              <a:t> se </a:t>
            </a:r>
            <a:r>
              <a:rPr lang="en-GB" sz="1200" dirty="0" err="1"/>
              <a:t>han</a:t>
            </a:r>
            <a:r>
              <a:rPr lang="en-GB" sz="1200" dirty="0"/>
              <a:t> </a:t>
            </a:r>
            <a:r>
              <a:rPr lang="en-GB" sz="1200" dirty="0" err="1"/>
              <a:t>convertido</a:t>
            </a:r>
            <a:r>
              <a:rPr lang="en-GB" sz="1200" dirty="0"/>
              <a:t>  en un </a:t>
            </a:r>
            <a:r>
              <a:rPr lang="en-GB" sz="1200" dirty="0" err="1"/>
              <a:t>nuevo</a:t>
            </a:r>
            <a:r>
              <a:rPr lang="en-GB" sz="1200" dirty="0"/>
              <a:t> </a:t>
            </a:r>
            <a:r>
              <a:rPr lang="en-GB" sz="1200" dirty="0" err="1"/>
              <a:t>hábito</a:t>
            </a:r>
            <a:r>
              <a:rPr lang="en-GB" sz="1200" dirty="0"/>
              <a:t> de </a:t>
            </a:r>
            <a:r>
              <a:rPr lang="en-GB" sz="1200" dirty="0" err="1"/>
              <a:t>consumo</a:t>
            </a:r>
            <a:r>
              <a:rPr lang="en-GB" sz="1200" dirty="0"/>
              <a:t>.  La </a:t>
            </a:r>
            <a:r>
              <a:rPr lang="en-GB" sz="1200" dirty="0" err="1"/>
              <a:t>proporción</a:t>
            </a:r>
            <a:r>
              <a:rPr lang="en-GB" sz="1200" dirty="0"/>
              <a:t> de </a:t>
            </a:r>
            <a:r>
              <a:rPr lang="en-GB" sz="1200" dirty="0" err="1"/>
              <a:t>encuestados</a:t>
            </a:r>
            <a:r>
              <a:rPr lang="en-GB" sz="1200" dirty="0"/>
              <a:t> que </a:t>
            </a:r>
            <a:r>
              <a:rPr lang="en-GB" sz="1200" dirty="0" err="1"/>
              <a:t>ya</a:t>
            </a:r>
            <a:r>
              <a:rPr lang="en-GB" sz="1200" dirty="0"/>
              <a:t> </a:t>
            </a:r>
            <a:r>
              <a:rPr lang="en-GB" sz="1200" dirty="0" err="1"/>
              <a:t>cuentan</a:t>
            </a:r>
            <a:r>
              <a:rPr lang="en-GB" sz="1200" dirty="0"/>
              <a:t> o </a:t>
            </a:r>
            <a:r>
              <a:rPr lang="en-GB" sz="1200" dirty="0" err="1"/>
              <a:t>piensan</a:t>
            </a:r>
            <a:r>
              <a:rPr lang="en-GB" sz="1200" dirty="0"/>
              <a:t> </a:t>
            </a:r>
            <a:r>
              <a:rPr lang="en-GB" sz="1200" dirty="0" err="1"/>
              <a:t>comprar</a:t>
            </a:r>
            <a:r>
              <a:rPr lang="en-GB" sz="1200" dirty="0"/>
              <a:t> un </a:t>
            </a:r>
            <a:r>
              <a:rPr lang="en-GB" sz="1200" dirty="0" err="1"/>
              <a:t>purificador</a:t>
            </a:r>
            <a:r>
              <a:rPr lang="en-GB" sz="1200" dirty="0"/>
              <a:t> de </a:t>
            </a:r>
            <a:r>
              <a:rPr lang="en-GB" sz="1200" dirty="0" err="1"/>
              <a:t>aire</a:t>
            </a:r>
            <a:r>
              <a:rPr lang="en-GB" sz="1200" dirty="0"/>
              <a:t>, un </a:t>
            </a:r>
            <a:r>
              <a:rPr lang="en-GB" sz="1200" dirty="0" err="1"/>
              <a:t>purificador</a:t>
            </a:r>
            <a:r>
              <a:rPr lang="en-GB" sz="1200" dirty="0"/>
              <a:t> de </a:t>
            </a:r>
            <a:r>
              <a:rPr lang="en-GB" sz="1200" dirty="0" err="1"/>
              <a:t>agua</a:t>
            </a:r>
            <a:r>
              <a:rPr lang="en-GB" sz="1200" dirty="0"/>
              <a:t>, o </a:t>
            </a:r>
            <a:r>
              <a:rPr lang="en-GB" sz="1200" dirty="0" err="1"/>
              <a:t>una</a:t>
            </a:r>
            <a:r>
              <a:rPr lang="en-GB" sz="1200" dirty="0"/>
              <a:t> </a:t>
            </a:r>
            <a:r>
              <a:rPr lang="en-GB" sz="1200" dirty="0" err="1"/>
              <a:t>pulsera</a:t>
            </a:r>
            <a:r>
              <a:rPr lang="en-GB" sz="1200" dirty="0"/>
              <a:t> </a:t>
            </a:r>
            <a:r>
              <a:rPr lang="en-GB" sz="1200" dirty="0" err="1"/>
              <a:t>inteligente</a:t>
            </a:r>
            <a:r>
              <a:rPr lang="en-GB" sz="1200" dirty="0"/>
              <a:t> son un 90%, un 93% y un 77% </a:t>
            </a:r>
            <a:r>
              <a:rPr lang="en-GB" sz="1200" dirty="0" err="1"/>
              <a:t>respectivamente</a:t>
            </a:r>
            <a:r>
              <a:rPr lang="en-GB" sz="1200" dirty="0"/>
              <a:t>.  </a:t>
            </a:r>
            <a:r>
              <a:rPr lang="en-GB" sz="1200" dirty="0" err="1"/>
              <a:t>Adicionalmente</a:t>
            </a:r>
            <a:r>
              <a:rPr lang="en-GB" sz="1200" dirty="0"/>
              <a:t> la </a:t>
            </a:r>
            <a:r>
              <a:rPr lang="en-GB" sz="1200" dirty="0" err="1"/>
              <a:t>demanda</a:t>
            </a:r>
            <a:r>
              <a:rPr lang="en-GB" sz="1200" dirty="0"/>
              <a:t> de </a:t>
            </a:r>
            <a:r>
              <a:rPr lang="en-GB" sz="1200" dirty="0" err="1"/>
              <a:t>consumo</a:t>
            </a:r>
            <a:r>
              <a:rPr lang="en-GB" sz="1200" dirty="0"/>
              <a:t> de fitness se </a:t>
            </a:r>
            <a:r>
              <a:rPr lang="en-GB" sz="1200" dirty="0" err="1"/>
              <a:t>está</a:t>
            </a:r>
            <a:r>
              <a:rPr lang="en-GB" sz="1200" dirty="0"/>
              <a:t> </a:t>
            </a:r>
            <a:r>
              <a:rPr lang="en-GB" sz="1200" dirty="0" err="1"/>
              <a:t>convirtiendo</a:t>
            </a:r>
            <a:r>
              <a:rPr lang="en-GB" sz="1200" dirty="0"/>
              <a:t> </a:t>
            </a:r>
            <a:r>
              <a:rPr lang="en-GB" sz="1200" dirty="0" err="1"/>
              <a:t>cada</a:t>
            </a:r>
            <a:r>
              <a:rPr lang="en-GB" sz="1200" dirty="0"/>
              <a:t> </a:t>
            </a:r>
            <a:r>
              <a:rPr lang="en-GB" sz="1200" dirty="0" err="1"/>
              <a:t>vez</a:t>
            </a:r>
            <a:r>
              <a:rPr lang="en-GB" sz="1200" dirty="0"/>
              <a:t> </a:t>
            </a:r>
            <a:r>
              <a:rPr lang="en-GB" sz="1200" dirty="0" err="1"/>
              <a:t>más</a:t>
            </a:r>
            <a:r>
              <a:rPr lang="en-GB" sz="1200" dirty="0"/>
              <a:t> </a:t>
            </a:r>
            <a:r>
              <a:rPr lang="en-GB" sz="1200" dirty="0" err="1"/>
              <a:t>científica</a:t>
            </a:r>
            <a:r>
              <a:rPr lang="en-GB" sz="1200" dirty="0"/>
              <a:t> y </a:t>
            </a:r>
            <a:r>
              <a:rPr lang="en-GB" sz="1200" dirty="0" err="1"/>
              <a:t>tecológica</a:t>
            </a:r>
            <a:r>
              <a:rPr lang="en-GB" sz="1200" dirty="0"/>
              <a:t>.  Durante la </a:t>
            </a:r>
            <a:r>
              <a:rPr lang="en-GB" sz="1200" dirty="0" err="1"/>
              <a:t>epidemia</a:t>
            </a:r>
            <a:r>
              <a:rPr lang="en-GB" sz="1200" dirty="0"/>
              <a:t> un </a:t>
            </a:r>
            <a:r>
              <a:rPr lang="en-GB" sz="1200" dirty="0" err="1"/>
              <a:t>anillo</a:t>
            </a:r>
            <a:r>
              <a:rPr lang="en-GB" sz="1200" dirty="0"/>
              <a:t> de fitness con </a:t>
            </a:r>
            <a:r>
              <a:rPr lang="en-GB" sz="1200" dirty="0" err="1"/>
              <a:t>equipamiento</a:t>
            </a:r>
            <a:r>
              <a:rPr lang="en-GB" sz="1200" dirty="0"/>
              <a:t> </a:t>
            </a:r>
            <a:r>
              <a:rPr lang="en-GB" sz="1200" dirty="0" err="1"/>
              <a:t>científico</a:t>
            </a:r>
            <a:r>
              <a:rPr lang="en-GB" sz="1200" dirty="0"/>
              <a:t> y </a:t>
            </a:r>
            <a:r>
              <a:rPr lang="en-GB" sz="1200" dirty="0" err="1"/>
              <a:t>tecnológico</a:t>
            </a:r>
            <a:r>
              <a:rPr lang="en-GB" sz="1200" dirty="0"/>
              <a:t> ha </a:t>
            </a:r>
            <a:r>
              <a:rPr lang="en-GB" sz="1200" dirty="0" err="1"/>
              <a:t>sido</a:t>
            </a:r>
            <a:r>
              <a:rPr lang="en-GB" sz="1200" dirty="0"/>
              <a:t> el </a:t>
            </a:r>
            <a:r>
              <a:rPr lang="en-GB" sz="1200" dirty="0" err="1"/>
              <a:t>producto</a:t>
            </a:r>
            <a:r>
              <a:rPr lang="en-GB" sz="1200" dirty="0"/>
              <a:t> de </a:t>
            </a:r>
            <a:r>
              <a:rPr lang="en-GB" sz="1200" dirty="0" err="1"/>
              <a:t>inversión</a:t>
            </a:r>
            <a:r>
              <a:rPr lang="en-GB" sz="1200" dirty="0"/>
              <a:t> </a:t>
            </a:r>
            <a:r>
              <a:rPr lang="en-GB" sz="1200" dirty="0" err="1"/>
              <a:t>más</a:t>
            </a:r>
            <a:r>
              <a:rPr lang="en-GB" sz="1200" dirty="0"/>
              <a:t> </a:t>
            </a:r>
            <a:r>
              <a:rPr lang="en-GB" sz="1200" dirty="0" err="1"/>
              <a:t>valuoso</a:t>
            </a:r>
            <a:r>
              <a:rPr lang="en-GB" sz="1200" dirty="0"/>
              <a:t>, con un </a:t>
            </a:r>
            <a:r>
              <a:rPr lang="en-GB" sz="1200" dirty="0" err="1"/>
              <a:t>precio</a:t>
            </a:r>
            <a:r>
              <a:rPr lang="en-GB" sz="1200" dirty="0"/>
              <a:t> de </a:t>
            </a:r>
            <a:r>
              <a:rPr lang="en-GB" sz="1200" dirty="0" err="1"/>
              <a:t>compra</a:t>
            </a:r>
            <a:r>
              <a:rPr lang="en-GB" sz="1200" dirty="0"/>
              <a:t>  que ha </a:t>
            </a:r>
            <a:r>
              <a:rPr lang="en-GB" sz="1200" dirty="0" err="1"/>
              <a:t>subido</a:t>
            </a:r>
            <a:r>
              <a:rPr lang="en-GB" sz="1200" dirty="0"/>
              <a:t> de 600 yuan antes de la </a:t>
            </a:r>
            <a:r>
              <a:rPr lang="en-GB" sz="1200" dirty="0" err="1"/>
              <a:t>epidemia</a:t>
            </a:r>
            <a:r>
              <a:rPr lang="en-GB" sz="1200" dirty="0"/>
              <a:t> a 2000 yuan.</a:t>
            </a:r>
          </a:p>
          <a:p>
            <a:pPr marL="0" indent="0" algn="just">
              <a:buNone/>
            </a:pPr>
            <a:r>
              <a:rPr lang="en-GB" sz="1200" dirty="0"/>
              <a:t>Al </a:t>
            </a:r>
            <a:r>
              <a:rPr lang="en-GB" sz="1200" dirty="0" err="1"/>
              <a:t>mismo</a:t>
            </a:r>
            <a:r>
              <a:rPr lang="en-GB" sz="1200" dirty="0"/>
              <a:t> </a:t>
            </a:r>
            <a:r>
              <a:rPr lang="en-GB" sz="1200" dirty="0" err="1"/>
              <a:t>tiempo</a:t>
            </a:r>
            <a:r>
              <a:rPr lang="en-GB" sz="1200" dirty="0"/>
              <a:t>, el </a:t>
            </a:r>
            <a:r>
              <a:rPr lang="en-GB" sz="1200" dirty="0" err="1"/>
              <a:t>govierno</a:t>
            </a:r>
            <a:r>
              <a:rPr lang="en-GB" sz="1200" dirty="0"/>
              <a:t> de </a:t>
            </a:r>
            <a:r>
              <a:rPr lang="en-GB" sz="1200" dirty="0" err="1"/>
              <a:t>Pekín</a:t>
            </a:r>
            <a:r>
              <a:rPr lang="en-GB" sz="1200" dirty="0"/>
              <a:t> ha </a:t>
            </a:r>
            <a:r>
              <a:rPr lang="en-GB" sz="1200" dirty="0" err="1"/>
              <a:t>hecho</a:t>
            </a:r>
            <a:r>
              <a:rPr lang="en-GB" sz="1200" dirty="0"/>
              <a:t>  </a:t>
            </a:r>
            <a:r>
              <a:rPr lang="en-GB" sz="1200" dirty="0" err="1"/>
              <a:t>cumplir</a:t>
            </a:r>
            <a:r>
              <a:rPr lang="en-GB" sz="1200" dirty="0"/>
              <a:t>  </a:t>
            </a:r>
            <a:r>
              <a:rPr lang="en-GB" sz="1200" dirty="0" err="1"/>
              <a:t>nuevas</a:t>
            </a:r>
            <a:r>
              <a:rPr lang="en-GB" sz="1200" dirty="0"/>
              <a:t> </a:t>
            </a:r>
            <a:r>
              <a:rPr lang="en-GB" sz="1200" dirty="0" err="1"/>
              <a:t>leyes</a:t>
            </a:r>
            <a:r>
              <a:rPr lang="en-GB" sz="1200" dirty="0"/>
              <a:t> para </a:t>
            </a:r>
            <a:r>
              <a:rPr lang="en-GB" sz="1200" dirty="0" err="1"/>
              <a:t>asegurarse</a:t>
            </a:r>
            <a:r>
              <a:rPr lang="en-GB" sz="1200" dirty="0"/>
              <a:t> que </a:t>
            </a:r>
            <a:r>
              <a:rPr lang="en-GB" sz="1200" dirty="0" err="1"/>
              <a:t>los</a:t>
            </a:r>
            <a:r>
              <a:rPr lang="en-GB" sz="1200" dirty="0"/>
              <a:t> </a:t>
            </a:r>
            <a:r>
              <a:rPr lang="en-GB" sz="1200" dirty="0" err="1"/>
              <a:t>informes</a:t>
            </a:r>
            <a:r>
              <a:rPr lang="en-GB" sz="1200" dirty="0"/>
              <a:t> en el </a:t>
            </a:r>
            <a:r>
              <a:rPr lang="en-GB" sz="1200" dirty="0" err="1"/>
              <a:t>número</a:t>
            </a:r>
            <a:r>
              <a:rPr lang="en-GB" sz="1200" dirty="0"/>
              <a:t> de </a:t>
            </a:r>
            <a:r>
              <a:rPr lang="en-GB" sz="1200" dirty="0" err="1"/>
              <a:t>pruebas</a:t>
            </a:r>
            <a:r>
              <a:rPr lang="en-GB" sz="1200" dirty="0"/>
              <a:t> para el COVID-19, </a:t>
            </a:r>
            <a:r>
              <a:rPr lang="en-GB" sz="1200" dirty="0" err="1"/>
              <a:t>casos</a:t>
            </a:r>
            <a:r>
              <a:rPr lang="en-GB" sz="1200" dirty="0"/>
              <a:t> de </a:t>
            </a:r>
            <a:r>
              <a:rPr lang="en-GB" sz="1200" dirty="0" err="1"/>
              <a:t>infecciones</a:t>
            </a:r>
            <a:r>
              <a:rPr lang="en-GB" sz="1200" dirty="0"/>
              <a:t>, </a:t>
            </a:r>
            <a:r>
              <a:rPr lang="en-GB" sz="1200" dirty="0" err="1"/>
              <a:t>recuperaciones</a:t>
            </a:r>
            <a:r>
              <a:rPr lang="en-GB" sz="1200" dirty="0"/>
              <a:t> y </a:t>
            </a:r>
            <a:r>
              <a:rPr lang="en-GB" sz="1200" dirty="0" err="1"/>
              <a:t>muertes</a:t>
            </a:r>
            <a:r>
              <a:rPr lang="en-GB" sz="1200" dirty="0"/>
              <a:t> se </a:t>
            </a:r>
            <a:r>
              <a:rPr lang="en-GB" sz="1200" dirty="0" err="1"/>
              <a:t>ajusten</a:t>
            </a:r>
            <a:r>
              <a:rPr lang="en-GB" sz="1200" dirty="0"/>
              <a:t> a  </a:t>
            </a:r>
            <a:r>
              <a:rPr lang="en-GB" sz="1200" dirty="0" err="1"/>
              <a:t>los</a:t>
            </a:r>
            <a:r>
              <a:rPr lang="en-GB" sz="1200" dirty="0"/>
              <a:t> </a:t>
            </a:r>
            <a:r>
              <a:rPr lang="en-GB" sz="1200" dirty="0" err="1"/>
              <a:t>prospectos</a:t>
            </a:r>
            <a:r>
              <a:rPr lang="en-GB" sz="1200" dirty="0"/>
              <a:t> de </a:t>
            </a:r>
            <a:r>
              <a:rPr lang="en-GB" sz="1200" dirty="0" err="1"/>
              <a:t>carrera</a:t>
            </a:r>
            <a:r>
              <a:rPr lang="en-GB" sz="1200" dirty="0"/>
              <a:t> de </a:t>
            </a:r>
            <a:r>
              <a:rPr lang="en-GB" sz="1200" dirty="0" err="1"/>
              <a:t>cada</a:t>
            </a:r>
            <a:r>
              <a:rPr lang="en-GB" sz="1200" dirty="0"/>
              <a:t> </a:t>
            </a:r>
            <a:r>
              <a:rPr lang="en-GB" sz="1200" dirty="0" err="1"/>
              <a:t>individuo</a:t>
            </a:r>
            <a:r>
              <a:rPr lang="en-GB" sz="1200" dirty="0"/>
              <a:t>; </a:t>
            </a:r>
            <a:r>
              <a:rPr lang="en-GB" sz="1200" dirty="0" err="1"/>
              <a:t>informaciones</a:t>
            </a:r>
            <a:r>
              <a:rPr lang="en-GB" sz="1200" dirty="0"/>
              <a:t> falsas </a:t>
            </a:r>
            <a:r>
              <a:rPr lang="en-GB" sz="1200" dirty="0" err="1"/>
              <a:t>conducen</a:t>
            </a:r>
            <a:r>
              <a:rPr lang="en-GB" sz="1200" dirty="0"/>
              <a:t> a la </a:t>
            </a:r>
            <a:r>
              <a:rPr lang="en-GB" sz="1200" dirty="0" err="1"/>
              <a:t>pérdida</a:t>
            </a:r>
            <a:r>
              <a:rPr lang="en-GB" sz="1200" dirty="0"/>
              <a:t> </a:t>
            </a:r>
            <a:r>
              <a:rPr lang="en-GB" sz="1200" dirty="0" err="1"/>
              <a:t>inmediata</a:t>
            </a:r>
            <a:r>
              <a:rPr lang="en-GB" sz="1200" dirty="0"/>
              <a:t> de </a:t>
            </a:r>
            <a:r>
              <a:rPr lang="en-GB" sz="1200" dirty="0" err="1"/>
              <a:t>empleo</a:t>
            </a:r>
            <a:r>
              <a:rPr lang="en-GB" sz="1200" dirty="0"/>
              <a:t>.</a:t>
            </a:r>
          </a:p>
          <a:p>
            <a:pPr marL="0" indent="0" algn="just">
              <a:buNone/>
            </a:pPr>
            <a:r>
              <a:rPr lang="en-GB" sz="1200" dirty="0"/>
              <a:t>Los </a:t>
            </a:r>
            <a:r>
              <a:rPr lang="en-GB" sz="1200" dirty="0" err="1"/>
              <a:t>estados</a:t>
            </a:r>
            <a:r>
              <a:rPr lang="en-GB" sz="1200" dirty="0"/>
              <a:t> </a:t>
            </a:r>
            <a:r>
              <a:rPr lang="en-GB" sz="1200" dirty="0" err="1"/>
              <a:t>suizos</a:t>
            </a:r>
            <a:r>
              <a:rPr lang="en-GB" sz="1200" dirty="0"/>
              <a:t> y el </a:t>
            </a:r>
            <a:r>
              <a:rPr lang="en-GB" sz="1200" dirty="0" err="1"/>
              <a:t>gobierno</a:t>
            </a:r>
            <a:r>
              <a:rPr lang="en-GB" sz="1200" dirty="0"/>
              <a:t> central </a:t>
            </a:r>
            <a:r>
              <a:rPr lang="en-GB" sz="1200" dirty="0" err="1"/>
              <a:t>deben</a:t>
            </a:r>
            <a:r>
              <a:rPr lang="en-GB" sz="1200" dirty="0"/>
              <a:t> </a:t>
            </a:r>
            <a:r>
              <a:rPr lang="en-GB" sz="1200" dirty="0" err="1"/>
              <a:t>desde</a:t>
            </a:r>
            <a:r>
              <a:rPr lang="en-GB" sz="1200" dirty="0"/>
              <a:t> </a:t>
            </a:r>
            <a:r>
              <a:rPr lang="en-GB" sz="1200" dirty="0" err="1"/>
              <a:t>ahora</a:t>
            </a:r>
            <a:r>
              <a:rPr lang="en-GB" sz="1200" dirty="0"/>
              <a:t> </a:t>
            </a:r>
            <a:r>
              <a:rPr lang="en-GB" sz="1200" dirty="0" err="1"/>
              <a:t>informar</a:t>
            </a:r>
            <a:r>
              <a:rPr lang="en-GB" sz="1200" dirty="0"/>
              <a:t> a la </a:t>
            </a:r>
            <a:r>
              <a:rPr lang="en-GB" sz="1200" dirty="0" err="1"/>
              <a:t>autoridades</a:t>
            </a:r>
            <a:r>
              <a:rPr lang="en-GB" sz="1200" dirty="0"/>
              <a:t> </a:t>
            </a:r>
            <a:r>
              <a:rPr lang="en-GB" sz="1200" dirty="0" err="1"/>
              <a:t>supervisoras</a:t>
            </a:r>
            <a:r>
              <a:rPr lang="en-GB" sz="1200" dirty="0"/>
              <a:t>  </a:t>
            </a:r>
            <a:r>
              <a:rPr lang="en-GB" sz="1200" dirty="0" err="1"/>
              <a:t>porqué</a:t>
            </a:r>
            <a:r>
              <a:rPr lang="en-GB" sz="1200" dirty="0"/>
              <a:t> la </a:t>
            </a:r>
            <a:r>
              <a:rPr lang="en-GB" sz="1200" dirty="0" err="1"/>
              <a:t>cantidad</a:t>
            </a:r>
            <a:r>
              <a:rPr lang="en-GB" sz="1200" dirty="0"/>
              <a:t> </a:t>
            </a:r>
            <a:r>
              <a:rPr lang="en-GB" sz="1200" dirty="0" err="1"/>
              <a:t>legalmente</a:t>
            </a:r>
            <a:r>
              <a:rPr lang="en-GB" sz="1200" dirty="0"/>
              <a:t> </a:t>
            </a:r>
            <a:r>
              <a:rPr lang="en-GB" sz="1200" dirty="0" err="1"/>
              <a:t>estipulada</a:t>
            </a:r>
            <a:r>
              <a:rPr lang="en-GB" sz="1200" dirty="0"/>
              <a:t> de </a:t>
            </a:r>
            <a:r>
              <a:rPr lang="en-GB" sz="1200" dirty="0" err="1"/>
              <a:t>equipos</a:t>
            </a:r>
            <a:r>
              <a:rPr lang="en-GB" sz="1200" dirty="0"/>
              <a:t> </a:t>
            </a:r>
            <a:r>
              <a:rPr lang="en-GB" sz="1200" dirty="0" err="1"/>
              <a:t>sanitarios</a:t>
            </a:r>
            <a:r>
              <a:rPr lang="en-GB" sz="1200" dirty="0"/>
              <a:t> no </a:t>
            </a:r>
            <a:r>
              <a:rPr lang="en-GB" sz="1200" dirty="0" err="1"/>
              <a:t>estaba</a:t>
            </a:r>
            <a:r>
              <a:rPr lang="en-GB" sz="1200" dirty="0"/>
              <a:t> en stock.</a:t>
            </a:r>
            <a:endParaRPr lang="en-US" sz="1200" dirty="0"/>
          </a:p>
          <a:p>
            <a:pPr marL="0" indent="0" algn="just">
              <a:buNone/>
            </a:pPr>
            <a:endParaRPr lang="en-US" sz="1200" dirty="0"/>
          </a:p>
        </p:txBody>
      </p:sp>
      <p:sp>
        <p:nvSpPr>
          <p:cNvPr id="4" name="Content Placeholder 3">
            <a:extLst>
              <a:ext uri="{FF2B5EF4-FFF2-40B4-BE49-F238E27FC236}">
                <a16:creationId xmlns:a16="http://schemas.microsoft.com/office/drawing/2014/main" id="{6F400EBD-CCD2-4498-853D-F49AB88FCDEB}"/>
              </a:ext>
            </a:extLst>
          </p:cNvPr>
          <p:cNvSpPr>
            <a:spLocks noGrp="1"/>
          </p:cNvSpPr>
          <p:nvPr>
            <p:ph sz="half" idx="2"/>
          </p:nvPr>
        </p:nvSpPr>
        <p:spPr>
          <a:xfrm>
            <a:off x="3591427" y="2806967"/>
            <a:ext cx="3035967" cy="6075680"/>
          </a:xfrm>
        </p:spPr>
        <p:txBody>
          <a:bodyPr vert="horz" lIns="91440" tIns="45720" rIns="91440" bIns="45720" rtlCol="0" anchor="t">
            <a:noAutofit/>
          </a:bodyPr>
          <a:lstStyle/>
          <a:p>
            <a:pPr marL="0" indent="0" algn="ctr">
              <a:buNone/>
            </a:pPr>
            <a:r>
              <a:rPr lang="en-US" sz="1400" dirty="0" err="1">
                <a:ea typeface="+mn-lt"/>
                <a:cs typeface="+mn-lt"/>
              </a:rPr>
              <a:t>Juzgando</a:t>
            </a:r>
            <a:r>
              <a:rPr lang="en-US" sz="1400" dirty="0">
                <a:ea typeface="+mn-lt"/>
                <a:cs typeface="+mn-lt"/>
              </a:rPr>
              <a:t> para el </a:t>
            </a:r>
            <a:r>
              <a:rPr lang="en-US" sz="1400" dirty="0" err="1">
                <a:ea typeface="+mn-lt"/>
                <a:cs typeface="+mn-lt"/>
              </a:rPr>
              <a:t>futuro</a:t>
            </a:r>
            <a:endParaRPr lang="en-US" sz="1400" dirty="0">
              <a:ea typeface="+mn-lt"/>
              <a:cs typeface="+mn-lt"/>
            </a:endParaRPr>
          </a:p>
          <a:p>
            <a:pPr marL="0" indent="0" algn="just">
              <a:buNone/>
            </a:pPr>
            <a:r>
              <a:rPr lang="en-US" sz="1200" dirty="0"/>
              <a:t>COVID-19 </a:t>
            </a:r>
            <a:r>
              <a:rPr lang="en-GB" sz="1200" dirty="0"/>
              <a:t> </a:t>
            </a:r>
            <a:r>
              <a:rPr lang="en-GB" sz="1200" dirty="0" err="1"/>
              <a:t>muestra</a:t>
            </a:r>
            <a:r>
              <a:rPr lang="en-GB" sz="1200" dirty="0"/>
              <a:t> </a:t>
            </a:r>
            <a:r>
              <a:rPr lang="en-GB" sz="1200" dirty="0" err="1"/>
              <a:t>cinco</a:t>
            </a:r>
            <a:r>
              <a:rPr lang="en-GB" sz="1200" dirty="0"/>
              <a:t> crisis y </a:t>
            </a:r>
            <a:r>
              <a:rPr lang="en-GB" sz="1200" dirty="0" err="1"/>
              <a:t>fases</a:t>
            </a:r>
            <a:r>
              <a:rPr lang="en-GB" sz="1200" dirty="0"/>
              <a:t> </a:t>
            </a:r>
            <a:r>
              <a:rPr lang="en-GB" sz="1200" dirty="0" err="1"/>
              <a:t>superpuestas</a:t>
            </a:r>
            <a:r>
              <a:rPr lang="en-GB" sz="1200" dirty="0"/>
              <a:t>: la </a:t>
            </a:r>
            <a:r>
              <a:rPr lang="en-GB" sz="1200" dirty="0" err="1"/>
              <a:t>médica</a:t>
            </a:r>
            <a:r>
              <a:rPr lang="en-GB" sz="1200" dirty="0"/>
              <a:t>, la </a:t>
            </a:r>
            <a:r>
              <a:rPr lang="en-GB" sz="1200" dirty="0" err="1"/>
              <a:t>política</a:t>
            </a:r>
            <a:r>
              <a:rPr lang="en-GB" sz="1200" dirty="0"/>
              <a:t>, la </a:t>
            </a:r>
            <a:r>
              <a:rPr lang="en-GB" sz="1200" dirty="0" err="1"/>
              <a:t>económica</a:t>
            </a:r>
            <a:r>
              <a:rPr lang="en-GB" sz="1200" dirty="0"/>
              <a:t>, la </a:t>
            </a:r>
            <a:r>
              <a:rPr lang="en-GB" sz="1200" dirty="0" err="1"/>
              <a:t>infodémica</a:t>
            </a:r>
            <a:r>
              <a:rPr lang="en-GB" sz="1200" dirty="0"/>
              <a:t> y la legal. </a:t>
            </a:r>
            <a:r>
              <a:rPr lang="en-GB" sz="1200" dirty="0" err="1"/>
              <a:t>Observemos</a:t>
            </a:r>
            <a:r>
              <a:rPr lang="en-GB" sz="1200" dirty="0"/>
              <a:t> la </a:t>
            </a:r>
            <a:r>
              <a:rPr lang="en-GB" sz="1200" dirty="0" err="1"/>
              <a:t>información</a:t>
            </a:r>
            <a:r>
              <a:rPr lang="en-GB" sz="1200" dirty="0"/>
              <a:t> y la </a:t>
            </a:r>
            <a:r>
              <a:rPr lang="en-GB" sz="1200" dirty="0" err="1"/>
              <a:t>desinformación</a:t>
            </a:r>
            <a:r>
              <a:rPr lang="en-GB" sz="1200" dirty="0"/>
              <a:t>. </a:t>
            </a:r>
            <a:r>
              <a:rPr lang="en-GB" sz="1200" dirty="0" err="1"/>
              <a:t>Todos</a:t>
            </a:r>
            <a:r>
              <a:rPr lang="en-GB" sz="1200" dirty="0"/>
              <a:t> </a:t>
            </a:r>
            <a:r>
              <a:rPr lang="en-GB" sz="1200" dirty="0" err="1"/>
              <a:t>los</a:t>
            </a:r>
            <a:r>
              <a:rPr lang="en-GB" sz="1200" dirty="0"/>
              <a:t> </a:t>
            </a:r>
            <a:r>
              <a:rPr lang="en-GB" sz="1200" dirty="0" err="1"/>
              <a:t>países</a:t>
            </a:r>
            <a:r>
              <a:rPr lang="en-GB" sz="1200" dirty="0"/>
              <a:t> </a:t>
            </a:r>
            <a:r>
              <a:rPr lang="en-GB" sz="1200" dirty="0" err="1"/>
              <a:t>tienen</a:t>
            </a:r>
            <a:r>
              <a:rPr lang="en-GB" sz="1200" dirty="0"/>
              <a:t> </a:t>
            </a:r>
            <a:r>
              <a:rPr lang="en-GB" sz="1200" dirty="0" err="1"/>
              <a:t>dificultad</a:t>
            </a:r>
            <a:r>
              <a:rPr lang="en-GB" sz="1200" dirty="0"/>
              <a:t> con </a:t>
            </a:r>
            <a:r>
              <a:rPr lang="en-GB" sz="1200" dirty="0" err="1"/>
              <a:t>los</a:t>
            </a:r>
            <a:r>
              <a:rPr lang="en-GB" sz="1200" dirty="0"/>
              <a:t> </a:t>
            </a:r>
            <a:r>
              <a:rPr lang="en-GB" sz="1200" dirty="0" err="1"/>
              <a:t>diferentes</a:t>
            </a:r>
            <a:r>
              <a:rPr lang="en-GB" sz="1200" dirty="0"/>
              <a:t> </a:t>
            </a:r>
            <a:r>
              <a:rPr lang="en-GB" sz="1200" dirty="0" err="1"/>
              <a:t>métodos</a:t>
            </a:r>
            <a:r>
              <a:rPr lang="en-GB" sz="1200" dirty="0"/>
              <a:t> de </a:t>
            </a:r>
            <a:r>
              <a:rPr lang="en-GB" sz="1200" dirty="0" err="1"/>
              <a:t>cuenta</a:t>
            </a:r>
            <a:r>
              <a:rPr lang="en-GB" sz="1200" dirty="0"/>
              <a:t> </a:t>
            </a:r>
            <a:r>
              <a:rPr lang="en-GB" sz="1200" dirty="0" err="1"/>
              <a:t>ya</a:t>
            </a:r>
            <a:r>
              <a:rPr lang="en-GB" sz="1200" dirty="0"/>
              <a:t> que no </a:t>
            </a:r>
            <a:r>
              <a:rPr lang="en-GB" sz="1200" dirty="0" err="1"/>
              <a:t>existe</a:t>
            </a:r>
            <a:r>
              <a:rPr lang="en-GB" sz="1200" dirty="0"/>
              <a:t> </a:t>
            </a:r>
            <a:r>
              <a:rPr lang="en-GB" sz="1200" dirty="0" err="1"/>
              <a:t>una</a:t>
            </a:r>
            <a:r>
              <a:rPr lang="en-GB" sz="1200" dirty="0"/>
              <a:t> </a:t>
            </a:r>
            <a:r>
              <a:rPr lang="en-GB" sz="1200" dirty="0" err="1"/>
              <a:t>respuesta</a:t>
            </a:r>
            <a:r>
              <a:rPr lang="en-GB" sz="1200" dirty="0"/>
              <a:t> </a:t>
            </a:r>
            <a:r>
              <a:rPr lang="en-GB" sz="1200" dirty="0" err="1"/>
              <a:t>científica</a:t>
            </a:r>
            <a:r>
              <a:rPr lang="en-GB" sz="1200" dirty="0"/>
              <a:t>.  </a:t>
            </a:r>
            <a:r>
              <a:rPr lang="en-GB" sz="1200" dirty="0" err="1"/>
              <a:t>Estadísticas</a:t>
            </a:r>
            <a:r>
              <a:rPr lang="en-GB" sz="1200" dirty="0"/>
              <a:t> </a:t>
            </a:r>
            <a:r>
              <a:rPr lang="en-GB" sz="1200" dirty="0" err="1"/>
              <a:t>incompletas</a:t>
            </a:r>
            <a:r>
              <a:rPr lang="en-GB" sz="1200" dirty="0"/>
              <a:t> </a:t>
            </a:r>
            <a:r>
              <a:rPr lang="en-GB" sz="1200" dirty="0" err="1"/>
              <a:t>nos</a:t>
            </a:r>
            <a:r>
              <a:rPr lang="en-GB" sz="1200" dirty="0"/>
              <a:t> </a:t>
            </a:r>
            <a:r>
              <a:rPr lang="en-GB" sz="1200" dirty="0" err="1"/>
              <a:t>llevan</a:t>
            </a:r>
            <a:r>
              <a:rPr lang="en-GB" sz="1200" dirty="0"/>
              <a:t> </a:t>
            </a:r>
            <a:r>
              <a:rPr lang="en-GB" sz="1200" dirty="0" err="1"/>
              <a:t>ahora</a:t>
            </a:r>
            <a:r>
              <a:rPr lang="en-GB" sz="1200" dirty="0"/>
              <a:t> a un </a:t>
            </a:r>
            <a:r>
              <a:rPr lang="en-GB" sz="1200" dirty="0" err="1"/>
              <a:t>juego</a:t>
            </a:r>
            <a:r>
              <a:rPr lang="en-GB" sz="1200" dirty="0"/>
              <a:t> </a:t>
            </a:r>
            <a:r>
              <a:rPr lang="en-GB" sz="1200" dirty="0" err="1"/>
              <a:t>político</a:t>
            </a:r>
            <a:r>
              <a:rPr lang="en-GB" sz="1200" dirty="0"/>
              <a:t> de </a:t>
            </a:r>
            <a:r>
              <a:rPr lang="en-GB" sz="1200" dirty="0" err="1"/>
              <a:t>señalar</a:t>
            </a:r>
            <a:r>
              <a:rPr lang="en-GB" sz="1200" dirty="0"/>
              <a:t> y </a:t>
            </a:r>
            <a:r>
              <a:rPr lang="en-GB" sz="1200" dirty="0" err="1"/>
              <a:t>culpar</a:t>
            </a:r>
            <a:r>
              <a:rPr lang="en-GB" sz="1200" dirty="0"/>
              <a:t>.  </a:t>
            </a:r>
            <a:r>
              <a:rPr lang="en-GB" sz="1200" dirty="0" err="1"/>
              <a:t>Después</a:t>
            </a:r>
            <a:r>
              <a:rPr lang="en-GB" sz="1200" dirty="0"/>
              <a:t> de la </a:t>
            </a:r>
            <a:r>
              <a:rPr lang="en-GB" sz="1200" dirty="0" err="1"/>
              <a:t>primera</a:t>
            </a:r>
            <a:r>
              <a:rPr lang="en-GB" sz="1200" dirty="0"/>
              <a:t> </a:t>
            </a:r>
            <a:r>
              <a:rPr lang="en-GB" sz="1200" dirty="0" err="1"/>
              <a:t>conmoción</a:t>
            </a:r>
            <a:r>
              <a:rPr lang="en-GB" sz="1200" dirty="0"/>
              <a:t> y  </a:t>
            </a:r>
            <a:r>
              <a:rPr lang="en-GB" sz="1200" dirty="0" err="1"/>
              <a:t>gestión</a:t>
            </a:r>
            <a:r>
              <a:rPr lang="en-GB" sz="1200" dirty="0"/>
              <a:t> de la crisis </a:t>
            </a:r>
            <a:r>
              <a:rPr lang="en-GB" sz="1200" dirty="0" err="1"/>
              <a:t>médica</a:t>
            </a:r>
            <a:r>
              <a:rPr lang="en-GB" sz="1200" dirty="0"/>
              <a:t>, </a:t>
            </a:r>
            <a:r>
              <a:rPr lang="en-GB" sz="1200" dirty="0" err="1"/>
              <a:t>los</a:t>
            </a:r>
            <a:r>
              <a:rPr lang="en-GB" sz="1200" dirty="0"/>
              <a:t> </a:t>
            </a:r>
            <a:r>
              <a:rPr lang="en-GB" sz="1200" dirty="0" err="1"/>
              <a:t>líderes</a:t>
            </a:r>
            <a:r>
              <a:rPr lang="en-GB" sz="1200" dirty="0"/>
              <a:t> </a:t>
            </a:r>
            <a:r>
              <a:rPr lang="en-GB" sz="1200" dirty="0" err="1"/>
              <a:t>políticos</a:t>
            </a:r>
            <a:r>
              <a:rPr lang="en-GB" sz="1200" dirty="0"/>
              <a:t> </a:t>
            </a:r>
            <a:r>
              <a:rPr lang="en-GB" sz="1200" dirty="0" err="1"/>
              <a:t>empezaron</a:t>
            </a:r>
            <a:r>
              <a:rPr lang="en-GB" sz="1200" dirty="0"/>
              <a:t> a </a:t>
            </a:r>
            <a:r>
              <a:rPr lang="en-GB" sz="1200" dirty="0" err="1"/>
              <a:t>justificar</a:t>
            </a:r>
            <a:r>
              <a:rPr lang="en-GB" sz="1200" dirty="0"/>
              <a:t> sus </a:t>
            </a:r>
            <a:r>
              <a:rPr lang="en-GB" sz="1200" dirty="0" err="1"/>
              <a:t>propias</a:t>
            </a:r>
            <a:r>
              <a:rPr lang="en-GB" sz="1200" dirty="0"/>
              <a:t> </a:t>
            </a:r>
            <a:r>
              <a:rPr lang="en-GB" sz="1200" dirty="0" err="1"/>
              <a:t>decisiones</a:t>
            </a:r>
            <a:r>
              <a:rPr lang="en-GB" sz="1200" dirty="0"/>
              <a:t> y a </a:t>
            </a:r>
            <a:r>
              <a:rPr lang="en-GB" sz="1200" dirty="0" err="1"/>
              <a:t>culpar</a:t>
            </a:r>
            <a:r>
              <a:rPr lang="en-GB" sz="1200" dirty="0"/>
              <a:t> a </a:t>
            </a:r>
            <a:r>
              <a:rPr lang="en-GB" sz="1200" dirty="0" err="1"/>
              <a:t>los</a:t>
            </a:r>
            <a:r>
              <a:rPr lang="en-GB" sz="1200" dirty="0"/>
              <a:t> </a:t>
            </a:r>
            <a:r>
              <a:rPr lang="en-GB" sz="1200" dirty="0" err="1"/>
              <a:t>adversarios</a:t>
            </a:r>
            <a:r>
              <a:rPr lang="en-GB" sz="1200" dirty="0"/>
              <a:t> de </a:t>
            </a:r>
            <a:r>
              <a:rPr lang="en-GB" sz="1200" dirty="0" err="1"/>
              <a:t>originar</a:t>
            </a:r>
            <a:r>
              <a:rPr lang="en-GB" sz="1200" dirty="0"/>
              <a:t> el </a:t>
            </a:r>
            <a:r>
              <a:rPr lang="en-GB" sz="1200" dirty="0" err="1"/>
              <a:t>desatre</a:t>
            </a:r>
            <a:r>
              <a:rPr lang="en-GB" sz="1200" dirty="0"/>
              <a:t> </a:t>
            </a:r>
            <a:r>
              <a:rPr lang="en-GB" sz="1200" dirty="0" err="1"/>
              <a:t>mediante</a:t>
            </a:r>
            <a:r>
              <a:rPr lang="en-GB" sz="1200" dirty="0"/>
              <a:t> la </a:t>
            </a:r>
            <a:r>
              <a:rPr lang="en-GB" sz="1200" dirty="0" err="1"/>
              <a:t>manipulación</a:t>
            </a:r>
            <a:r>
              <a:rPr lang="en-GB" sz="1200" dirty="0"/>
              <a:t> de </a:t>
            </a:r>
            <a:r>
              <a:rPr lang="en-GB" sz="1200" dirty="0" err="1"/>
              <a:t>información</a:t>
            </a:r>
            <a:r>
              <a:rPr lang="en-GB" sz="1200" dirty="0"/>
              <a:t>, la </a:t>
            </a:r>
            <a:r>
              <a:rPr lang="en-GB" sz="1200" dirty="0" err="1"/>
              <a:t>propagación</a:t>
            </a:r>
            <a:r>
              <a:rPr lang="en-GB" sz="1200" dirty="0"/>
              <a:t> de </a:t>
            </a:r>
            <a:r>
              <a:rPr lang="en-GB" sz="1200" dirty="0" err="1"/>
              <a:t>notícias</a:t>
            </a:r>
            <a:r>
              <a:rPr lang="en-GB" sz="1200" dirty="0"/>
              <a:t> falsas, el </a:t>
            </a:r>
            <a:r>
              <a:rPr lang="en-GB" sz="1200" dirty="0" err="1"/>
              <a:t>uso</a:t>
            </a:r>
            <a:r>
              <a:rPr lang="en-GB" sz="1200" dirty="0"/>
              <a:t> de </a:t>
            </a:r>
            <a:r>
              <a:rPr lang="en-GB" sz="1200" dirty="0" err="1"/>
              <a:t>dispositivos</a:t>
            </a:r>
            <a:r>
              <a:rPr lang="en-GB" sz="1200" dirty="0"/>
              <a:t> </a:t>
            </a:r>
            <a:r>
              <a:rPr lang="en-GB" sz="1200" dirty="0" err="1"/>
              <a:t>digitales</a:t>
            </a:r>
            <a:r>
              <a:rPr lang="en-GB" sz="1200" dirty="0"/>
              <a:t> para </a:t>
            </a:r>
            <a:r>
              <a:rPr lang="en-GB" sz="1200" dirty="0" err="1"/>
              <a:t>controlar</a:t>
            </a:r>
            <a:r>
              <a:rPr lang="en-GB" sz="1200" dirty="0"/>
              <a:t> a la </a:t>
            </a:r>
            <a:r>
              <a:rPr lang="en-GB" sz="1200" dirty="0" err="1"/>
              <a:t>población</a:t>
            </a:r>
            <a:r>
              <a:rPr lang="en-GB" sz="1200" dirty="0"/>
              <a:t> y la </a:t>
            </a:r>
            <a:r>
              <a:rPr lang="en-GB" sz="1200" dirty="0" err="1"/>
              <a:t>preocupación</a:t>
            </a:r>
            <a:r>
              <a:rPr lang="en-GB" sz="1200" dirty="0"/>
              <a:t> </a:t>
            </a:r>
            <a:r>
              <a:rPr lang="en-GB" sz="1200" dirty="0" err="1"/>
              <a:t>partidista</a:t>
            </a:r>
            <a:r>
              <a:rPr lang="en-GB" sz="1200" dirty="0"/>
              <a:t> para </a:t>
            </a:r>
            <a:r>
              <a:rPr lang="en-GB" sz="1200" dirty="0" err="1"/>
              <a:t>beneficiarse</a:t>
            </a:r>
            <a:r>
              <a:rPr lang="en-GB" sz="1200" dirty="0"/>
              <a:t> de la crisis. </a:t>
            </a:r>
            <a:r>
              <a:rPr lang="en-GB" sz="1200" dirty="0" err="1"/>
              <a:t>Esta</a:t>
            </a:r>
            <a:r>
              <a:rPr lang="en-GB" sz="1200" dirty="0"/>
              <a:t> </a:t>
            </a:r>
            <a:r>
              <a:rPr lang="en-GB" sz="1200" dirty="0" err="1"/>
              <a:t>ideología</a:t>
            </a:r>
            <a:r>
              <a:rPr lang="en-GB" sz="1200" dirty="0"/>
              <a:t> </a:t>
            </a:r>
            <a:r>
              <a:rPr lang="en-GB" sz="1200" dirty="0" err="1"/>
              <a:t>infodémica</a:t>
            </a:r>
            <a:r>
              <a:rPr lang="en-GB" sz="1200" dirty="0"/>
              <a:t> </a:t>
            </a:r>
            <a:r>
              <a:rPr lang="en-GB" sz="1200" dirty="0" err="1"/>
              <a:t>costará</a:t>
            </a:r>
            <a:r>
              <a:rPr lang="en-GB" sz="1200" dirty="0"/>
              <a:t> </a:t>
            </a:r>
            <a:r>
              <a:rPr lang="en-GB" sz="1200" dirty="0" err="1"/>
              <a:t>más</a:t>
            </a:r>
            <a:r>
              <a:rPr lang="en-GB" sz="1200" dirty="0"/>
              <a:t> </a:t>
            </a:r>
            <a:r>
              <a:rPr lang="en-GB" sz="1200" dirty="0" err="1"/>
              <a:t>vidas</a:t>
            </a:r>
            <a:r>
              <a:rPr lang="en-GB" sz="1200" dirty="0"/>
              <a:t> </a:t>
            </a:r>
            <a:r>
              <a:rPr lang="en-GB" sz="1200" dirty="0" err="1"/>
              <a:t>ya</a:t>
            </a:r>
            <a:r>
              <a:rPr lang="en-GB" sz="1200" dirty="0"/>
              <a:t> que </a:t>
            </a:r>
            <a:r>
              <a:rPr lang="en-GB" sz="1200" dirty="0" err="1"/>
              <a:t>obstaculiza</a:t>
            </a:r>
            <a:r>
              <a:rPr lang="en-GB" sz="1200" dirty="0"/>
              <a:t> </a:t>
            </a:r>
            <a:r>
              <a:rPr lang="en-GB" sz="1200" dirty="0" err="1"/>
              <a:t>acciones</a:t>
            </a:r>
            <a:r>
              <a:rPr lang="en-GB" sz="1200" dirty="0"/>
              <a:t> </a:t>
            </a:r>
            <a:r>
              <a:rPr lang="en-GB" sz="1200" dirty="0" err="1"/>
              <a:t>decisivas</a:t>
            </a:r>
            <a:r>
              <a:rPr lang="en-GB" sz="1200" dirty="0"/>
              <a:t> </a:t>
            </a:r>
            <a:r>
              <a:rPr lang="en-GB" sz="1200" dirty="0" err="1"/>
              <a:t>urgentemente</a:t>
            </a:r>
            <a:r>
              <a:rPr lang="en-GB" sz="1200" dirty="0"/>
              <a:t> </a:t>
            </a:r>
            <a:r>
              <a:rPr lang="en-GB" sz="1200" dirty="0" err="1"/>
              <a:t>necesarias</a:t>
            </a:r>
            <a:r>
              <a:rPr lang="en-GB" sz="1200" dirty="0"/>
              <a:t>.</a:t>
            </a:r>
          </a:p>
          <a:p>
            <a:pPr marL="0" indent="0" algn="just">
              <a:buNone/>
            </a:pPr>
            <a:r>
              <a:rPr lang="en-GB" sz="1200" dirty="0"/>
              <a:t>La </a:t>
            </a:r>
            <a:r>
              <a:rPr lang="en-GB" sz="1200" dirty="0" err="1"/>
              <a:t>responsabilidad</a:t>
            </a:r>
            <a:r>
              <a:rPr lang="en-GB" sz="1200" dirty="0"/>
              <a:t> </a:t>
            </a:r>
            <a:r>
              <a:rPr lang="en-GB" sz="1200" dirty="0" err="1"/>
              <a:t>significa</a:t>
            </a:r>
            <a:r>
              <a:rPr lang="en-GB" sz="1200" dirty="0"/>
              <a:t> </a:t>
            </a:r>
            <a:r>
              <a:rPr lang="en-GB" sz="1200" dirty="0" err="1"/>
              <a:t>buscar</a:t>
            </a:r>
            <a:r>
              <a:rPr lang="en-GB" sz="1200" dirty="0"/>
              <a:t> </a:t>
            </a:r>
            <a:r>
              <a:rPr lang="en-GB" sz="1200" dirty="0" err="1"/>
              <a:t>soluciones</a:t>
            </a:r>
            <a:r>
              <a:rPr lang="en-GB" sz="1200" dirty="0"/>
              <a:t> y </a:t>
            </a:r>
            <a:r>
              <a:rPr lang="en-GB" sz="1200" dirty="0" err="1"/>
              <a:t>preocuparse</a:t>
            </a:r>
            <a:r>
              <a:rPr lang="en-GB" sz="1200" dirty="0"/>
              <a:t> </a:t>
            </a:r>
            <a:r>
              <a:rPr lang="en-GB" sz="1200" dirty="0" err="1"/>
              <a:t>por</a:t>
            </a:r>
            <a:r>
              <a:rPr lang="en-GB" sz="1200" dirty="0"/>
              <a:t> el </a:t>
            </a:r>
            <a:r>
              <a:rPr lang="en-GB" sz="1200" dirty="0" err="1"/>
              <a:t>futuro</a:t>
            </a:r>
            <a:r>
              <a:rPr lang="en-GB" sz="1200" dirty="0"/>
              <a:t>. Un </a:t>
            </a:r>
            <a:r>
              <a:rPr lang="en-GB" sz="1200" dirty="0" err="1"/>
              <a:t>ejemplo</a:t>
            </a:r>
            <a:r>
              <a:rPr lang="en-GB" sz="1200" dirty="0"/>
              <a:t> simple  de 2000 </a:t>
            </a:r>
            <a:r>
              <a:rPr lang="en-GB" sz="1200" dirty="0" err="1"/>
              <a:t>años</a:t>
            </a:r>
            <a:r>
              <a:rPr lang="en-GB" sz="1200" dirty="0"/>
              <a:t> </a:t>
            </a:r>
            <a:r>
              <a:rPr lang="en-GB" sz="1200" dirty="0" err="1"/>
              <a:t>nos</a:t>
            </a:r>
            <a:r>
              <a:rPr lang="en-GB" sz="1200" dirty="0"/>
              <a:t> </a:t>
            </a:r>
            <a:r>
              <a:rPr lang="en-GB" sz="1200" dirty="0" err="1"/>
              <a:t>sirve</a:t>
            </a:r>
            <a:r>
              <a:rPr lang="en-GB" sz="1200" dirty="0"/>
              <a:t> de </a:t>
            </a:r>
            <a:r>
              <a:rPr lang="en-GB" sz="1200" dirty="0" err="1"/>
              <a:t>orientación</a:t>
            </a:r>
            <a:r>
              <a:rPr lang="en-GB" sz="1200" dirty="0"/>
              <a:t>.  Los amigos de </a:t>
            </a:r>
            <a:r>
              <a:rPr lang="en-GB" sz="1200" dirty="0" err="1"/>
              <a:t>Jesús</a:t>
            </a:r>
            <a:r>
              <a:rPr lang="en-GB" sz="1200" dirty="0"/>
              <a:t> </a:t>
            </a:r>
            <a:r>
              <a:rPr lang="en-GB" sz="1200" dirty="0" err="1"/>
              <a:t>salvaron</a:t>
            </a:r>
            <a:r>
              <a:rPr lang="en-GB" sz="1200" dirty="0"/>
              <a:t> a un </a:t>
            </a:r>
            <a:r>
              <a:rPr lang="en-GB" sz="1200" dirty="0" err="1"/>
              <a:t>ciego</a:t>
            </a:r>
            <a:r>
              <a:rPr lang="en-GB" sz="1200" dirty="0"/>
              <a:t> y </a:t>
            </a:r>
            <a:r>
              <a:rPr lang="en-GB" sz="1200" dirty="0" err="1"/>
              <a:t>preguntaron</a:t>
            </a:r>
            <a:r>
              <a:rPr lang="en-GB" sz="1200" dirty="0"/>
              <a:t>: “¿</a:t>
            </a:r>
            <a:r>
              <a:rPr lang="en-GB" sz="1200" dirty="0" err="1"/>
              <a:t>quién</a:t>
            </a:r>
            <a:r>
              <a:rPr lang="en-GB" sz="1200" dirty="0"/>
              <a:t> </a:t>
            </a:r>
            <a:r>
              <a:rPr lang="en-GB" sz="1200" dirty="0" err="1"/>
              <a:t>es</a:t>
            </a:r>
            <a:r>
              <a:rPr lang="en-GB" sz="1200" dirty="0"/>
              <a:t> </a:t>
            </a:r>
            <a:r>
              <a:rPr lang="en-GB" sz="1200" dirty="0" err="1"/>
              <a:t>culapble</a:t>
            </a:r>
            <a:r>
              <a:rPr lang="en-GB" sz="1200" dirty="0"/>
              <a:t> de </a:t>
            </a:r>
            <a:r>
              <a:rPr lang="en-GB" sz="1200" dirty="0" err="1"/>
              <a:t>su</a:t>
            </a:r>
            <a:r>
              <a:rPr lang="en-GB" sz="1200" dirty="0"/>
              <a:t> </a:t>
            </a:r>
            <a:r>
              <a:rPr lang="en-GB" sz="1200" dirty="0" err="1"/>
              <a:t>ceguera</a:t>
            </a:r>
            <a:r>
              <a:rPr lang="en-GB" sz="1200" dirty="0"/>
              <a:t>, </a:t>
            </a:r>
            <a:r>
              <a:rPr lang="en-GB" sz="1200" dirty="0" err="1"/>
              <a:t>él</a:t>
            </a:r>
            <a:r>
              <a:rPr lang="en-GB" sz="1200" dirty="0"/>
              <a:t> o sus padres?”; </a:t>
            </a:r>
            <a:r>
              <a:rPr lang="en-GB" sz="1200" dirty="0" err="1"/>
              <a:t>Jesús</a:t>
            </a:r>
            <a:r>
              <a:rPr lang="en-GB" sz="1200" dirty="0"/>
              <a:t>  se </a:t>
            </a:r>
            <a:r>
              <a:rPr lang="en-GB" sz="1200" dirty="0" err="1"/>
              <a:t>negó</a:t>
            </a:r>
            <a:r>
              <a:rPr lang="en-GB" sz="1200" dirty="0"/>
              <a:t> a </a:t>
            </a:r>
            <a:r>
              <a:rPr lang="en-GB" sz="1200" dirty="0" err="1"/>
              <a:t>buscar</a:t>
            </a:r>
            <a:r>
              <a:rPr lang="en-GB" sz="1200" dirty="0"/>
              <a:t> culpable y en </a:t>
            </a:r>
            <a:r>
              <a:rPr lang="en-GB" sz="1200" dirty="0" err="1"/>
              <a:t>cambio</a:t>
            </a:r>
            <a:r>
              <a:rPr lang="en-GB" sz="1200" dirty="0"/>
              <a:t> </a:t>
            </a:r>
            <a:r>
              <a:rPr lang="en-GB" sz="1200" dirty="0" err="1"/>
              <a:t>puso</a:t>
            </a:r>
            <a:r>
              <a:rPr lang="en-GB" sz="1200" dirty="0"/>
              <a:t> saliva en </a:t>
            </a:r>
            <a:r>
              <a:rPr lang="en-GB" sz="1200" dirty="0" err="1"/>
              <a:t>los</a:t>
            </a:r>
            <a:r>
              <a:rPr lang="en-GB" sz="1200" dirty="0"/>
              <a:t> </a:t>
            </a:r>
            <a:r>
              <a:rPr lang="en-GB" sz="1200" dirty="0" err="1"/>
              <a:t>ojos</a:t>
            </a:r>
            <a:r>
              <a:rPr lang="en-GB" sz="1200" dirty="0"/>
              <a:t> del </a:t>
            </a:r>
            <a:r>
              <a:rPr lang="en-GB" sz="1200" dirty="0" err="1"/>
              <a:t>ciego</a:t>
            </a:r>
            <a:r>
              <a:rPr lang="en-GB" sz="1200" dirty="0"/>
              <a:t> y lo </a:t>
            </a:r>
            <a:r>
              <a:rPr lang="en-GB" sz="1200" dirty="0" err="1"/>
              <a:t>curó</a:t>
            </a:r>
            <a:r>
              <a:rPr lang="en-GB" sz="1200" dirty="0"/>
              <a:t>.  </a:t>
            </a:r>
            <a:r>
              <a:rPr lang="en-GB" sz="1200" dirty="0" err="1"/>
              <a:t>Inmediatamente</a:t>
            </a:r>
            <a:r>
              <a:rPr lang="en-GB" sz="1200" dirty="0"/>
              <a:t> </a:t>
            </a:r>
            <a:r>
              <a:rPr lang="en-GB" sz="1200" dirty="0" err="1"/>
              <a:t>los</a:t>
            </a:r>
            <a:r>
              <a:rPr lang="en-GB" sz="1200" dirty="0"/>
              <a:t> </a:t>
            </a:r>
            <a:r>
              <a:rPr lang="en-GB" sz="1200" dirty="0" err="1"/>
              <a:t>abogados</a:t>
            </a:r>
            <a:r>
              <a:rPr lang="en-GB" sz="1200" dirty="0"/>
              <a:t> (</a:t>
            </a:r>
            <a:r>
              <a:rPr lang="en-GB" sz="1200" dirty="0" err="1"/>
              <a:t>Fariseos</a:t>
            </a:r>
            <a:r>
              <a:rPr lang="en-GB" sz="1200" dirty="0"/>
              <a:t>) se </a:t>
            </a:r>
            <a:r>
              <a:rPr lang="en-GB" sz="1200" dirty="0" err="1"/>
              <a:t>querellaron</a:t>
            </a:r>
            <a:r>
              <a:rPr lang="en-GB" sz="1200" dirty="0"/>
              <a:t> contra </a:t>
            </a:r>
            <a:r>
              <a:rPr lang="en-GB" sz="1200" dirty="0" err="1"/>
              <a:t>Jesús</a:t>
            </a:r>
            <a:r>
              <a:rPr lang="en-GB" sz="1200" dirty="0"/>
              <a:t> </a:t>
            </a:r>
            <a:r>
              <a:rPr lang="en-GB" sz="1200" dirty="0" err="1"/>
              <a:t>por</a:t>
            </a:r>
            <a:r>
              <a:rPr lang="en-GB" sz="1200" dirty="0"/>
              <a:t> </a:t>
            </a:r>
            <a:r>
              <a:rPr lang="en-GB" sz="1200" dirty="0" err="1"/>
              <a:t>trabajar</a:t>
            </a:r>
            <a:r>
              <a:rPr lang="en-GB" sz="1200" dirty="0"/>
              <a:t> </a:t>
            </a:r>
            <a:r>
              <a:rPr lang="en-GB" sz="1200" dirty="0" err="1"/>
              <a:t>como</a:t>
            </a:r>
            <a:r>
              <a:rPr lang="en-GB" sz="1200" dirty="0"/>
              <a:t> </a:t>
            </a:r>
            <a:r>
              <a:rPr lang="en-GB" sz="1200" dirty="0" err="1"/>
              <a:t>médico</a:t>
            </a:r>
            <a:r>
              <a:rPr lang="en-GB" sz="1200" dirty="0"/>
              <a:t> en </a:t>
            </a:r>
            <a:r>
              <a:rPr lang="en-GB" sz="1200" dirty="0" err="1"/>
              <a:t>sábado</a:t>
            </a:r>
            <a:r>
              <a:rPr lang="en-GB" sz="1200" dirty="0"/>
              <a:t> (Juan 9:1-34).  La </a:t>
            </a:r>
            <a:r>
              <a:rPr lang="en-GB" sz="1200" dirty="0" err="1"/>
              <a:t>acción</a:t>
            </a:r>
            <a:r>
              <a:rPr lang="en-GB" sz="1200" dirty="0"/>
              <a:t> </a:t>
            </a:r>
            <a:r>
              <a:rPr lang="en-GB" sz="1200" dirty="0" err="1"/>
              <a:t>ética</a:t>
            </a:r>
            <a:r>
              <a:rPr lang="en-GB" sz="1200" dirty="0"/>
              <a:t> a </a:t>
            </a:r>
            <a:r>
              <a:rPr lang="en-GB" sz="1200" dirty="0" err="1"/>
              <a:t>tomar</a:t>
            </a:r>
            <a:r>
              <a:rPr lang="en-GB" sz="1200" dirty="0"/>
              <a:t> no </a:t>
            </a:r>
            <a:r>
              <a:rPr lang="en-GB" sz="1200" dirty="0" err="1"/>
              <a:t>es</a:t>
            </a:r>
            <a:r>
              <a:rPr lang="en-GB" sz="1200" dirty="0"/>
              <a:t> </a:t>
            </a:r>
            <a:r>
              <a:rPr lang="en-GB" sz="1200" dirty="0" err="1"/>
              <a:t>ni</a:t>
            </a:r>
            <a:r>
              <a:rPr lang="en-GB" sz="1200" dirty="0"/>
              <a:t> </a:t>
            </a:r>
            <a:r>
              <a:rPr lang="en-GB" sz="1200" dirty="0" err="1"/>
              <a:t>culpar</a:t>
            </a:r>
            <a:r>
              <a:rPr lang="en-GB" sz="1200" dirty="0"/>
              <a:t> </a:t>
            </a:r>
            <a:r>
              <a:rPr lang="en-GB" sz="1200" dirty="0" err="1"/>
              <a:t>ni</a:t>
            </a:r>
            <a:r>
              <a:rPr lang="en-GB" sz="1200" dirty="0"/>
              <a:t> </a:t>
            </a:r>
            <a:r>
              <a:rPr lang="en-GB" sz="1200" dirty="0" err="1"/>
              <a:t>acusar</a:t>
            </a:r>
            <a:r>
              <a:rPr lang="en-GB" sz="1200" dirty="0"/>
              <a:t>, </a:t>
            </a:r>
            <a:r>
              <a:rPr lang="en-GB" sz="1200" dirty="0" err="1"/>
              <a:t>es</a:t>
            </a:r>
            <a:r>
              <a:rPr lang="en-GB" sz="1200" dirty="0"/>
              <a:t> </a:t>
            </a:r>
            <a:r>
              <a:rPr lang="en-GB" sz="1200" dirty="0" err="1"/>
              <a:t>cuidar</a:t>
            </a:r>
            <a:r>
              <a:rPr lang="en-GB" sz="1200" dirty="0"/>
              <a:t> a </a:t>
            </a:r>
            <a:r>
              <a:rPr lang="en-GB" sz="1200" dirty="0" err="1"/>
              <a:t>los</a:t>
            </a:r>
            <a:r>
              <a:rPr lang="en-GB" sz="1200" dirty="0"/>
              <a:t> </a:t>
            </a:r>
            <a:r>
              <a:rPr lang="en-GB" sz="1200" dirty="0" err="1"/>
              <a:t>demás</a:t>
            </a:r>
            <a:r>
              <a:rPr lang="en-GB" sz="1200" dirty="0"/>
              <a:t>.</a:t>
            </a:r>
          </a:p>
          <a:p>
            <a:pPr marL="0" indent="0" algn="just">
              <a:buNone/>
            </a:pPr>
            <a:r>
              <a:rPr lang="en-US" sz="1200" dirty="0"/>
              <a:t>Christoph </a:t>
            </a:r>
            <a:r>
              <a:rPr lang="en-US" sz="1200" dirty="0" err="1"/>
              <a:t>Stückelberger</a:t>
            </a:r>
            <a:r>
              <a:rPr lang="en-US" sz="1200" dirty="0"/>
              <a:t>, </a:t>
            </a:r>
            <a:r>
              <a:rPr lang="en-US" sz="1200" dirty="0" err="1"/>
              <a:t>Ginebra</a:t>
            </a:r>
            <a:endParaRPr lang="en-US" sz="1200" dirty="0"/>
          </a:p>
          <a:p>
            <a:pPr marL="0" indent="0" algn="just">
              <a:lnSpc>
                <a:spcPct val="100000"/>
              </a:lnSpc>
              <a:spcAft>
                <a:spcPts val="100"/>
              </a:spcAft>
              <a:buNone/>
            </a:pPr>
            <a:r>
              <a:rPr lang="en-US" sz="1200" dirty="0"/>
              <a:t>Agape Foundation and Globethics.net</a:t>
            </a:r>
            <a:endParaRPr lang="de-DE" sz="1200" dirty="0"/>
          </a:p>
          <a:p>
            <a:pPr marL="0" indent="0" algn="just">
              <a:buNone/>
            </a:pPr>
            <a:endParaRPr lang="en-US" sz="1200" dirty="0"/>
          </a:p>
        </p:txBody>
      </p:sp>
      <p:sp>
        <p:nvSpPr>
          <p:cNvPr id="5" name="Text Placeholder 2">
            <a:extLst>
              <a:ext uri="{FF2B5EF4-FFF2-40B4-BE49-F238E27FC236}">
                <a16:creationId xmlns:a16="http://schemas.microsoft.com/office/drawing/2014/main" id="{C94C4418-832A-4A8F-9E93-23E804EA131C}"/>
              </a:ext>
            </a:extLst>
          </p:cNvPr>
          <p:cNvSpPr txBox="1">
            <a:spLocks/>
          </p:cNvSpPr>
          <p:nvPr/>
        </p:nvSpPr>
        <p:spPr>
          <a:xfrm>
            <a:off x="471487" y="272703"/>
            <a:ext cx="5915025" cy="340755"/>
          </a:xfrm>
          <a:prstGeom prst="rect">
            <a:avLst/>
          </a:prstGeom>
        </p:spPr>
        <p:txBody>
          <a:bodyPr vert="horz" lIns="91440" tIns="45720" rIns="91440" bIns="45720" rtlCol="0">
            <a:normAutofit lnSpcReduction="10000"/>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de-DE" b="1" dirty="0">
                <a:solidFill>
                  <a:schemeClr val="bg2">
                    <a:lumMod val="50000"/>
                  </a:schemeClr>
                </a:solidFill>
              </a:rPr>
              <a:t>Cómo juzgar</a:t>
            </a:r>
          </a:p>
          <a:p>
            <a:endParaRPr lang="de-DE" dirty="0"/>
          </a:p>
          <a:p>
            <a:endParaRPr lang="de-DE" dirty="0"/>
          </a:p>
        </p:txBody>
      </p:sp>
      <p:sp>
        <p:nvSpPr>
          <p:cNvPr id="2" name="Textfeld 1">
            <a:extLst>
              <a:ext uri="{FF2B5EF4-FFF2-40B4-BE49-F238E27FC236}">
                <a16:creationId xmlns:a16="http://schemas.microsoft.com/office/drawing/2014/main" id="{00E9A3AE-07D1-4D8A-A5B0-44813885939C}"/>
              </a:ext>
            </a:extLst>
          </p:cNvPr>
          <p:cNvSpPr txBox="1"/>
          <p:nvPr/>
        </p:nvSpPr>
        <p:spPr>
          <a:xfrm>
            <a:off x="1" y="445980"/>
            <a:ext cx="4181474" cy="2123658"/>
          </a:xfrm>
          <a:prstGeom prst="rect">
            <a:avLst/>
          </a:prstGeom>
          <a:noFill/>
        </p:spPr>
        <p:txBody>
          <a:bodyPr wrap="square" rtlCol="0" anchor="t">
            <a:spAutoFit/>
          </a:bodyPr>
          <a:lstStyle/>
          <a:p>
            <a:pPr lvl="0" algn="just"/>
            <a:r>
              <a:rPr lang="en-US" sz="1200" dirty="0" err="1">
                <a:solidFill>
                  <a:srgbClr val="099BDD">
                    <a:lumMod val="50000"/>
                  </a:srgbClr>
                </a:solidFill>
              </a:rPr>
              <a:t>Desafíos</a:t>
            </a:r>
            <a:r>
              <a:rPr lang="en-US" sz="1200" dirty="0">
                <a:solidFill>
                  <a:srgbClr val="099BDD">
                    <a:lumMod val="50000"/>
                  </a:srgbClr>
                </a:solidFill>
              </a:rPr>
              <a:t> </a:t>
            </a:r>
            <a:r>
              <a:rPr lang="en-US" sz="1200" dirty="0" err="1">
                <a:solidFill>
                  <a:srgbClr val="099BDD">
                    <a:lumMod val="50000"/>
                  </a:srgbClr>
                </a:solidFill>
              </a:rPr>
              <a:t>anteriores</a:t>
            </a:r>
            <a:r>
              <a:rPr lang="en-US" sz="1200" dirty="0">
                <a:solidFill>
                  <a:srgbClr val="099BDD">
                    <a:lumMod val="50000"/>
                  </a:srgbClr>
                </a:solidFill>
              </a:rPr>
              <a:t> – </a:t>
            </a:r>
            <a:r>
              <a:rPr lang="en-US" sz="1200" dirty="0" err="1">
                <a:solidFill>
                  <a:srgbClr val="099BDD">
                    <a:lumMod val="50000"/>
                  </a:srgbClr>
                </a:solidFill>
              </a:rPr>
              <a:t>como</a:t>
            </a:r>
            <a:r>
              <a:rPr lang="en-US" sz="1200" dirty="0">
                <a:solidFill>
                  <a:srgbClr val="099BDD">
                    <a:lumMod val="50000"/>
                  </a:srgbClr>
                </a:solidFill>
              </a:rPr>
              <a:t> la gripe </a:t>
            </a:r>
            <a:r>
              <a:rPr lang="en-US" sz="1200" dirty="0" err="1">
                <a:solidFill>
                  <a:srgbClr val="099BDD">
                    <a:lumMod val="50000"/>
                  </a:srgbClr>
                </a:solidFill>
              </a:rPr>
              <a:t>aviar</a:t>
            </a:r>
            <a:r>
              <a:rPr lang="en-US" sz="1200" dirty="0">
                <a:solidFill>
                  <a:srgbClr val="099BDD">
                    <a:lumMod val="50000"/>
                  </a:srgbClr>
                </a:solidFill>
              </a:rPr>
              <a:t>, la gripe </a:t>
            </a:r>
            <a:r>
              <a:rPr lang="en-US" sz="1200" dirty="0" err="1">
                <a:solidFill>
                  <a:srgbClr val="099BDD">
                    <a:lumMod val="50000"/>
                  </a:srgbClr>
                </a:solidFill>
              </a:rPr>
              <a:t>porcina</a:t>
            </a:r>
            <a:r>
              <a:rPr lang="en-US" sz="1200" dirty="0">
                <a:solidFill>
                  <a:srgbClr val="099BDD">
                    <a:lumMod val="50000"/>
                  </a:srgbClr>
                </a:solidFill>
              </a:rPr>
              <a:t>, y la </a:t>
            </a:r>
            <a:r>
              <a:rPr lang="en-US" sz="1200" dirty="0" err="1">
                <a:solidFill>
                  <a:srgbClr val="099BDD">
                    <a:lumMod val="50000"/>
                  </a:srgbClr>
                </a:solidFill>
              </a:rPr>
              <a:t>Ébola</a:t>
            </a:r>
            <a:r>
              <a:rPr lang="en-US" sz="1200" dirty="0">
                <a:solidFill>
                  <a:srgbClr val="099BDD">
                    <a:lumMod val="50000"/>
                  </a:srgbClr>
                </a:solidFill>
              </a:rPr>
              <a:t> </a:t>
            </a:r>
            <a:r>
              <a:rPr lang="en-US" sz="1200" dirty="0" err="1">
                <a:solidFill>
                  <a:srgbClr val="099BDD">
                    <a:lumMod val="50000"/>
                  </a:srgbClr>
                </a:solidFill>
              </a:rPr>
              <a:t>por</a:t>
            </a:r>
            <a:r>
              <a:rPr lang="en-US" sz="1200" dirty="0">
                <a:solidFill>
                  <a:srgbClr val="099BDD">
                    <a:lumMod val="50000"/>
                  </a:srgbClr>
                </a:solidFill>
              </a:rPr>
              <a:t> un </a:t>
            </a:r>
            <a:r>
              <a:rPr lang="en-US" sz="1200" dirty="0" err="1">
                <a:solidFill>
                  <a:srgbClr val="099BDD">
                    <a:lumMod val="50000"/>
                  </a:srgbClr>
                </a:solidFill>
              </a:rPr>
              <a:t>lado</a:t>
            </a:r>
            <a:r>
              <a:rPr lang="en-US" sz="1200" dirty="0">
                <a:solidFill>
                  <a:srgbClr val="099BDD">
                    <a:lumMod val="50000"/>
                  </a:srgbClr>
                </a:solidFill>
              </a:rPr>
              <a:t> y  el 11S, el 2008 con el  </a:t>
            </a:r>
            <a:r>
              <a:rPr lang="en-US" sz="1200" dirty="0" err="1">
                <a:solidFill>
                  <a:srgbClr val="099BDD">
                    <a:lumMod val="50000"/>
                  </a:srgbClr>
                </a:solidFill>
              </a:rPr>
              <a:t>colapso</a:t>
            </a:r>
            <a:r>
              <a:rPr lang="en-US" sz="1200" dirty="0">
                <a:solidFill>
                  <a:srgbClr val="099BDD">
                    <a:lumMod val="50000"/>
                  </a:srgbClr>
                </a:solidFill>
              </a:rPr>
              <a:t> de Lehman y la crisis </a:t>
            </a:r>
            <a:r>
              <a:rPr lang="en-US" sz="1200" dirty="0" err="1">
                <a:solidFill>
                  <a:srgbClr val="099BDD">
                    <a:lumMod val="50000"/>
                  </a:srgbClr>
                </a:solidFill>
              </a:rPr>
              <a:t>financiera</a:t>
            </a:r>
            <a:r>
              <a:rPr lang="en-US" sz="1200" dirty="0">
                <a:solidFill>
                  <a:srgbClr val="099BDD">
                    <a:lumMod val="50000"/>
                  </a:srgbClr>
                </a:solidFill>
              </a:rPr>
              <a:t> de la UE </a:t>
            </a:r>
            <a:r>
              <a:rPr lang="en-US" sz="1200" dirty="0" err="1">
                <a:solidFill>
                  <a:srgbClr val="099BDD">
                    <a:lumMod val="50000"/>
                  </a:srgbClr>
                </a:solidFill>
              </a:rPr>
              <a:t>por</a:t>
            </a:r>
            <a:r>
              <a:rPr lang="en-US" sz="1200" dirty="0">
                <a:solidFill>
                  <a:srgbClr val="099BDD">
                    <a:lumMod val="50000"/>
                  </a:srgbClr>
                </a:solidFill>
              </a:rPr>
              <a:t> el </a:t>
            </a:r>
            <a:r>
              <a:rPr lang="en-US" sz="1200" dirty="0" err="1">
                <a:solidFill>
                  <a:srgbClr val="099BDD">
                    <a:lumMod val="50000"/>
                  </a:srgbClr>
                </a:solidFill>
              </a:rPr>
              <a:t>otro</a:t>
            </a:r>
            <a:r>
              <a:rPr lang="en-US" sz="1200" dirty="0">
                <a:solidFill>
                  <a:srgbClr val="099BDD">
                    <a:lumMod val="50000"/>
                  </a:srgbClr>
                </a:solidFill>
              </a:rPr>
              <a:t>– </a:t>
            </a:r>
            <a:r>
              <a:rPr lang="en-US" sz="1200" dirty="0" err="1">
                <a:solidFill>
                  <a:srgbClr val="099BDD">
                    <a:lumMod val="50000"/>
                  </a:srgbClr>
                </a:solidFill>
              </a:rPr>
              <a:t>muestran</a:t>
            </a:r>
            <a:r>
              <a:rPr lang="en-US" sz="1200" dirty="0">
                <a:solidFill>
                  <a:srgbClr val="099BDD">
                    <a:lumMod val="50000"/>
                  </a:srgbClr>
                </a:solidFill>
              </a:rPr>
              <a:t> que la </a:t>
            </a:r>
            <a:r>
              <a:rPr lang="en-US" sz="1200" dirty="0" err="1">
                <a:solidFill>
                  <a:srgbClr val="099BDD">
                    <a:lumMod val="50000"/>
                  </a:srgbClr>
                </a:solidFill>
              </a:rPr>
              <a:t>mayoría</a:t>
            </a:r>
            <a:r>
              <a:rPr lang="en-US" sz="1200" dirty="0">
                <a:solidFill>
                  <a:srgbClr val="099BDD">
                    <a:lumMod val="50000"/>
                  </a:srgbClr>
                </a:solidFill>
              </a:rPr>
              <a:t> de </a:t>
            </a:r>
            <a:r>
              <a:rPr lang="en-US" sz="1200" dirty="0" err="1">
                <a:solidFill>
                  <a:srgbClr val="099BDD">
                    <a:lumMod val="50000"/>
                  </a:srgbClr>
                </a:solidFill>
              </a:rPr>
              <a:t>cifras</a:t>
            </a:r>
            <a:r>
              <a:rPr lang="en-US" sz="1200" dirty="0">
                <a:solidFill>
                  <a:srgbClr val="099BDD">
                    <a:lumMod val="50000"/>
                  </a:srgbClr>
                </a:solidFill>
              </a:rPr>
              <a:t> </a:t>
            </a:r>
            <a:r>
              <a:rPr lang="en-US" sz="1200" dirty="0" err="1">
                <a:solidFill>
                  <a:srgbClr val="099BDD">
                    <a:lumMod val="50000"/>
                  </a:srgbClr>
                </a:solidFill>
              </a:rPr>
              <a:t>presentadas</a:t>
            </a:r>
            <a:r>
              <a:rPr lang="en-US" sz="1200" dirty="0">
                <a:solidFill>
                  <a:srgbClr val="099BDD">
                    <a:lumMod val="50000"/>
                  </a:srgbClr>
                </a:solidFill>
              </a:rPr>
              <a:t> no </a:t>
            </a:r>
            <a:r>
              <a:rPr lang="en-US" sz="1200" dirty="0" err="1">
                <a:solidFill>
                  <a:srgbClr val="099BDD">
                    <a:lumMod val="50000"/>
                  </a:srgbClr>
                </a:solidFill>
              </a:rPr>
              <a:t>reflejan</a:t>
            </a:r>
            <a:r>
              <a:rPr lang="en-US" sz="1200" dirty="0">
                <a:solidFill>
                  <a:srgbClr val="099BDD">
                    <a:lumMod val="50000"/>
                  </a:srgbClr>
                </a:solidFill>
              </a:rPr>
              <a:t> </a:t>
            </a:r>
            <a:r>
              <a:rPr lang="en-US" sz="1200" dirty="0" err="1">
                <a:solidFill>
                  <a:srgbClr val="099BDD">
                    <a:lumMod val="50000"/>
                  </a:srgbClr>
                </a:solidFill>
              </a:rPr>
              <a:t>completamente</a:t>
            </a:r>
            <a:r>
              <a:rPr lang="en-US" sz="1200" dirty="0">
                <a:solidFill>
                  <a:srgbClr val="099BDD">
                    <a:lumMod val="50000"/>
                  </a:srgbClr>
                </a:solidFill>
              </a:rPr>
              <a:t> la </a:t>
            </a:r>
            <a:r>
              <a:rPr lang="en-US" sz="1200" dirty="0" err="1">
                <a:solidFill>
                  <a:srgbClr val="099BDD">
                    <a:lumMod val="50000"/>
                  </a:srgbClr>
                </a:solidFill>
              </a:rPr>
              <a:t>realidad</a:t>
            </a:r>
            <a:r>
              <a:rPr lang="en-US" sz="1200" dirty="0">
                <a:solidFill>
                  <a:srgbClr val="099BDD">
                    <a:lumMod val="50000"/>
                  </a:srgbClr>
                </a:solidFill>
              </a:rPr>
              <a:t>. 9 de 10 </a:t>
            </a:r>
            <a:r>
              <a:rPr lang="en-US" sz="1200" dirty="0" err="1">
                <a:solidFill>
                  <a:srgbClr val="099BDD">
                    <a:lumMod val="50000"/>
                  </a:srgbClr>
                </a:solidFill>
              </a:rPr>
              <a:t>pronósticos</a:t>
            </a:r>
            <a:r>
              <a:rPr lang="en-US" sz="1200" dirty="0">
                <a:solidFill>
                  <a:srgbClr val="099BDD">
                    <a:lumMod val="50000"/>
                  </a:srgbClr>
                </a:solidFill>
              </a:rPr>
              <a:t> de “</a:t>
            </a:r>
            <a:r>
              <a:rPr lang="en-US" sz="1200" dirty="0" err="1">
                <a:solidFill>
                  <a:srgbClr val="099BDD">
                    <a:lumMod val="50000"/>
                  </a:srgbClr>
                </a:solidFill>
              </a:rPr>
              <a:t>expertos</a:t>
            </a:r>
            <a:r>
              <a:rPr lang="en-US" sz="1200" dirty="0">
                <a:solidFill>
                  <a:srgbClr val="099BDD">
                    <a:lumMod val="50000"/>
                  </a:srgbClr>
                </a:solidFill>
              </a:rPr>
              <a:t>” </a:t>
            </a:r>
            <a:r>
              <a:rPr lang="en-US" sz="1200" dirty="0" err="1">
                <a:solidFill>
                  <a:srgbClr val="099BDD">
                    <a:lumMod val="50000"/>
                  </a:srgbClr>
                </a:solidFill>
              </a:rPr>
              <a:t>sobre-exageran</a:t>
            </a:r>
            <a:r>
              <a:rPr lang="en-US" sz="1200" dirty="0">
                <a:solidFill>
                  <a:srgbClr val="099BDD">
                    <a:lumMod val="50000"/>
                  </a:srgbClr>
                </a:solidFill>
              </a:rPr>
              <a:t> lo </a:t>
            </a:r>
            <a:r>
              <a:rPr lang="en-US" sz="1200" dirty="0" err="1">
                <a:solidFill>
                  <a:srgbClr val="099BDD">
                    <a:lumMod val="50000"/>
                  </a:srgbClr>
                </a:solidFill>
              </a:rPr>
              <a:t>negativo</a:t>
            </a:r>
            <a:r>
              <a:rPr lang="en-US" sz="1200" dirty="0">
                <a:solidFill>
                  <a:srgbClr val="099BDD">
                    <a:lumMod val="50000"/>
                  </a:srgbClr>
                </a:solidFill>
              </a:rPr>
              <a:t>. </a:t>
            </a:r>
            <a:r>
              <a:rPr lang="en-US" sz="1200" dirty="0" err="1">
                <a:solidFill>
                  <a:srgbClr val="099BDD">
                    <a:lumMod val="50000"/>
                  </a:srgbClr>
                </a:solidFill>
              </a:rPr>
              <a:t>Tanto</a:t>
            </a:r>
            <a:r>
              <a:rPr lang="en-US" sz="1200" dirty="0">
                <a:solidFill>
                  <a:srgbClr val="099BDD">
                    <a:lumMod val="50000"/>
                  </a:srgbClr>
                </a:solidFill>
              </a:rPr>
              <a:t> para el </a:t>
            </a:r>
            <a:r>
              <a:rPr lang="en-US" sz="1200" dirty="0" err="1">
                <a:solidFill>
                  <a:srgbClr val="099BDD">
                    <a:lumMod val="50000"/>
                  </a:srgbClr>
                </a:solidFill>
              </a:rPr>
              <a:t>desafío</a:t>
            </a:r>
            <a:r>
              <a:rPr lang="en-US" sz="1200" dirty="0">
                <a:solidFill>
                  <a:srgbClr val="099BDD">
                    <a:lumMod val="50000"/>
                  </a:srgbClr>
                </a:solidFill>
              </a:rPr>
              <a:t> actual  del COVID-19 </a:t>
            </a:r>
            <a:r>
              <a:rPr lang="en-US" sz="1200" dirty="0" err="1">
                <a:solidFill>
                  <a:srgbClr val="099BDD">
                    <a:lumMod val="50000"/>
                  </a:srgbClr>
                </a:solidFill>
              </a:rPr>
              <a:t>como</a:t>
            </a:r>
            <a:r>
              <a:rPr lang="en-US" sz="1200" dirty="0">
                <a:solidFill>
                  <a:srgbClr val="099BDD">
                    <a:lumMod val="50000"/>
                  </a:srgbClr>
                </a:solidFill>
              </a:rPr>
              <a:t> para </a:t>
            </a:r>
            <a:r>
              <a:rPr lang="en-US" sz="1200" dirty="0" err="1">
                <a:solidFill>
                  <a:srgbClr val="099BDD">
                    <a:lumMod val="50000"/>
                  </a:srgbClr>
                </a:solidFill>
              </a:rPr>
              <a:t>cualquier</a:t>
            </a:r>
            <a:r>
              <a:rPr lang="en-US" sz="1200" dirty="0">
                <a:solidFill>
                  <a:srgbClr val="099BDD">
                    <a:lumMod val="50000"/>
                  </a:srgbClr>
                </a:solidFill>
              </a:rPr>
              <a:t> </a:t>
            </a:r>
            <a:r>
              <a:rPr lang="en-US" sz="1200" dirty="0" err="1">
                <a:solidFill>
                  <a:srgbClr val="099BDD">
                    <a:lumMod val="50000"/>
                  </a:srgbClr>
                </a:solidFill>
              </a:rPr>
              <a:t>otra</a:t>
            </a:r>
            <a:r>
              <a:rPr lang="en-US" sz="1200" dirty="0">
                <a:solidFill>
                  <a:srgbClr val="099BDD">
                    <a:lumMod val="50000"/>
                  </a:srgbClr>
                </a:solidFill>
              </a:rPr>
              <a:t> crisis </a:t>
            </a:r>
            <a:r>
              <a:rPr lang="en-US" sz="1200" dirty="0" err="1">
                <a:solidFill>
                  <a:srgbClr val="099BDD">
                    <a:lumMod val="50000"/>
                  </a:srgbClr>
                </a:solidFill>
              </a:rPr>
              <a:t>futura</a:t>
            </a:r>
            <a:r>
              <a:rPr lang="en-US" sz="1200" dirty="0">
                <a:solidFill>
                  <a:srgbClr val="099BDD">
                    <a:lumMod val="50000"/>
                  </a:srgbClr>
                </a:solidFill>
              </a:rPr>
              <a:t>, </a:t>
            </a:r>
            <a:r>
              <a:rPr lang="en-US" sz="1200" dirty="0" err="1">
                <a:solidFill>
                  <a:srgbClr val="099BDD">
                    <a:lumMod val="50000"/>
                  </a:srgbClr>
                </a:solidFill>
              </a:rPr>
              <a:t>tendría</a:t>
            </a:r>
            <a:r>
              <a:rPr lang="en-US" sz="1200" dirty="0">
                <a:solidFill>
                  <a:srgbClr val="099BDD">
                    <a:lumMod val="50000"/>
                  </a:srgbClr>
                </a:solidFill>
              </a:rPr>
              <a:t> </a:t>
            </a:r>
            <a:r>
              <a:rPr lang="en-US" sz="1200" dirty="0" err="1">
                <a:solidFill>
                  <a:srgbClr val="099BDD">
                    <a:lumMod val="50000"/>
                  </a:srgbClr>
                </a:solidFill>
              </a:rPr>
              <a:t>sentido</a:t>
            </a:r>
            <a:r>
              <a:rPr lang="en-US" sz="1200" dirty="0">
                <a:solidFill>
                  <a:srgbClr val="099BDD">
                    <a:lumMod val="50000"/>
                  </a:srgbClr>
                </a:solidFill>
              </a:rPr>
              <a:t> </a:t>
            </a:r>
            <a:r>
              <a:rPr lang="en-US" sz="1200" dirty="0" err="1">
                <a:solidFill>
                  <a:srgbClr val="099BDD">
                    <a:lumMod val="50000"/>
                  </a:srgbClr>
                </a:solidFill>
              </a:rPr>
              <a:t>invertir</a:t>
            </a:r>
            <a:r>
              <a:rPr lang="en-US" sz="1200" dirty="0">
                <a:solidFill>
                  <a:srgbClr val="099BDD">
                    <a:lumMod val="50000"/>
                  </a:srgbClr>
                </a:solidFill>
              </a:rPr>
              <a:t> </a:t>
            </a:r>
            <a:r>
              <a:rPr lang="en-US" sz="1200" dirty="0" err="1">
                <a:solidFill>
                  <a:srgbClr val="099BDD">
                    <a:lumMod val="50000"/>
                  </a:srgbClr>
                </a:solidFill>
              </a:rPr>
              <a:t>más</a:t>
            </a:r>
            <a:r>
              <a:rPr lang="en-US" sz="1200" dirty="0">
                <a:solidFill>
                  <a:srgbClr val="099BDD">
                    <a:lumMod val="50000"/>
                  </a:srgbClr>
                </a:solidFill>
              </a:rPr>
              <a:t> </a:t>
            </a:r>
            <a:r>
              <a:rPr lang="en-US" sz="1200" dirty="0" err="1">
                <a:solidFill>
                  <a:srgbClr val="099BDD">
                    <a:lumMod val="50000"/>
                  </a:srgbClr>
                </a:solidFill>
              </a:rPr>
              <a:t>tiempo</a:t>
            </a:r>
            <a:r>
              <a:rPr lang="en-US" sz="1200" dirty="0">
                <a:solidFill>
                  <a:srgbClr val="099BDD">
                    <a:lumMod val="50000"/>
                  </a:srgbClr>
                </a:solidFill>
              </a:rPr>
              <a:t> y </a:t>
            </a:r>
            <a:r>
              <a:rPr lang="en-US" sz="1200" dirty="0" err="1">
                <a:solidFill>
                  <a:srgbClr val="099BDD">
                    <a:lumMod val="50000"/>
                  </a:srgbClr>
                </a:solidFill>
              </a:rPr>
              <a:t>dinero</a:t>
            </a:r>
            <a:r>
              <a:rPr lang="en-US" sz="1200" dirty="0">
                <a:solidFill>
                  <a:srgbClr val="099BDD">
                    <a:lumMod val="50000"/>
                  </a:srgbClr>
                </a:solidFill>
              </a:rPr>
              <a:t> en </a:t>
            </a:r>
            <a:r>
              <a:rPr lang="en-US" sz="1200" dirty="0" err="1">
                <a:solidFill>
                  <a:srgbClr val="099BDD">
                    <a:lumMod val="50000"/>
                  </a:srgbClr>
                </a:solidFill>
              </a:rPr>
              <a:t>asegurar</a:t>
            </a:r>
            <a:r>
              <a:rPr lang="en-US" sz="1200" dirty="0">
                <a:solidFill>
                  <a:srgbClr val="099BDD">
                    <a:lumMod val="50000"/>
                  </a:srgbClr>
                </a:solidFill>
              </a:rPr>
              <a:t> que las </a:t>
            </a:r>
            <a:r>
              <a:rPr lang="en-US" sz="1200" dirty="0" err="1">
                <a:solidFill>
                  <a:srgbClr val="099BDD">
                    <a:lumMod val="50000"/>
                  </a:srgbClr>
                </a:solidFill>
              </a:rPr>
              <a:t>manzanas</a:t>
            </a:r>
            <a:r>
              <a:rPr lang="en-US" sz="1200" dirty="0">
                <a:solidFill>
                  <a:srgbClr val="099BDD">
                    <a:lumMod val="50000"/>
                  </a:srgbClr>
                </a:solidFill>
              </a:rPr>
              <a:t> se </a:t>
            </a:r>
            <a:r>
              <a:rPr lang="en-US" sz="1200" dirty="0" err="1">
                <a:solidFill>
                  <a:srgbClr val="099BDD">
                    <a:lumMod val="50000"/>
                  </a:srgbClr>
                </a:solidFill>
              </a:rPr>
              <a:t>comparan</a:t>
            </a:r>
            <a:r>
              <a:rPr lang="en-US" sz="1200" dirty="0">
                <a:solidFill>
                  <a:srgbClr val="099BDD">
                    <a:lumMod val="50000"/>
                  </a:srgbClr>
                </a:solidFill>
              </a:rPr>
              <a:t> con </a:t>
            </a:r>
            <a:r>
              <a:rPr lang="en-US" sz="1200" dirty="0" err="1">
                <a:solidFill>
                  <a:srgbClr val="099BDD">
                    <a:lumMod val="50000"/>
                  </a:srgbClr>
                </a:solidFill>
              </a:rPr>
              <a:t>manzanas</a:t>
            </a:r>
            <a:r>
              <a:rPr lang="en-US" sz="1200" dirty="0">
                <a:solidFill>
                  <a:srgbClr val="099BDD">
                    <a:lumMod val="50000"/>
                  </a:srgbClr>
                </a:solidFill>
              </a:rPr>
              <a:t> a </a:t>
            </a:r>
            <a:r>
              <a:rPr lang="en-US" sz="1200" dirty="0" err="1">
                <a:solidFill>
                  <a:srgbClr val="099BDD">
                    <a:lumMod val="50000"/>
                  </a:srgbClr>
                </a:solidFill>
              </a:rPr>
              <a:t>nivel</a:t>
            </a:r>
            <a:r>
              <a:rPr lang="en-US" sz="1200" dirty="0">
                <a:solidFill>
                  <a:srgbClr val="099BDD">
                    <a:lumMod val="50000"/>
                  </a:srgbClr>
                </a:solidFill>
              </a:rPr>
              <a:t> </a:t>
            </a:r>
            <a:r>
              <a:rPr lang="en-US" sz="1200" dirty="0" err="1">
                <a:solidFill>
                  <a:srgbClr val="099BDD">
                    <a:lumMod val="50000"/>
                  </a:srgbClr>
                </a:solidFill>
              </a:rPr>
              <a:t>temático</a:t>
            </a:r>
            <a:r>
              <a:rPr lang="en-US" sz="1200" dirty="0">
                <a:solidFill>
                  <a:srgbClr val="099BDD">
                    <a:lumMod val="50000"/>
                  </a:srgbClr>
                </a:solidFill>
              </a:rPr>
              <a:t> y </a:t>
            </a:r>
            <a:r>
              <a:rPr lang="en-US" sz="1200" dirty="0" err="1">
                <a:solidFill>
                  <a:srgbClr val="099BDD">
                    <a:lumMod val="50000"/>
                  </a:srgbClr>
                </a:solidFill>
              </a:rPr>
              <a:t>frente</a:t>
            </a:r>
            <a:r>
              <a:rPr lang="en-US" sz="1200" dirty="0">
                <a:solidFill>
                  <a:srgbClr val="099BDD">
                    <a:lumMod val="50000"/>
                  </a:srgbClr>
                </a:solidFill>
              </a:rPr>
              <a:t> a </a:t>
            </a:r>
            <a:r>
              <a:rPr lang="en-US" sz="1200" dirty="0" err="1">
                <a:solidFill>
                  <a:srgbClr val="099BDD">
                    <a:lumMod val="50000"/>
                  </a:srgbClr>
                </a:solidFill>
              </a:rPr>
              <a:t>otros</a:t>
            </a:r>
            <a:r>
              <a:rPr lang="en-US" sz="1200" dirty="0">
                <a:solidFill>
                  <a:srgbClr val="099BDD">
                    <a:lumMod val="50000"/>
                  </a:srgbClr>
                </a:solidFill>
              </a:rPr>
              <a:t> </a:t>
            </a:r>
            <a:r>
              <a:rPr lang="en-US" sz="1200" dirty="0" err="1">
                <a:solidFill>
                  <a:srgbClr val="099BDD">
                    <a:lumMod val="50000"/>
                  </a:srgbClr>
                </a:solidFill>
              </a:rPr>
              <a:t>hechos</a:t>
            </a:r>
            <a:r>
              <a:rPr lang="en-US" sz="1200" dirty="0">
                <a:solidFill>
                  <a:srgbClr val="099BDD">
                    <a:lumMod val="50000"/>
                  </a:srgbClr>
                </a:solidFill>
              </a:rPr>
              <a:t> </a:t>
            </a:r>
            <a:r>
              <a:rPr lang="en-US" sz="1200" dirty="0" err="1">
                <a:solidFill>
                  <a:srgbClr val="099BDD">
                    <a:lumMod val="50000"/>
                  </a:srgbClr>
                </a:solidFill>
              </a:rPr>
              <a:t>históricos</a:t>
            </a:r>
            <a:r>
              <a:rPr lang="en-US" sz="1200" dirty="0">
                <a:solidFill>
                  <a:srgbClr val="099BDD">
                    <a:lumMod val="50000"/>
                  </a:srgbClr>
                </a:solidFill>
              </a:rPr>
              <a:t>. El </a:t>
            </a:r>
            <a:r>
              <a:rPr lang="en-US" sz="1200" dirty="0" err="1">
                <a:solidFill>
                  <a:srgbClr val="099BDD">
                    <a:lumMod val="50000"/>
                  </a:srgbClr>
                </a:solidFill>
              </a:rPr>
              <a:t>marco</a:t>
            </a:r>
            <a:r>
              <a:rPr lang="en-US" sz="1200" dirty="0">
                <a:solidFill>
                  <a:srgbClr val="099BDD">
                    <a:lumMod val="50000"/>
                  </a:srgbClr>
                </a:solidFill>
              </a:rPr>
              <a:t> general </a:t>
            </a:r>
            <a:r>
              <a:rPr lang="en-US" sz="1200" dirty="0" err="1">
                <a:solidFill>
                  <a:srgbClr val="099BDD">
                    <a:lumMod val="50000"/>
                  </a:srgbClr>
                </a:solidFill>
              </a:rPr>
              <a:t>ya</a:t>
            </a:r>
            <a:r>
              <a:rPr lang="en-US" sz="1200" dirty="0">
                <a:solidFill>
                  <a:srgbClr val="099BDD">
                    <a:lumMod val="50000"/>
                  </a:srgbClr>
                </a:solidFill>
              </a:rPr>
              <a:t> </a:t>
            </a:r>
            <a:r>
              <a:rPr lang="en-US" sz="1200" dirty="0" err="1">
                <a:solidFill>
                  <a:srgbClr val="099BDD">
                    <a:lumMod val="50000"/>
                  </a:srgbClr>
                </a:solidFill>
              </a:rPr>
              <a:t>existe</a:t>
            </a:r>
            <a:r>
              <a:rPr lang="en-US" sz="1200" dirty="0">
                <a:solidFill>
                  <a:srgbClr val="099BDD">
                    <a:lumMod val="50000"/>
                  </a:srgbClr>
                </a:solidFill>
              </a:rPr>
              <a:t> y </a:t>
            </a:r>
            <a:r>
              <a:rPr lang="en-US" sz="1200" dirty="0" err="1">
                <a:solidFill>
                  <a:srgbClr val="099BDD">
                    <a:lumMod val="50000"/>
                  </a:srgbClr>
                </a:solidFill>
              </a:rPr>
              <a:t>está</a:t>
            </a:r>
            <a:r>
              <a:rPr lang="en-US" sz="1200" dirty="0">
                <a:solidFill>
                  <a:srgbClr val="099BDD">
                    <a:lumMod val="50000"/>
                  </a:srgbClr>
                </a:solidFill>
              </a:rPr>
              <a:t> </a:t>
            </a:r>
            <a:r>
              <a:rPr lang="en-US" sz="1200" dirty="0" err="1">
                <a:solidFill>
                  <a:srgbClr val="099BDD">
                    <a:lumMod val="50000"/>
                  </a:srgbClr>
                </a:solidFill>
              </a:rPr>
              <a:t>aceptado</a:t>
            </a:r>
            <a:r>
              <a:rPr lang="en-US" sz="1200" dirty="0">
                <a:solidFill>
                  <a:srgbClr val="099BDD">
                    <a:lumMod val="50000"/>
                  </a:srgbClr>
                </a:solidFill>
              </a:rPr>
              <a:t> </a:t>
            </a:r>
            <a:r>
              <a:rPr lang="en-US" sz="1200" dirty="0" err="1">
                <a:solidFill>
                  <a:srgbClr val="099BDD">
                    <a:lumMod val="50000"/>
                  </a:srgbClr>
                </a:solidFill>
              </a:rPr>
              <a:t>por</a:t>
            </a:r>
            <a:r>
              <a:rPr lang="en-US" sz="1200" dirty="0">
                <a:solidFill>
                  <a:srgbClr val="099BDD">
                    <a:lumMod val="50000"/>
                  </a:srgbClr>
                </a:solidFill>
              </a:rPr>
              <a:t> 193 jefes de </a:t>
            </a:r>
            <a:r>
              <a:rPr lang="en-US" sz="1200" dirty="0" err="1">
                <a:solidFill>
                  <a:srgbClr val="099BDD">
                    <a:lumMod val="50000"/>
                  </a:srgbClr>
                </a:solidFill>
              </a:rPr>
              <a:t>estado</a:t>
            </a:r>
            <a:r>
              <a:rPr lang="en-US" sz="1200" dirty="0">
                <a:solidFill>
                  <a:srgbClr val="099BDD">
                    <a:lumMod val="50000"/>
                  </a:srgbClr>
                </a:solidFill>
              </a:rPr>
              <a:t> con  17 </a:t>
            </a:r>
            <a:r>
              <a:rPr lang="en-US" sz="1200" dirty="0" err="1">
                <a:solidFill>
                  <a:srgbClr val="099BDD">
                    <a:lumMod val="50000"/>
                  </a:srgbClr>
                </a:solidFill>
              </a:rPr>
              <a:t>metas</a:t>
            </a:r>
            <a:r>
              <a:rPr lang="en-US" sz="1200" dirty="0">
                <a:solidFill>
                  <a:srgbClr val="099BDD">
                    <a:lumMod val="50000"/>
                  </a:srgbClr>
                </a:solidFill>
              </a:rPr>
              <a:t> de </a:t>
            </a:r>
            <a:r>
              <a:rPr lang="en-US" sz="1200" dirty="0" err="1">
                <a:solidFill>
                  <a:srgbClr val="099BDD">
                    <a:lumMod val="50000"/>
                  </a:srgbClr>
                </a:solidFill>
              </a:rPr>
              <a:t>desarrollo</a:t>
            </a:r>
            <a:r>
              <a:rPr lang="en-US" sz="1200" dirty="0">
                <a:solidFill>
                  <a:srgbClr val="099BDD">
                    <a:lumMod val="50000"/>
                  </a:srgbClr>
                </a:solidFill>
              </a:rPr>
              <a:t> </a:t>
            </a:r>
            <a:r>
              <a:rPr lang="en-US" sz="1200" dirty="0" err="1">
                <a:solidFill>
                  <a:srgbClr val="099BDD">
                    <a:lumMod val="50000"/>
                  </a:srgbClr>
                </a:solidFill>
              </a:rPr>
              <a:t>sostenible</a:t>
            </a:r>
            <a:r>
              <a:rPr lang="en-US" sz="1200" dirty="0">
                <a:solidFill>
                  <a:srgbClr val="099BDD">
                    <a:lumMod val="50000"/>
                  </a:srgbClr>
                </a:solidFill>
              </a:rPr>
              <a:t> (SDG) y 169  </a:t>
            </a:r>
            <a:r>
              <a:rPr lang="en-US" sz="1200" dirty="0" err="1">
                <a:solidFill>
                  <a:srgbClr val="099BDD">
                    <a:lumMod val="50000"/>
                  </a:srgbClr>
                </a:solidFill>
              </a:rPr>
              <a:t>objetivos</a:t>
            </a:r>
            <a:r>
              <a:rPr lang="en-US" sz="1200" dirty="0">
                <a:solidFill>
                  <a:srgbClr val="099BDD">
                    <a:lumMod val="50000"/>
                  </a:srgbClr>
                </a:solidFill>
              </a:rPr>
              <a:t> </a:t>
            </a:r>
            <a:r>
              <a:rPr lang="en-US" sz="1200" dirty="0" err="1">
                <a:solidFill>
                  <a:srgbClr val="099BDD">
                    <a:lumMod val="50000"/>
                  </a:srgbClr>
                </a:solidFill>
              </a:rPr>
              <a:t>claros</a:t>
            </a:r>
            <a:r>
              <a:rPr lang="en-US" sz="1200" dirty="0">
                <a:solidFill>
                  <a:srgbClr val="099BDD">
                    <a:lumMod val="50000"/>
                  </a:srgbClr>
                </a:solidFill>
              </a:rPr>
              <a:t>.</a:t>
            </a:r>
          </a:p>
        </p:txBody>
      </p:sp>
      <p:sp>
        <p:nvSpPr>
          <p:cNvPr id="14" name="TextBox 13">
            <a:extLst>
              <a:ext uri="{FF2B5EF4-FFF2-40B4-BE49-F238E27FC236}">
                <a16:creationId xmlns:a16="http://schemas.microsoft.com/office/drawing/2014/main" id="{0F7B3825-BCDC-4385-9B55-E5C8DE3E9604}"/>
              </a:ext>
            </a:extLst>
          </p:cNvPr>
          <p:cNvSpPr txBox="1"/>
          <p:nvPr/>
        </p:nvSpPr>
        <p:spPr>
          <a:xfrm>
            <a:off x="4039668" y="2447443"/>
            <a:ext cx="1667653" cy="215444"/>
          </a:xfrm>
          <a:prstGeom prst="rect">
            <a:avLst/>
          </a:prstGeom>
          <a:noFill/>
        </p:spPr>
        <p:txBody>
          <a:bodyPr wrap="square" rtlCol="0">
            <a:spAutoFit/>
          </a:bodyPr>
          <a:lstStyle/>
          <a:p>
            <a:r>
              <a:rPr lang="de-DE" sz="800" dirty="0">
                <a:solidFill>
                  <a:schemeClr val="bg2">
                    <a:lumMod val="50000"/>
                  </a:schemeClr>
                </a:solidFill>
              </a:rPr>
              <a:t>www.statista.com</a:t>
            </a:r>
          </a:p>
        </p:txBody>
      </p:sp>
      <p:pic>
        <p:nvPicPr>
          <p:cNvPr id="9" name="Picture 8">
            <a:extLst>
              <a:ext uri="{FF2B5EF4-FFF2-40B4-BE49-F238E27FC236}">
                <a16:creationId xmlns:a16="http://schemas.microsoft.com/office/drawing/2014/main" id="{A825837F-64B8-4037-B8E9-33828819ABD2}"/>
              </a:ext>
            </a:extLst>
          </p:cNvPr>
          <p:cNvPicPr>
            <a:picLocks noChangeAspect="1"/>
          </p:cNvPicPr>
          <p:nvPr/>
        </p:nvPicPr>
        <p:blipFill>
          <a:blip r:embed="rId2"/>
          <a:stretch>
            <a:fillRect/>
          </a:stretch>
        </p:blipFill>
        <p:spPr>
          <a:xfrm>
            <a:off x="4181474" y="821844"/>
            <a:ext cx="2547835" cy="1655506"/>
          </a:xfrm>
          <a:prstGeom prst="rect">
            <a:avLst/>
          </a:prstGeom>
        </p:spPr>
      </p:pic>
      <p:sp>
        <p:nvSpPr>
          <p:cNvPr id="11" name="Textfeld 87">
            <a:extLst>
              <a:ext uri="{FF2B5EF4-FFF2-40B4-BE49-F238E27FC236}">
                <a16:creationId xmlns:a16="http://schemas.microsoft.com/office/drawing/2014/main" id="{0EA64961-C459-439F-9426-B3322F678226}"/>
              </a:ext>
            </a:extLst>
          </p:cNvPr>
          <p:cNvSpPr txBox="1"/>
          <p:nvPr/>
        </p:nvSpPr>
        <p:spPr>
          <a:xfrm>
            <a:off x="4774641" y="469584"/>
            <a:ext cx="1973454" cy="646331"/>
          </a:xfrm>
          <a:prstGeom prst="rect">
            <a:avLst/>
          </a:prstGeom>
          <a:noFill/>
        </p:spPr>
        <p:txBody>
          <a:bodyPr wrap="square" rtlCol="0">
            <a:spAutoFit/>
          </a:bodyPr>
          <a:lstStyle/>
          <a:p>
            <a:pPr algn="ctr"/>
            <a:r>
              <a:rPr lang="en-US" sz="1200" b="1" dirty="0">
                <a:solidFill>
                  <a:schemeClr val="bg2">
                    <a:lumMod val="50000"/>
                  </a:schemeClr>
                </a:solidFill>
              </a:rPr>
              <a:t>Global Economic Growth 2005-2019</a:t>
            </a:r>
          </a:p>
          <a:p>
            <a:pPr algn="ctr"/>
            <a:r>
              <a:rPr lang="en-US" sz="1200" b="1" dirty="0">
                <a:solidFill>
                  <a:schemeClr val="bg2">
                    <a:lumMod val="50000"/>
                  </a:schemeClr>
                </a:solidFill>
              </a:rPr>
              <a:t> </a:t>
            </a:r>
          </a:p>
        </p:txBody>
      </p:sp>
    </p:spTree>
    <p:extLst>
      <p:ext uri="{BB962C8B-B14F-4D97-AF65-F5344CB8AC3E}">
        <p14:creationId xmlns:p14="http://schemas.microsoft.com/office/powerpoint/2010/main" val="3956488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9">
            <a:extLst>
              <a:ext uri="{FF2B5EF4-FFF2-40B4-BE49-F238E27FC236}">
                <a16:creationId xmlns:a16="http://schemas.microsoft.com/office/drawing/2014/main" id="{4BE44136-EB92-8147-ACC0-91AA9DCE62A9}"/>
              </a:ext>
            </a:extLst>
          </p:cNvPr>
          <p:cNvSpPr txBox="1"/>
          <p:nvPr/>
        </p:nvSpPr>
        <p:spPr>
          <a:xfrm>
            <a:off x="225461" y="197260"/>
            <a:ext cx="6632539" cy="346249"/>
          </a:xfrm>
          <a:prstGeom prst="rect">
            <a:avLst/>
          </a:prstGeom>
          <a:noFill/>
        </p:spPr>
        <p:txBody>
          <a:bodyPr wrap="square" rtlCol="0">
            <a:spAutoFit/>
          </a:bodyPr>
          <a:lstStyle/>
          <a:p>
            <a:pPr algn="ctr"/>
            <a:r>
              <a:rPr lang="en-US" sz="1650" b="1" dirty="0">
                <a:solidFill>
                  <a:schemeClr val="tx2">
                    <a:lumMod val="50000"/>
                  </a:schemeClr>
                </a:solidFill>
              </a:rPr>
              <a:t>¿</a:t>
            </a:r>
            <a:r>
              <a:rPr lang="en-US" sz="1650" b="1" dirty="0" err="1">
                <a:solidFill>
                  <a:schemeClr val="tx2">
                    <a:lumMod val="50000"/>
                  </a:schemeClr>
                </a:solidFill>
              </a:rPr>
              <a:t>Qué</a:t>
            </a:r>
            <a:r>
              <a:rPr lang="en-US" sz="1650" b="1" dirty="0">
                <a:solidFill>
                  <a:schemeClr val="tx2">
                    <a:lumMod val="50000"/>
                  </a:schemeClr>
                </a:solidFill>
              </a:rPr>
              <a:t> </a:t>
            </a:r>
            <a:r>
              <a:rPr lang="en-US" sz="1650" b="1" dirty="0" err="1">
                <a:solidFill>
                  <a:schemeClr val="tx2">
                    <a:lumMod val="50000"/>
                  </a:schemeClr>
                </a:solidFill>
              </a:rPr>
              <a:t>podemos</a:t>
            </a:r>
            <a:r>
              <a:rPr lang="en-US" sz="1650" b="1" dirty="0">
                <a:solidFill>
                  <a:schemeClr val="tx2">
                    <a:lumMod val="50000"/>
                  </a:schemeClr>
                </a:solidFill>
              </a:rPr>
              <a:t> </a:t>
            </a:r>
            <a:r>
              <a:rPr lang="en-US" sz="1650" b="1" dirty="0" err="1">
                <a:solidFill>
                  <a:schemeClr val="tx2">
                    <a:lumMod val="50000"/>
                  </a:schemeClr>
                </a:solidFill>
              </a:rPr>
              <a:t>hacer</a:t>
            </a:r>
            <a:r>
              <a:rPr lang="en-US" sz="1650" b="1" dirty="0">
                <a:solidFill>
                  <a:schemeClr val="tx2">
                    <a:lumMod val="50000"/>
                  </a:schemeClr>
                </a:solidFill>
              </a:rPr>
              <a:t> </a:t>
            </a:r>
            <a:r>
              <a:rPr lang="en-US" sz="1650" b="1" dirty="0" err="1">
                <a:solidFill>
                  <a:schemeClr val="tx2">
                    <a:lumMod val="50000"/>
                  </a:schemeClr>
                </a:solidFill>
              </a:rPr>
              <a:t>esta</a:t>
            </a:r>
            <a:r>
              <a:rPr lang="en-US" sz="1650" b="1" dirty="0">
                <a:solidFill>
                  <a:schemeClr val="tx2">
                    <a:lumMod val="50000"/>
                  </a:schemeClr>
                </a:solidFill>
              </a:rPr>
              <a:t> </a:t>
            </a:r>
            <a:r>
              <a:rPr lang="en-US" sz="1650" b="1" dirty="0" err="1">
                <a:solidFill>
                  <a:schemeClr val="tx2">
                    <a:lumMod val="50000"/>
                  </a:schemeClr>
                </a:solidFill>
              </a:rPr>
              <a:t>semana</a:t>
            </a:r>
            <a:r>
              <a:rPr lang="en-US" sz="1650" b="1" dirty="0">
                <a:solidFill>
                  <a:schemeClr val="tx2">
                    <a:lumMod val="50000"/>
                  </a:schemeClr>
                </a:solidFill>
              </a:rPr>
              <a:t>? 3 </a:t>
            </a:r>
            <a:r>
              <a:rPr lang="en-US" sz="1650" b="1" dirty="0" err="1">
                <a:solidFill>
                  <a:schemeClr val="tx2">
                    <a:lumMod val="50000"/>
                  </a:schemeClr>
                </a:solidFill>
              </a:rPr>
              <a:t>Sugerencias</a:t>
            </a:r>
            <a:endParaRPr lang="en-US" sz="1650" b="1" dirty="0">
              <a:solidFill>
                <a:schemeClr val="tx2">
                  <a:lumMod val="50000"/>
                </a:schemeClr>
              </a:solidFill>
            </a:endParaRPr>
          </a:p>
        </p:txBody>
      </p:sp>
      <p:sp>
        <p:nvSpPr>
          <p:cNvPr id="117" name="TextBox 7">
            <a:extLst>
              <a:ext uri="{FF2B5EF4-FFF2-40B4-BE49-F238E27FC236}">
                <a16:creationId xmlns:a16="http://schemas.microsoft.com/office/drawing/2014/main" id="{64C4BA68-5A8A-F948-A373-B772FCC8DDD6}"/>
              </a:ext>
            </a:extLst>
          </p:cNvPr>
          <p:cNvSpPr txBox="1"/>
          <p:nvPr/>
        </p:nvSpPr>
        <p:spPr>
          <a:xfrm>
            <a:off x="225460" y="3238808"/>
            <a:ext cx="2573482" cy="221599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err="1">
                <a:solidFill>
                  <a:schemeClr val="bg1"/>
                </a:solidFill>
              </a:rPr>
              <a:t>Reduciendo</a:t>
            </a:r>
            <a:r>
              <a:rPr lang="en-US" sz="1400" b="1" dirty="0">
                <a:solidFill>
                  <a:schemeClr val="bg1"/>
                </a:solidFill>
              </a:rPr>
              <a:t> el </a:t>
            </a:r>
            <a:r>
              <a:rPr lang="en-US" sz="1400" b="1" dirty="0" err="1">
                <a:solidFill>
                  <a:schemeClr val="bg1"/>
                </a:solidFill>
              </a:rPr>
              <a:t>temor</a:t>
            </a:r>
            <a:r>
              <a:rPr lang="en-US" sz="1400" b="1" dirty="0">
                <a:solidFill>
                  <a:schemeClr val="bg1"/>
                </a:solidFill>
              </a:rPr>
              <a:t> en </a:t>
            </a:r>
            <a:r>
              <a:rPr lang="en-US" sz="1400" b="1" dirty="0" err="1">
                <a:solidFill>
                  <a:schemeClr val="bg1"/>
                </a:solidFill>
              </a:rPr>
              <a:t>los</a:t>
            </a:r>
            <a:r>
              <a:rPr lang="en-US" sz="1400" b="1" dirty="0">
                <a:solidFill>
                  <a:schemeClr val="bg1"/>
                </a:solidFill>
              </a:rPr>
              <a:t> </a:t>
            </a:r>
            <a:r>
              <a:rPr lang="en-US" sz="1400" b="1" dirty="0" err="1">
                <a:solidFill>
                  <a:schemeClr val="bg1"/>
                </a:solidFill>
              </a:rPr>
              <a:t>hospitales</a:t>
            </a:r>
            <a:endParaRPr lang="en-US" sz="1400" b="1" dirty="0">
              <a:solidFill>
                <a:schemeClr val="bg1"/>
              </a:solidFill>
            </a:endParaRPr>
          </a:p>
          <a:p>
            <a:pPr algn="ctr"/>
            <a:endParaRPr lang="en-US" sz="1400" dirty="0">
              <a:solidFill>
                <a:schemeClr val="bg1"/>
              </a:solidFill>
            </a:endParaRPr>
          </a:p>
          <a:p>
            <a:pPr algn="just"/>
            <a:r>
              <a:rPr lang="en-US" sz="1200" dirty="0">
                <a:solidFill>
                  <a:schemeClr val="bg1"/>
                </a:solidFill>
                <a:cs typeface="Calibri" panose="020F0502020204030204" pitchFamily="34" charset="0"/>
              </a:rPr>
              <a:t>En </a:t>
            </a:r>
            <a:r>
              <a:rPr lang="en-US" sz="1200" dirty="0" err="1">
                <a:solidFill>
                  <a:schemeClr val="bg1"/>
                </a:solidFill>
                <a:cs typeface="Calibri" panose="020F0502020204030204" pitchFamily="34" charset="0"/>
              </a:rPr>
              <a:t>los</a:t>
            </a:r>
            <a:r>
              <a:rPr lang="en-US" sz="1200" dirty="0">
                <a:solidFill>
                  <a:schemeClr val="bg1"/>
                </a:solidFill>
                <a:cs typeface="Calibri" panose="020F0502020204030204" pitchFamily="34" charset="0"/>
              </a:rPr>
              <a:t> </a:t>
            </a:r>
            <a:r>
              <a:rPr lang="en-US" sz="1200" dirty="0" err="1">
                <a:solidFill>
                  <a:schemeClr val="bg1"/>
                </a:solidFill>
                <a:cs typeface="Calibri" panose="020F0502020204030204" pitchFamily="34" charset="0"/>
              </a:rPr>
              <a:t>hospitales</a:t>
            </a:r>
            <a:r>
              <a:rPr lang="en-US" sz="1200" dirty="0">
                <a:solidFill>
                  <a:schemeClr val="bg1"/>
                </a:solidFill>
                <a:cs typeface="Calibri" panose="020F0502020204030204" pitchFamily="34" charset="0"/>
              </a:rPr>
              <a:t>, las </a:t>
            </a:r>
            <a:r>
              <a:rPr lang="en-US" sz="1200" dirty="0" err="1">
                <a:solidFill>
                  <a:schemeClr val="bg1"/>
                </a:solidFill>
                <a:cs typeface="Calibri" panose="020F0502020204030204" pitchFamily="34" charset="0"/>
              </a:rPr>
              <a:t>residencias</a:t>
            </a:r>
            <a:r>
              <a:rPr lang="en-US" sz="1200" dirty="0">
                <a:solidFill>
                  <a:schemeClr val="bg1"/>
                </a:solidFill>
                <a:cs typeface="Calibri" panose="020F0502020204030204" pitchFamily="34" charset="0"/>
              </a:rPr>
              <a:t> y </a:t>
            </a:r>
            <a:r>
              <a:rPr lang="en-US" sz="1200" dirty="0" err="1">
                <a:solidFill>
                  <a:schemeClr val="bg1"/>
                </a:solidFill>
                <a:cs typeface="Calibri" panose="020F0502020204030204" pitchFamily="34" charset="0"/>
              </a:rPr>
              <a:t>otros</a:t>
            </a:r>
            <a:r>
              <a:rPr lang="en-US" sz="1200" dirty="0">
                <a:solidFill>
                  <a:schemeClr val="bg1"/>
                </a:solidFill>
                <a:cs typeface="Calibri" panose="020F0502020204030204" pitchFamily="34" charset="0"/>
              </a:rPr>
              <a:t> </a:t>
            </a:r>
            <a:r>
              <a:rPr lang="en-US" sz="1200" dirty="0" err="1">
                <a:solidFill>
                  <a:schemeClr val="bg1"/>
                </a:solidFill>
                <a:cs typeface="Calibri" panose="020F0502020204030204" pitchFamily="34" charset="0"/>
              </a:rPr>
              <a:t>centros</a:t>
            </a:r>
            <a:r>
              <a:rPr lang="en-US" sz="1200" dirty="0">
                <a:solidFill>
                  <a:schemeClr val="bg1"/>
                </a:solidFill>
                <a:cs typeface="Calibri" panose="020F0502020204030204" pitchFamily="34" charset="0"/>
              </a:rPr>
              <a:t> de </a:t>
            </a:r>
            <a:r>
              <a:rPr lang="en-US" sz="1200" dirty="0" err="1">
                <a:solidFill>
                  <a:schemeClr val="bg1"/>
                </a:solidFill>
                <a:cs typeface="Calibri" panose="020F0502020204030204" pitchFamily="34" charset="0"/>
              </a:rPr>
              <a:t>atención</a:t>
            </a:r>
            <a:r>
              <a:rPr lang="en-US" sz="1200" dirty="0">
                <a:solidFill>
                  <a:schemeClr val="bg1"/>
                </a:solidFill>
                <a:cs typeface="Calibri" panose="020F0502020204030204" pitchFamily="34" charset="0"/>
              </a:rPr>
              <a:t> sanitaria, </a:t>
            </a:r>
            <a:r>
              <a:rPr lang="en-US" sz="1200" dirty="0" err="1">
                <a:solidFill>
                  <a:schemeClr val="bg1"/>
                </a:solidFill>
                <a:cs typeface="Calibri" panose="020F0502020204030204" pitchFamily="34" charset="0"/>
              </a:rPr>
              <a:t>los</a:t>
            </a:r>
            <a:r>
              <a:rPr lang="en-US" sz="1200" dirty="0">
                <a:solidFill>
                  <a:schemeClr val="bg1"/>
                </a:solidFill>
                <a:cs typeface="Calibri" panose="020F0502020204030204" pitchFamily="34" charset="0"/>
              </a:rPr>
              <a:t> </a:t>
            </a:r>
            <a:r>
              <a:rPr lang="en-US" sz="1200" dirty="0" err="1">
                <a:solidFill>
                  <a:schemeClr val="bg1"/>
                </a:solidFill>
                <a:cs typeface="Calibri" panose="020F0502020204030204" pitchFamily="34" charset="0"/>
              </a:rPr>
              <a:t>médicos</a:t>
            </a:r>
            <a:r>
              <a:rPr lang="en-US" sz="1200" dirty="0">
                <a:solidFill>
                  <a:schemeClr val="bg1"/>
                </a:solidFill>
                <a:cs typeface="Calibri" panose="020F0502020204030204" pitchFamily="34" charset="0"/>
              </a:rPr>
              <a:t>, </a:t>
            </a:r>
            <a:r>
              <a:rPr lang="en-US" sz="1200" dirty="0" err="1">
                <a:solidFill>
                  <a:schemeClr val="bg1"/>
                </a:solidFill>
                <a:cs typeface="Calibri" panose="020F0502020204030204" pitchFamily="34" charset="0"/>
              </a:rPr>
              <a:t>enfermeros</a:t>
            </a:r>
            <a:r>
              <a:rPr lang="en-US" sz="1200" dirty="0">
                <a:solidFill>
                  <a:schemeClr val="bg1"/>
                </a:solidFill>
                <a:cs typeface="Calibri" panose="020F0502020204030204" pitchFamily="34" charset="0"/>
              </a:rPr>
              <a:t> y </a:t>
            </a:r>
            <a:r>
              <a:rPr lang="en-US" sz="1200" dirty="0" err="1">
                <a:solidFill>
                  <a:schemeClr val="bg1"/>
                </a:solidFill>
                <a:cs typeface="Calibri" panose="020F0502020204030204" pitchFamily="34" charset="0"/>
              </a:rPr>
              <a:t>trabajadores</a:t>
            </a:r>
            <a:r>
              <a:rPr lang="en-US" sz="1200" dirty="0">
                <a:solidFill>
                  <a:schemeClr val="bg1"/>
                </a:solidFill>
                <a:cs typeface="Calibri" panose="020F0502020204030204" pitchFamily="34" charset="0"/>
              </a:rPr>
              <a:t> </a:t>
            </a:r>
            <a:r>
              <a:rPr lang="en-US" sz="1200" dirty="0" err="1">
                <a:solidFill>
                  <a:schemeClr val="bg1"/>
                </a:solidFill>
                <a:cs typeface="Calibri" panose="020F0502020204030204" pitchFamily="34" charset="0"/>
              </a:rPr>
              <a:t>pueden</a:t>
            </a:r>
            <a:r>
              <a:rPr lang="en-US" sz="1200" dirty="0">
                <a:solidFill>
                  <a:schemeClr val="bg1"/>
                </a:solidFill>
                <a:cs typeface="Calibri" panose="020F0502020204030204" pitchFamily="34" charset="0"/>
              </a:rPr>
              <a:t> </a:t>
            </a:r>
            <a:r>
              <a:rPr lang="en-US" sz="1200" dirty="0" err="1">
                <a:solidFill>
                  <a:schemeClr val="bg1"/>
                </a:solidFill>
                <a:cs typeface="Calibri" panose="020F0502020204030204" pitchFamily="34" charset="0"/>
              </a:rPr>
              <a:t>ayudar</a:t>
            </a:r>
            <a:r>
              <a:rPr lang="en-US" sz="1200" dirty="0">
                <a:solidFill>
                  <a:schemeClr val="bg1"/>
                </a:solidFill>
                <a:cs typeface="Calibri" panose="020F0502020204030204" pitchFamily="34" charset="0"/>
              </a:rPr>
              <a:t> a </a:t>
            </a:r>
            <a:r>
              <a:rPr lang="en-US" sz="1200" dirty="0" err="1">
                <a:solidFill>
                  <a:schemeClr val="bg1"/>
                </a:solidFill>
                <a:cs typeface="Calibri" panose="020F0502020204030204" pitchFamily="34" charset="0"/>
              </a:rPr>
              <a:t>reducir</a:t>
            </a:r>
            <a:r>
              <a:rPr lang="en-US" sz="1200" dirty="0">
                <a:solidFill>
                  <a:schemeClr val="bg1"/>
                </a:solidFill>
                <a:cs typeface="Calibri" panose="020F0502020204030204" pitchFamily="34" charset="0"/>
              </a:rPr>
              <a:t> el </a:t>
            </a:r>
            <a:r>
              <a:rPr lang="en-US" sz="1200" dirty="0" err="1">
                <a:solidFill>
                  <a:schemeClr val="bg1"/>
                </a:solidFill>
                <a:cs typeface="Calibri" panose="020F0502020204030204" pitchFamily="34" charset="0"/>
              </a:rPr>
              <a:t>estrés</a:t>
            </a:r>
            <a:r>
              <a:rPr lang="en-US" sz="1200" dirty="0">
                <a:solidFill>
                  <a:schemeClr val="bg1"/>
                </a:solidFill>
                <a:cs typeface="Calibri" panose="020F0502020204030204" pitchFamily="34" charset="0"/>
              </a:rPr>
              <a:t> de </a:t>
            </a:r>
            <a:r>
              <a:rPr lang="en-US" sz="1200" dirty="0" err="1">
                <a:solidFill>
                  <a:schemeClr val="bg1"/>
                </a:solidFill>
                <a:cs typeface="Calibri" panose="020F0502020204030204" pitchFamily="34" charset="0"/>
              </a:rPr>
              <a:t>los</a:t>
            </a:r>
            <a:r>
              <a:rPr lang="en-US" sz="1200" dirty="0">
                <a:solidFill>
                  <a:schemeClr val="bg1"/>
                </a:solidFill>
                <a:cs typeface="Calibri" panose="020F0502020204030204" pitchFamily="34" charset="0"/>
              </a:rPr>
              <a:t> </a:t>
            </a:r>
            <a:r>
              <a:rPr lang="en-US" sz="1200" dirty="0" err="1">
                <a:solidFill>
                  <a:schemeClr val="bg1"/>
                </a:solidFill>
                <a:cs typeface="Calibri" panose="020F0502020204030204" pitchFamily="34" charset="0"/>
              </a:rPr>
              <a:t>pacientes</a:t>
            </a:r>
            <a:r>
              <a:rPr lang="en-US" sz="1200" dirty="0">
                <a:solidFill>
                  <a:schemeClr val="bg1"/>
                </a:solidFill>
                <a:cs typeface="Calibri" panose="020F0502020204030204" pitchFamily="34" charset="0"/>
              </a:rPr>
              <a:t> de COVID-19  </a:t>
            </a:r>
            <a:r>
              <a:rPr lang="en-US" sz="1200" dirty="0" err="1">
                <a:solidFill>
                  <a:schemeClr val="bg1"/>
                </a:solidFill>
                <a:cs typeface="Calibri" panose="020F0502020204030204" pitchFamily="34" charset="0"/>
              </a:rPr>
              <a:t>mostrando</a:t>
            </a:r>
            <a:r>
              <a:rPr lang="en-US" sz="1200" dirty="0">
                <a:solidFill>
                  <a:schemeClr val="bg1"/>
                </a:solidFill>
                <a:cs typeface="Calibri" panose="020F0502020204030204" pitchFamily="34" charset="0"/>
              </a:rPr>
              <a:t> </a:t>
            </a:r>
            <a:r>
              <a:rPr lang="en-US" sz="1200" dirty="0" err="1">
                <a:solidFill>
                  <a:schemeClr val="bg1"/>
                </a:solidFill>
                <a:cs typeface="Calibri" panose="020F0502020204030204" pitchFamily="34" charset="0"/>
              </a:rPr>
              <a:t>una</a:t>
            </a:r>
            <a:r>
              <a:rPr lang="en-US" sz="1200" dirty="0">
                <a:solidFill>
                  <a:schemeClr val="bg1"/>
                </a:solidFill>
                <a:cs typeface="Calibri" panose="020F0502020204030204" pitchFamily="34" charset="0"/>
              </a:rPr>
              <a:t> </a:t>
            </a:r>
            <a:r>
              <a:rPr lang="en-US" sz="1200" dirty="0" err="1">
                <a:solidFill>
                  <a:schemeClr val="bg1"/>
                </a:solidFill>
                <a:cs typeface="Calibri" panose="020F0502020204030204" pitchFamily="34" charset="0"/>
              </a:rPr>
              <a:t>fotografia</a:t>
            </a:r>
            <a:r>
              <a:rPr lang="en-US" sz="1200" dirty="0">
                <a:solidFill>
                  <a:schemeClr val="bg1"/>
                </a:solidFill>
                <a:cs typeface="Calibri" panose="020F0502020204030204" pitchFamily="34" charset="0"/>
              </a:rPr>
              <a:t> de </a:t>
            </a:r>
            <a:r>
              <a:rPr lang="en-US" sz="1200" dirty="0" err="1">
                <a:solidFill>
                  <a:schemeClr val="bg1"/>
                </a:solidFill>
                <a:cs typeface="Calibri" panose="020F0502020204030204" pitchFamily="34" charset="0"/>
              </a:rPr>
              <a:t>su</a:t>
            </a:r>
            <a:r>
              <a:rPr lang="en-US" sz="1200" dirty="0">
                <a:solidFill>
                  <a:schemeClr val="bg1"/>
                </a:solidFill>
                <a:cs typeface="Calibri" panose="020F0502020204030204" pitchFamily="34" charset="0"/>
              </a:rPr>
              <a:t> rostro en </a:t>
            </a:r>
            <a:r>
              <a:rPr lang="en-US" sz="1200" dirty="0" err="1">
                <a:solidFill>
                  <a:schemeClr val="bg1"/>
                </a:solidFill>
                <a:cs typeface="Calibri" panose="020F0502020204030204" pitchFamily="34" charset="0"/>
              </a:rPr>
              <a:t>sus</a:t>
            </a:r>
            <a:r>
              <a:rPr lang="en-US" sz="1200" dirty="0">
                <a:solidFill>
                  <a:schemeClr val="bg1"/>
                </a:solidFill>
                <a:cs typeface="Calibri" panose="020F0502020204030204" pitchFamily="34" charset="0"/>
              </a:rPr>
              <a:t> </a:t>
            </a:r>
            <a:r>
              <a:rPr lang="en-US" sz="1200" dirty="0" err="1">
                <a:solidFill>
                  <a:schemeClr val="bg1"/>
                </a:solidFill>
                <a:cs typeface="Calibri" panose="020F0502020204030204" pitchFamily="34" charset="0"/>
              </a:rPr>
              <a:t>equipos</a:t>
            </a:r>
            <a:r>
              <a:rPr lang="en-US" sz="1200" dirty="0">
                <a:solidFill>
                  <a:schemeClr val="bg1"/>
                </a:solidFill>
                <a:cs typeface="Calibri" panose="020F0502020204030204" pitchFamily="34" charset="0"/>
              </a:rPr>
              <a:t> de </a:t>
            </a:r>
            <a:r>
              <a:rPr lang="en-US" sz="1200" dirty="0" err="1">
                <a:solidFill>
                  <a:schemeClr val="bg1"/>
                </a:solidFill>
                <a:cs typeface="Calibri" panose="020F0502020204030204" pitchFamily="34" charset="0"/>
              </a:rPr>
              <a:t>protección</a:t>
            </a:r>
            <a:r>
              <a:rPr lang="en-US" sz="1200" dirty="0">
                <a:solidFill>
                  <a:schemeClr val="bg1"/>
                </a:solidFill>
                <a:cs typeface="Calibri" panose="020F0502020204030204" pitchFamily="34" charset="0"/>
              </a:rPr>
              <a:t> individual.</a:t>
            </a:r>
            <a:endParaRPr lang="en-GB" sz="1200" b="1" dirty="0">
              <a:solidFill>
                <a:schemeClr val="bg1"/>
              </a:solidFill>
              <a:latin typeface="Trebuchet MS" pitchFamily="34" charset="0"/>
            </a:endParaRPr>
          </a:p>
        </p:txBody>
      </p:sp>
      <p:sp>
        <p:nvSpPr>
          <p:cNvPr id="59" name="TextBox 7">
            <a:extLst>
              <a:ext uri="{FF2B5EF4-FFF2-40B4-BE49-F238E27FC236}">
                <a16:creationId xmlns:a16="http://schemas.microsoft.com/office/drawing/2014/main" id="{8F957DB2-37AD-824E-8113-0D5D48141F89}"/>
              </a:ext>
            </a:extLst>
          </p:cNvPr>
          <p:cNvSpPr txBox="1"/>
          <p:nvPr/>
        </p:nvSpPr>
        <p:spPr>
          <a:xfrm>
            <a:off x="225460" y="5933960"/>
            <a:ext cx="6413705" cy="3770263"/>
          </a:xfrm>
          <a:prstGeom prst="rect">
            <a:avLst/>
          </a:prstGeom>
          <a:solidFill>
            <a:schemeClr val="tx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dirty="0" err="1">
                <a:solidFill>
                  <a:schemeClr val="tx2">
                    <a:lumMod val="50000"/>
                  </a:schemeClr>
                </a:solidFill>
              </a:rPr>
              <a:t>Ayudando</a:t>
            </a:r>
            <a:r>
              <a:rPr lang="en-GB" sz="1400" b="1" dirty="0">
                <a:solidFill>
                  <a:schemeClr val="tx2">
                    <a:lumMod val="50000"/>
                  </a:schemeClr>
                </a:solidFill>
              </a:rPr>
              <a:t> a las </a:t>
            </a:r>
            <a:r>
              <a:rPr lang="en-GB" sz="1400" b="1" dirty="0" err="1">
                <a:solidFill>
                  <a:schemeClr val="tx2">
                    <a:lumMod val="50000"/>
                  </a:schemeClr>
                </a:solidFill>
              </a:rPr>
              <a:t>residencias</a:t>
            </a:r>
            <a:r>
              <a:rPr lang="en-GB" sz="1400" b="1" dirty="0">
                <a:solidFill>
                  <a:schemeClr val="tx2">
                    <a:lumMod val="50000"/>
                  </a:schemeClr>
                </a:solidFill>
              </a:rPr>
              <a:t> a </a:t>
            </a:r>
            <a:r>
              <a:rPr lang="en-GB" sz="1400" b="1" dirty="0" err="1">
                <a:solidFill>
                  <a:schemeClr val="tx2">
                    <a:lumMod val="50000"/>
                  </a:schemeClr>
                </a:solidFill>
              </a:rPr>
              <a:t>mejorar</a:t>
            </a:r>
            <a:r>
              <a:rPr lang="en-GB" sz="1400" b="1" dirty="0">
                <a:solidFill>
                  <a:schemeClr val="tx2">
                    <a:lumMod val="50000"/>
                  </a:schemeClr>
                </a:solidFill>
              </a:rPr>
              <a:t> la </a:t>
            </a:r>
            <a:r>
              <a:rPr lang="en-GB" sz="1400" b="1" dirty="0" err="1">
                <a:solidFill>
                  <a:schemeClr val="tx2">
                    <a:lumMod val="50000"/>
                  </a:schemeClr>
                </a:solidFill>
              </a:rPr>
              <a:t>inmunidad</a:t>
            </a:r>
            <a:endParaRPr lang="en-GB" sz="1400" b="1" dirty="0">
              <a:solidFill>
                <a:schemeClr val="tx2">
                  <a:lumMod val="50000"/>
                </a:schemeClr>
              </a:solidFill>
            </a:endParaRPr>
          </a:p>
          <a:p>
            <a:pPr algn="just"/>
            <a:endParaRPr lang="en-GB" sz="500" b="1" dirty="0"/>
          </a:p>
          <a:p>
            <a:pPr algn="just"/>
            <a:r>
              <a:rPr lang="de-DE" sz="1100" dirty="0">
                <a:solidFill>
                  <a:schemeClr val="tx2">
                    <a:lumMod val="50000"/>
                  </a:schemeClr>
                </a:solidFill>
              </a:rPr>
              <a:t>Cada vez son más las informaciones de ancianos que quieren escaparse de las residencias para disfrutar del aire fresco y ver a sus familiares.  No les quedan muchos más años para hacerlo y lo saben.  Ha sido probado desde hace mucho tiempo que los ancianos rápidamente mejoran su ánimo en la vida al comunicarse con niños.  Durante tiempos de requisitos de distanciamiento social estrictos, hacen falta nuevas formas de comunicación  para asegurar que tanto los ancianos como los niños que echan de menos a sus abuelos ( y además sufren enormemente porque nadie tiene tiempo de leer o jugar con ellos) tengan contacto virtual.  Si  tecnologías y nuevos métodos inteligentes interactivos fuesen aceptados e implementados , todos mejoraría sus sistemas inmunes. El distanciamiento social es, para los seres humanos, la manera errónea de fortalecer  la salud y generalmente consigue el efecto opuesto.  El comportamiento social sirve para fortalecernos. La soledad e inmobilidad , como ha sido comprobado, conducen al estrés i a la muerte.  La mejora de salud se consigue a través de la alegría en la vida, el ejercicio, la comida saludable y el aire fresco.</a:t>
            </a:r>
          </a:p>
          <a:p>
            <a:pPr algn="just"/>
            <a:endParaRPr lang="de-DE" sz="1100" dirty="0">
              <a:solidFill>
                <a:schemeClr val="tx2">
                  <a:lumMod val="50000"/>
                </a:schemeClr>
              </a:solidFill>
              <a:latin typeface="+mj-lt"/>
            </a:endParaRPr>
          </a:p>
          <a:p>
            <a:pPr algn="just"/>
            <a:r>
              <a:rPr lang="de-DE" sz="1100" dirty="0">
                <a:solidFill>
                  <a:schemeClr val="tx2">
                    <a:lumMod val="50000"/>
                  </a:schemeClr>
                </a:solidFill>
                <a:latin typeface="+mj-lt"/>
              </a:rPr>
              <a:t>Tanto como sea posible, por lo menos una vez al día, los ancianos deberían disfrutar del sol de primavera y a la vez  sus niveles de viatmina D subirían y su salud mejoraría.  Paseos con un familiar o cuidador son necesarios.  Durante el confinamiento , cada vez se hacen públicos más informes que aerolínias como Lufthansa ofrecieron a sus empleados que hubieran trabajado de enfermeros encentros médicos, la oportunidad de volver a trabajar dando apoyo a los hospitales.  Esto puede aplicarse a las residencias de ancianos.  Grupos de jóvenes, organizaciones y casales infantiles, clubes deportivos pueden involucrarse  más contactar con los mayores en residencias, en  vecindarios mientras no tienen el visto bueno para volver a la escuela.</a:t>
            </a:r>
            <a:endParaRPr lang="it-IT" sz="1100" dirty="0">
              <a:solidFill>
                <a:schemeClr val="tx2">
                  <a:lumMod val="50000"/>
                </a:schemeClr>
              </a:solidFill>
              <a:latin typeface="+mj-lt"/>
            </a:endParaRPr>
          </a:p>
        </p:txBody>
      </p:sp>
      <p:sp>
        <p:nvSpPr>
          <p:cNvPr id="58" name="Textfeld 57">
            <a:extLst>
              <a:ext uri="{FF2B5EF4-FFF2-40B4-BE49-F238E27FC236}">
                <a16:creationId xmlns:a16="http://schemas.microsoft.com/office/drawing/2014/main" id="{CCDC8364-C9C7-4BE4-84E8-64041B7C1A3B}"/>
              </a:ext>
            </a:extLst>
          </p:cNvPr>
          <p:cNvSpPr txBox="1"/>
          <p:nvPr/>
        </p:nvSpPr>
        <p:spPr>
          <a:xfrm rot="10800000" flipV="1">
            <a:off x="105180" y="545819"/>
            <a:ext cx="4700735" cy="2339102"/>
          </a:xfrm>
          <a:prstGeom prst="rect">
            <a:avLst/>
          </a:prstGeom>
          <a:noFill/>
        </p:spPr>
        <p:txBody>
          <a:bodyPr wrap="square" rtlCol="0" anchor="t">
            <a:spAutoFit/>
          </a:bodyPr>
          <a:lstStyle/>
          <a:p>
            <a:pPr algn="ctr"/>
            <a:r>
              <a:rPr lang="en-US" sz="1400" b="1" dirty="0" err="1"/>
              <a:t>Mejorar</a:t>
            </a:r>
            <a:r>
              <a:rPr lang="en-US" sz="1400" b="1" dirty="0"/>
              <a:t> </a:t>
            </a:r>
            <a:r>
              <a:rPr lang="en-US" sz="1400" b="1" dirty="0" err="1"/>
              <a:t>intercambios</a:t>
            </a:r>
            <a:r>
              <a:rPr lang="en-US" sz="1400" b="1" dirty="0"/>
              <a:t> para </a:t>
            </a:r>
            <a:r>
              <a:rPr lang="en-US" sz="1400" b="1" dirty="0" err="1"/>
              <a:t>reducir</a:t>
            </a:r>
            <a:r>
              <a:rPr lang="en-US" sz="1400" b="1" dirty="0"/>
              <a:t> la </a:t>
            </a:r>
            <a:r>
              <a:rPr lang="en-US" sz="1400" b="1" dirty="0" err="1"/>
              <a:t>violencia</a:t>
            </a:r>
            <a:r>
              <a:rPr lang="en-US" sz="1400" b="1" dirty="0"/>
              <a:t> </a:t>
            </a:r>
            <a:r>
              <a:rPr lang="en-US" sz="1400" b="1" dirty="0" err="1"/>
              <a:t>doméstica</a:t>
            </a:r>
            <a:endParaRPr lang="en-US" sz="1400" b="1" dirty="0"/>
          </a:p>
          <a:p>
            <a:pPr algn="just"/>
            <a:r>
              <a:rPr lang="en-US" sz="1200" dirty="0">
                <a:solidFill>
                  <a:schemeClr val="tx2">
                    <a:lumMod val="50000"/>
                  </a:schemeClr>
                </a:solidFill>
                <a:ea typeface="+mn-lt"/>
                <a:cs typeface="+mn-lt"/>
              </a:rPr>
              <a:t>La </a:t>
            </a:r>
            <a:r>
              <a:rPr lang="en-US" sz="1200" dirty="0" err="1">
                <a:solidFill>
                  <a:schemeClr val="tx2">
                    <a:lumMod val="50000"/>
                  </a:schemeClr>
                </a:solidFill>
                <a:ea typeface="+mn-lt"/>
                <a:cs typeface="+mn-lt"/>
              </a:rPr>
              <a:t>violencia</a:t>
            </a:r>
            <a:r>
              <a:rPr lang="en-US" sz="1200" dirty="0">
                <a:solidFill>
                  <a:schemeClr val="tx2">
                    <a:lumMod val="50000"/>
                  </a:schemeClr>
                </a:solidFill>
                <a:ea typeface="+mn-lt"/>
                <a:cs typeface="+mn-lt"/>
              </a:rPr>
              <a:t> contra </a:t>
            </a:r>
            <a:r>
              <a:rPr lang="en-US" sz="1200" dirty="0" err="1">
                <a:solidFill>
                  <a:schemeClr val="tx2">
                    <a:lumMod val="50000"/>
                  </a:schemeClr>
                </a:solidFill>
                <a:ea typeface="+mn-lt"/>
                <a:cs typeface="+mn-lt"/>
              </a:rPr>
              <a:t>niños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está</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subiendo</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dramáticamente</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desde</a:t>
            </a:r>
            <a:r>
              <a:rPr lang="en-US" sz="1200" dirty="0">
                <a:solidFill>
                  <a:schemeClr val="tx2">
                    <a:lumMod val="50000"/>
                  </a:schemeClr>
                </a:solidFill>
                <a:ea typeface="+mn-lt"/>
                <a:cs typeface="+mn-lt"/>
              </a:rPr>
              <a:t> que </a:t>
            </a:r>
            <a:r>
              <a:rPr lang="en-US" sz="1200" dirty="0" err="1">
                <a:solidFill>
                  <a:schemeClr val="tx2">
                    <a:lumMod val="50000"/>
                  </a:schemeClr>
                </a:solidFill>
                <a:ea typeface="+mn-lt"/>
                <a:cs typeface="+mn-lt"/>
              </a:rPr>
              <a:t>empezó</a:t>
            </a:r>
            <a:r>
              <a:rPr lang="en-US" sz="1200" dirty="0">
                <a:solidFill>
                  <a:schemeClr val="tx2">
                    <a:lumMod val="50000"/>
                  </a:schemeClr>
                </a:solidFill>
                <a:ea typeface="+mn-lt"/>
                <a:cs typeface="+mn-lt"/>
              </a:rPr>
              <a:t> el </a:t>
            </a:r>
            <a:r>
              <a:rPr lang="en-US" sz="1200" dirty="0" err="1">
                <a:solidFill>
                  <a:schemeClr val="tx2">
                    <a:lumMod val="50000"/>
                  </a:schemeClr>
                </a:solidFill>
                <a:ea typeface="+mn-lt"/>
                <a:cs typeface="+mn-lt"/>
              </a:rPr>
              <a:t>confinamiento</a:t>
            </a:r>
            <a:r>
              <a:rPr lang="en-US" sz="1200" dirty="0">
                <a:solidFill>
                  <a:schemeClr val="tx2">
                    <a:lumMod val="50000"/>
                  </a:schemeClr>
                </a:solidFill>
                <a:ea typeface="+mn-lt"/>
                <a:cs typeface="+mn-lt"/>
              </a:rPr>
              <a:t>. El </a:t>
            </a:r>
            <a:r>
              <a:rPr lang="en-US" sz="1200" dirty="0" err="1">
                <a:solidFill>
                  <a:schemeClr val="tx2">
                    <a:lumMod val="50000"/>
                  </a:schemeClr>
                </a:solidFill>
                <a:ea typeface="+mn-lt"/>
                <a:cs typeface="+mn-lt"/>
              </a:rPr>
              <a:t>incremento</a:t>
            </a:r>
            <a:r>
              <a:rPr lang="en-US" sz="1200" dirty="0">
                <a:solidFill>
                  <a:schemeClr val="tx2">
                    <a:lumMod val="50000"/>
                  </a:schemeClr>
                </a:solidFill>
                <a:ea typeface="+mn-lt"/>
                <a:cs typeface="+mn-lt"/>
              </a:rPr>
              <a:t> de </a:t>
            </a:r>
            <a:r>
              <a:rPr lang="en-US" sz="1200" dirty="0" err="1">
                <a:solidFill>
                  <a:schemeClr val="tx2">
                    <a:lumMod val="50000"/>
                  </a:schemeClr>
                </a:solidFill>
                <a:ea typeface="+mn-lt"/>
                <a:cs typeface="+mn-lt"/>
              </a:rPr>
              <a:t>llamadas</a:t>
            </a:r>
            <a:r>
              <a:rPr lang="en-US" sz="1200" dirty="0">
                <a:solidFill>
                  <a:schemeClr val="tx2">
                    <a:lumMod val="50000"/>
                  </a:schemeClr>
                </a:solidFill>
                <a:ea typeface="+mn-lt"/>
                <a:cs typeface="+mn-lt"/>
              </a:rPr>
              <a:t> de </a:t>
            </a:r>
            <a:r>
              <a:rPr lang="en-US" sz="1200" dirty="0" err="1">
                <a:solidFill>
                  <a:schemeClr val="tx2">
                    <a:lumMod val="50000"/>
                  </a:schemeClr>
                </a:solidFill>
                <a:ea typeface="+mn-lt"/>
                <a:cs typeface="+mn-lt"/>
              </a:rPr>
              <a:t>emergencia</a:t>
            </a:r>
            <a:r>
              <a:rPr lang="en-US" sz="1200" dirty="0">
                <a:solidFill>
                  <a:schemeClr val="tx2">
                    <a:lumMod val="50000"/>
                  </a:schemeClr>
                </a:solidFill>
                <a:ea typeface="+mn-lt"/>
                <a:cs typeface="+mn-lt"/>
              </a:rPr>
              <a:t> a </a:t>
            </a:r>
            <a:r>
              <a:rPr lang="en-US" sz="1200" dirty="0" err="1">
                <a:solidFill>
                  <a:schemeClr val="tx2">
                    <a:lumMod val="50000"/>
                  </a:schemeClr>
                </a:solidFill>
                <a:ea typeface="+mn-lt"/>
                <a:cs typeface="+mn-lt"/>
              </a:rPr>
              <a:t>líneas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directas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nacionales</a:t>
            </a:r>
            <a:r>
              <a:rPr lang="en-US" sz="1200" dirty="0">
                <a:solidFill>
                  <a:schemeClr val="tx2">
                    <a:lumMod val="50000"/>
                  </a:schemeClr>
                </a:solidFill>
                <a:ea typeface="+mn-lt"/>
                <a:cs typeface="+mn-lt"/>
              </a:rPr>
              <a:t> y </a:t>
            </a:r>
            <a:r>
              <a:rPr lang="en-US" sz="1200" dirty="0" err="1">
                <a:solidFill>
                  <a:schemeClr val="tx2">
                    <a:lumMod val="50000"/>
                  </a:schemeClr>
                </a:solidFill>
                <a:ea typeface="+mn-lt"/>
                <a:cs typeface="+mn-lt"/>
              </a:rPr>
              <a:t>servicios</a:t>
            </a:r>
            <a:r>
              <a:rPr lang="en-US" sz="1200" dirty="0">
                <a:solidFill>
                  <a:schemeClr val="tx2">
                    <a:lumMod val="50000"/>
                  </a:schemeClr>
                </a:solidFill>
                <a:ea typeface="+mn-lt"/>
                <a:cs typeface="+mn-lt"/>
              </a:rPr>
              <a:t> de </a:t>
            </a:r>
            <a:r>
              <a:rPr lang="en-US" sz="1200" dirty="0" err="1">
                <a:solidFill>
                  <a:schemeClr val="tx2">
                    <a:lumMod val="50000"/>
                  </a:schemeClr>
                </a:solidFill>
                <a:ea typeface="+mn-lt"/>
                <a:cs typeface="+mn-lt"/>
              </a:rPr>
              <a:t>atención</a:t>
            </a:r>
            <a:r>
              <a:rPr lang="en-US" sz="1200" dirty="0">
                <a:solidFill>
                  <a:schemeClr val="tx2">
                    <a:lumMod val="50000"/>
                  </a:schemeClr>
                </a:solidFill>
                <a:ea typeface="+mn-lt"/>
                <a:cs typeface="+mn-lt"/>
              </a:rPr>
              <a:t> de </a:t>
            </a:r>
            <a:r>
              <a:rPr lang="en-US" sz="1200" dirty="0" err="1">
                <a:solidFill>
                  <a:schemeClr val="tx2">
                    <a:lumMod val="50000"/>
                  </a:schemeClr>
                </a:solidFill>
                <a:ea typeface="+mn-lt"/>
                <a:cs typeface="+mn-lt"/>
              </a:rPr>
              <a:t>menores</a:t>
            </a:r>
            <a:r>
              <a:rPr lang="en-US" sz="1200" dirty="0">
                <a:solidFill>
                  <a:schemeClr val="tx2">
                    <a:lumMod val="50000"/>
                  </a:schemeClr>
                </a:solidFill>
                <a:ea typeface="+mn-lt"/>
                <a:cs typeface="+mn-lt"/>
              </a:rPr>
              <a:t> se </a:t>
            </a:r>
            <a:r>
              <a:rPr lang="en-US" sz="1200" dirty="0" err="1">
                <a:solidFill>
                  <a:schemeClr val="tx2">
                    <a:lumMod val="50000"/>
                  </a:schemeClr>
                </a:solidFill>
                <a:ea typeface="+mn-lt"/>
                <a:cs typeface="+mn-lt"/>
              </a:rPr>
              <a:t>calculó</a:t>
            </a:r>
            <a:r>
              <a:rPr lang="en-US" sz="1200" dirty="0">
                <a:solidFill>
                  <a:schemeClr val="tx2">
                    <a:lumMod val="50000"/>
                  </a:schemeClr>
                </a:solidFill>
                <a:ea typeface="+mn-lt"/>
                <a:cs typeface="+mn-lt"/>
              </a:rPr>
              <a:t> entre un 30 y 50 </a:t>
            </a:r>
            <a:r>
              <a:rPr lang="en-US" sz="1200" dirty="0" err="1">
                <a:solidFill>
                  <a:schemeClr val="tx2">
                    <a:lumMod val="50000"/>
                  </a:schemeClr>
                </a:solidFill>
                <a:ea typeface="+mn-lt"/>
                <a:cs typeface="+mn-lt"/>
              </a:rPr>
              <a:t>por</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ciento</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dependiendo</a:t>
            </a:r>
            <a:r>
              <a:rPr lang="en-US" sz="1200" dirty="0">
                <a:solidFill>
                  <a:schemeClr val="tx2">
                    <a:lumMod val="50000"/>
                  </a:schemeClr>
                </a:solidFill>
                <a:ea typeface="+mn-lt"/>
                <a:cs typeface="+mn-lt"/>
              </a:rPr>
              <a:t> del </a:t>
            </a:r>
            <a:r>
              <a:rPr lang="en-US" sz="1200" dirty="0" err="1">
                <a:solidFill>
                  <a:schemeClr val="tx2">
                    <a:lumMod val="50000"/>
                  </a:schemeClr>
                </a:solidFill>
                <a:ea typeface="+mn-lt"/>
                <a:cs typeface="+mn-lt"/>
              </a:rPr>
              <a:t>país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Algunas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acciones</a:t>
            </a:r>
            <a:r>
              <a:rPr lang="en-US" sz="1200" dirty="0">
                <a:solidFill>
                  <a:schemeClr val="tx2">
                    <a:lumMod val="50000"/>
                  </a:schemeClr>
                </a:solidFill>
                <a:ea typeface="+mn-lt"/>
                <a:cs typeface="+mn-lt"/>
              </a:rPr>
              <a:t> en </a:t>
            </a:r>
            <a:r>
              <a:rPr lang="en-US" sz="1200" dirty="0" err="1">
                <a:solidFill>
                  <a:schemeClr val="tx2">
                    <a:lumMod val="50000"/>
                  </a:schemeClr>
                </a:solidFill>
                <a:ea typeface="+mn-lt"/>
                <a:cs typeface="+mn-lt"/>
              </a:rPr>
              <a:t>concreto</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ayudaron</a:t>
            </a:r>
            <a:r>
              <a:rPr lang="en-US" sz="1200" dirty="0">
                <a:solidFill>
                  <a:schemeClr val="tx2">
                    <a:lumMod val="50000"/>
                  </a:schemeClr>
                </a:solidFill>
                <a:ea typeface="+mn-lt"/>
                <a:cs typeface="+mn-lt"/>
              </a:rPr>
              <a:t> a </a:t>
            </a:r>
            <a:r>
              <a:rPr lang="en-US" sz="1200" dirty="0" err="1">
                <a:solidFill>
                  <a:schemeClr val="tx2">
                    <a:lumMod val="50000"/>
                  </a:schemeClr>
                </a:solidFill>
                <a:ea typeface="+mn-lt"/>
                <a:cs typeface="+mn-lt"/>
              </a:rPr>
              <a:t>disminuir</a:t>
            </a:r>
            <a:r>
              <a:rPr lang="en-US" sz="1200" dirty="0">
                <a:solidFill>
                  <a:schemeClr val="tx2">
                    <a:lumMod val="50000"/>
                  </a:schemeClr>
                </a:solidFill>
                <a:ea typeface="+mn-lt"/>
                <a:cs typeface="+mn-lt"/>
              </a:rPr>
              <a:t> la </a:t>
            </a:r>
            <a:r>
              <a:rPr lang="en-US" sz="1200" dirty="0" err="1">
                <a:solidFill>
                  <a:schemeClr val="tx2">
                    <a:lumMod val="50000"/>
                  </a:schemeClr>
                </a:solidFill>
                <a:ea typeface="+mn-lt"/>
                <a:cs typeface="+mn-lt"/>
              </a:rPr>
              <a:t>soledad</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como</a:t>
            </a:r>
            <a:r>
              <a:rPr lang="en-US" sz="1200" dirty="0">
                <a:solidFill>
                  <a:schemeClr val="tx2">
                    <a:lumMod val="50000"/>
                  </a:schemeClr>
                </a:solidFill>
                <a:ea typeface="+mn-lt"/>
                <a:cs typeface="+mn-lt"/>
              </a:rPr>
              <a:t> las </a:t>
            </a:r>
            <a:r>
              <a:rPr lang="en-US" sz="1200" dirty="0" err="1">
                <a:solidFill>
                  <a:schemeClr val="tx2">
                    <a:lumMod val="50000"/>
                  </a:schemeClr>
                </a:solidFill>
                <a:ea typeface="+mn-lt"/>
                <a:cs typeface="+mn-lt"/>
              </a:rPr>
              <a:t>videollamadas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regulares</a:t>
            </a:r>
            <a:r>
              <a:rPr lang="en-US" sz="1200" dirty="0">
                <a:solidFill>
                  <a:schemeClr val="tx2">
                    <a:lumMod val="50000"/>
                  </a:schemeClr>
                </a:solidFill>
                <a:ea typeface="+mn-lt"/>
                <a:cs typeface="+mn-lt"/>
              </a:rPr>
              <a:t> a </a:t>
            </a:r>
            <a:r>
              <a:rPr lang="en-US" sz="1200" dirty="0" err="1">
                <a:solidFill>
                  <a:schemeClr val="tx2">
                    <a:lumMod val="50000"/>
                  </a:schemeClr>
                </a:solidFill>
                <a:ea typeface="+mn-lt"/>
                <a:cs typeface="+mn-lt"/>
              </a:rPr>
              <a:t>abuelos</a:t>
            </a:r>
            <a:r>
              <a:rPr lang="en-US" sz="1200" dirty="0">
                <a:solidFill>
                  <a:schemeClr val="tx2">
                    <a:lumMod val="50000"/>
                  </a:schemeClr>
                </a:solidFill>
                <a:ea typeface="+mn-lt"/>
                <a:cs typeface="+mn-lt"/>
              </a:rPr>
              <a:t>, la </a:t>
            </a:r>
            <a:r>
              <a:rPr lang="en-US" sz="1200" dirty="0" err="1">
                <a:solidFill>
                  <a:schemeClr val="tx2">
                    <a:lumMod val="50000"/>
                  </a:schemeClr>
                </a:solidFill>
                <a:ea typeface="+mn-lt"/>
                <a:cs typeface="+mn-lt"/>
              </a:rPr>
              <a:t>lectura</a:t>
            </a:r>
            <a:r>
              <a:rPr lang="en-US" sz="1200" dirty="0">
                <a:solidFill>
                  <a:schemeClr val="tx2">
                    <a:lumMod val="50000"/>
                  </a:schemeClr>
                </a:solidFill>
                <a:ea typeface="+mn-lt"/>
                <a:cs typeface="+mn-lt"/>
              </a:rPr>
              <a:t> de </a:t>
            </a:r>
            <a:r>
              <a:rPr lang="en-US" sz="1200" dirty="0" err="1">
                <a:solidFill>
                  <a:schemeClr val="tx2">
                    <a:lumMod val="50000"/>
                  </a:schemeClr>
                </a:solidFill>
                <a:ea typeface="+mn-lt"/>
                <a:cs typeface="+mn-lt"/>
              </a:rPr>
              <a:t>libros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conjunta</a:t>
            </a:r>
            <a:r>
              <a:rPr lang="en-US" sz="1200" dirty="0">
                <a:solidFill>
                  <a:schemeClr val="tx2">
                    <a:lumMod val="50000"/>
                  </a:schemeClr>
                </a:solidFill>
                <a:ea typeface="+mn-lt"/>
                <a:cs typeface="+mn-lt"/>
              </a:rPr>
              <a:t> o </a:t>
            </a:r>
            <a:r>
              <a:rPr lang="en-US" sz="1200" dirty="0" err="1">
                <a:solidFill>
                  <a:schemeClr val="tx2">
                    <a:lumMod val="50000"/>
                  </a:schemeClr>
                </a:solidFill>
                <a:ea typeface="+mn-lt"/>
                <a:cs typeface="+mn-lt"/>
              </a:rPr>
              <a:t>los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juegos</a:t>
            </a:r>
            <a:r>
              <a:rPr lang="en-US" sz="1200" dirty="0">
                <a:solidFill>
                  <a:schemeClr val="tx2">
                    <a:lumMod val="50000"/>
                  </a:schemeClr>
                </a:solidFill>
                <a:ea typeface="+mn-lt"/>
                <a:cs typeface="+mn-lt"/>
              </a:rPr>
              <a:t> y al </a:t>
            </a:r>
            <a:r>
              <a:rPr lang="en-US" sz="1200" dirty="0" err="1">
                <a:solidFill>
                  <a:schemeClr val="tx2">
                    <a:lumMod val="50000"/>
                  </a:schemeClr>
                </a:solidFill>
                <a:ea typeface="+mn-lt"/>
                <a:cs typeface="+mn-lt"/>
              </a:rPr>
              <a:t>mismo</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tiempo</a:t>
            </a:r>
            <a:r>
              <a:rPr lang="en-US" sz="1200" dirty="0">
                <a:solidFill>
                  <a:schemeClr val="tx2">
                    <a:lumMod val="50000"/>
                  </a:schemeClr>
                </a:solidFill>
                <a:ea typeface="+mn-lt"/>
                <a:cs typeface="+mn-lt"/>
              </a:rPr>
              <a:t> se </a:t>
            </a:r>
            <a:r>
              <a:rPr lang="en-US" sz="1200" dirty="0" err="1">
                <a:solidFill>
                  <a:schemeClr val="tx2">
                    <a:lumMod val="50000"/>
                  </a:schemeClr>
                </a:solidFill>
                <a:ea typeface="+mn-lt"/>
                <a:cs typeface="+mn-lt"/>
              </a:rPr>
              <a:t>ayuda</a:t>
            </a:r>
            <a:r>
              <a:rPr lang="en-US" sz="1200" dirty="0">
                <a:solidFill>
                  <a:schemeClr val="tx2">
                    <a:lumMod val="50000"/>
                  </a:schemeClr>
                </a:solidFill>
                <a:ea typeface="+mn-lt"/>
                <a:cs typeface="+mn-lt"/>
              </a:rPr>
              <a:t> a </a:t>
            </a:r>
            <a:r>
              <a:rPr lang="en-US" sz="1200" dirty="0" err="1">
                <a:solidFill>
                  <a:schemeClr val="tx2">
                    <a:lumMod val="50000"/>
                  </a:schemeClr>
                </a:solidFill>
                <a:ea typeface="+mn-lt"/>
                <a:cs typeface="+mn-lt"/>
              </a:rPr>
              <a:t>los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ancianos</a:t>
            </a:r>
            <a:r>
              <a:rPr lang="en-US" sz="1200" dirty="0">
                <a:solidFill>
                  <a:schemeClr val="tx2">
                    <a:lumMod val="50000"/>
                  </a:schemeClr>
                </a:solidFill>
                <a:ea typeface="+mn-lt"/>
                <a:cs typeface="+mn-lt"/>
              </a:rPr>
              <a:t> a </a:t>
            </a:r>
            <a:r>
              <a:rPr lang="en-US" sz="1200" dirty="0" err="1">
                <a:solidFill>
                  <a:schemeClr val="tx2">
                    <a:lumMod val="50000"/>
                  </a:schemeClr>
                </a:solidFill>
                <a:ea typeface="+mn-lt"/>
                <a:cs typeface="+mn-lt"/>
              </a:rPr>
              <a:t>hacer</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frente</a:t>
            </a:r>
            <a:r>
              <a:rPr lang="en-US" sz="1200" dirty="0">
                <a:solidFill>
                  <a:schemeClr val="tx2">
                    <a:lumMod val="50000"/>
                  </a:schemeClr>
                </a:solidFill>
                <a:ea typeface="+mn-lt"/>
                <a:cs typeface="+mn-lt"/>
              </a:rPr>
              <a:t> al </a:t>
            </a:r>
            <a:r>
              <a:rPr lang="en-US" sz="1200" dirty="0" err="1">
                <a:solidFill>
                  <a:schemeClr val="tx2">
                    <a:lumMod val="50000"/>
                  </a:schemeClr>
                </a:solidFill>
                <a:ea typeface="+mn-lt"/>
                <a:cs typeface="+mn-lt"/>
              </a:rPr>
              <a:t>confinamiento</a:t>
            </a:r>
            <a:r>
              <a:rPr lang="en-US" sz="1200" dirty="0">
                <a:solidFill>
                  <a:schemeClr val="tx2">
                    <a:lumMod val="50000"/>
                  </a:schemeClr>
                </a:solidFill>
                <a:ea typeface="+mn-lt"/>
                <a:cs typeface="+mn-lt"/>
              </a:rPr>
              <a:t>.  Las </a:t>
            </a:r>
            <a:r>
              <a:rPr lang="en-US" sz="1200" dirty="0" err="1">
                <a:solidFill>
                  <a:schemeClr val="tx2">
                    <a:lumMod val="50000"/>
                  </a:schemeClr>
                </a:solidFill>
                <a:ea typeface="+mn-lt"/>
                <a:cs typeface="+mn-lt"/>
              </a:rPr>
              <a:t>escuelas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pueden</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ayudar</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también</a:t>
            </a:r>
            <a:r>
              <a:rPr lang="en-US" sz="1200" dirty="0">
                <a:solidFill>
                  <a:schemeClr val="tx2">
                    <a:lumMod val="50000"/>
                  </a:schemeClr>
                </a:solidFill>
                <a:ea typeface="+mn-lt"/>
                <a:cs typeface="+mn-lt"/>
              </a:rPr>
              <a:t> a las </a:t>
            </a:r>
            <a:r>
              <a:rPr lang="en-US" sz="1200" dirty="0" err="1">
                <a:solidFill>
                  <a:schemeClr val="tx2">
                    <a:lumMod val="50000"/>
                  </a:schemeClr>
                </a:solidFill>
                <a:ea typeface="+mn-lt"/>
                <a:cs typeface="+mn-lt"/>
              </a:rPr>
              <a:t>familias</a:t>
            </a:r>
            <a:r>
              <a:rPr lang="en-US" sz="1200" dirty="0">
                <a:solidFill>
                  <a:schemeClr val="tx2">
                    <a:lumMod val="50000"/>
                  </a:schemeClr>
                </a:solidFill>
                <a:ea typeface="+mn-lt"/>
                <a:cs typeface="+mn-lt"/>
              </a:rPr>
              <a:t> que no </a:t>
            </a:r>
            <a:r>
              <a:rPr lang="en-US" sz="1200" dirty="0" err="1">
                <a:solidFill>
                  <a:schemeClr val="tx2">
                    <a:lumMod val="50000"/>
                  </a:schemeClr>
                </a:solidFill>
                <a:ea typeface="+mn-lt"/>
                <a:cs typeface="+mn-lt"/>
              </a:rPr>
              <a:t>puedan</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garantizar</a:t>
            </a:r>
            <a:r>
              <a:rPr lang="en-US" sz="1200" dirty="0">
                <a:solidFill>
                  <a:schemeClr val="tx2">
                    <a:lumMod val="50000"/>
                  </a:schemeClr>
                </a:solidFill>
                <a:ea typeface="+mn-lt"/>
                <a:cs typeface="+mn-lt"/>
              </a:rPr>
              <a:t> el </a:t>
            </a:r>
            <a:r>
              <a:rPr lang="en-US" sz="1200" dirty="0" err="1">
                <a:solidFill>
                  <a:schemeClr val="tx2">
                    <a:lumMod val="50000"/>
                  </a:schemeClr>
                </a:solidFill>
                <a:ea typeface="+mn-lt"/>
                <a:cs typeface="+mn-lt"/>
              </a:rPr>
              <a:t>contacto</a:t>
            </a:r>
            <a:r>
              <a:rPr lang="en-US" sz="1200" dirty="0">
                <a:solidFill>
                  <a:schemeClr val="tx2">
                    <a:lumMod val="50000"/>
                  </a:schemeClr>
                </a:solidFill>
                <a:ea typeface="+mn-lt"/>
                <a:cs typeface="+mn-lt"/>
              </a:rPr>
              <a:t> al </a:t>
            </a:r>
            <a:r>
              <a:rPr lang="en-US" sz="1200" dirty="0" err="1">
                <a:solidFill>
                  <a:schemeClr val="tx2">
                    <a:lumMod val="50000"/>
                  </a:schemeClr>
                </a:solidFill>
                <a:ea typeface="+mn-lt"/>
                <a:cs typeface="+mn-lt"/>
              </a:rPr>
              <a:t>menos</a:t>
            </a:r>
            <a:r>
              <a:rPr lang="en-US" sz="1200" dirty="0">
                <a:solidFill>
                  <a:schemeClr val="tx2">
                    <a:lumMod val="50000"/>
                  </a:schemeClr>
                </a:solidFill>
                <a:ea typeface="+mn-lt"/>
                <a:cs typeface="+mn-lt"/>
              </a:rPr>
              <a:t> dos </a:t>
            </a:r>
            <a:r>
              <a:rPr lang="en-US" sz="1200" dirty="0" err="1">
                <a:solidFill>
                  <a:schemeClr val="tx2">
                    <a:lumMod val="50000"/>
                  </a:schemeClr>
                </a:solidFill>
                <a:ea typeface="+mn-lt"/>
                <a:cs typeface="+mn-lt"/>
              </a:rPr>
              <a:t>veces</a:t>
            </a:r>
            <a:r>
              <a:rPr lang="en-US" sz="1200" dirty="0">
                <a:solidFill>
                  <a:schemeClr val="tx2">
                    <a:lumMod val="50000"/>
                  </a:schemeClr>
                </a:solidFill>
                <a:ea typeface="+mn-lt"/>
                <a:cs typeface="+mn-lt"/>
              </a:rPr>
              <a:t> al </a:t>
            </a:r>
            <a:r>
              <a:rPr lang="en-US" sz="1200" dirty="0" err="1">
                <a:solidFill>
                  <a:schemeClr val="tx2">
                    <a:lumMod val="50000"/>
                  </a:schemeClr>
                </a:solidFill>
                <a:ea typeface="+mn-lt"/>
                <a:cs typeface="+mn-lt"/>
              </a:rPr>
              <a:t>día</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Clubes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deportivos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iglesias</a:t>
            </a:r>
            <a:r>
              <a:rPr lang="en-US" sz="1200" dirty="0">
                <a:solidFill>
                  <a:schemeClr val="tx2">
                    <a:lumMod val="50000"/>
                  </a:schemeClr>
                </a:solidFill>
                <a:ea typeface="+mn-lt"/>
                <a:cs typeface="+mn-lt"/>
              </a:rPr>
              <a:t> y </a:t>
            </a:r>
            <a:r>
              <a:rPr lang="en-US" sz="1200" dirty="0" err="1">
                <a:solidFill>
                  <a:schemeClr val="tx2">
                    <a:lumMod val="50000"/>
                  </a:schemeClr>
                </a:solidFill>
                <a:ea typeface="+mn-lt"/>
                <a:cs typeface="+mn-lt"/>
              </a:rPr>
              <a:t>otras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organizaciones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casales</a:t>
            </a:r>
            <a:r>
              <a:rPr lang="en-US" sz="1200" dirty="0">
                <a:solidFill>
                  <a:schemeClr val="tx2">
                    <a:lumMod val="50000"/>
                  </a:schemeClr>
                </a:solidFill>
                <a:ea typeface="+mn-lt"/>
                <a:cs typeface="+mn-lt"/>
              </a:rPr>
              <a:t> ) </a:t>
            </a:r>
            <a:r>
              <a:rPr lang="en-US" sz="1200" dirty="0" err="1">
                <a:solidFill>
                  <a:schemeClr val="tx2">
                    <a:lumMod val="50000"/>
                  </a:schemeClr>
                </a:solidFill>
                <a:ea typeface="+mn-lt"/>
                <a:cs typeface="+mn-lt"/>
              </a:rPr>
              <a:t>pueden</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ofrecer</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actividades</a:t>
            </a:r>
            <a:r>
              <a:rPr lang="en-US" sz="1200" dirty="0">
                <a:solidFill>
                  <a:schemeClr val="tx2">
                    <a:lumMod val="50000"/>
                  </a:schemeClr>
                </a:solidFill>
                <a:ea typeface="+mn-lt"/>
                <a:cs typeface="+mn-lt"/>
              </a:rPr>
              <a:t> para que </a:t>
            </a:r>
            <a:r>
              <a:rPr lang="en-US" sz="1200" dirty="0" err="1">
                <a:solidFill>
                  <a:schemeClr val="tx2">
                    <a:lumMod val="50000"/>
                  </a:schemeClr>
                </a:solidFill>
                <a:ea typeface="+mn-lt"/>
                <a:cs typeface="+mn-lt"/>
              </a:rPr>
              <a:t>los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más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jóvenes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consigan</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relacionarse</a:t>
            </a:r>
            <a:r>
              <a:rPr lang="en-US" sz="1200" dirty="0">
                <a:solidFill>
                  <a:schemeClr val="tx2">
                    <a:lumMod val="50000"/>
                  </a:schemeClr>
                </a:solidFill>
                <a:ea typeface="+mn-lt"/>
                <a:cs typeface="+mn-lt"/>
              </a:rPr>
              <a:t> con </a:t>
            </a:r>
            <a:r>
              <a:rPr lang="en-US" sz="1200" dirty="0" err="1">
                <a:solidFill>
                  <a:schemeClr val="tx2">
                    <a:lumMod val="50000"/>
                  </a:schemeClr>
                </a:solidFill>
                <a:ea typeface="+mn-lt"/>
                <a:cs typeface="+mn-lt"/>
              </a:rPr>
              <a:t>regularidad</a:t>
            </a:r>
            <a:r>
              <a:rPr lang="en-US" sz="1200" dirty="0">
                <a:solidFill>
                  <a:schemeClr val="tx2">
                    <a:lumMod val="50000"/>
                  </a:schemeClr>
                </a:solidFill>
                <a:ea typeface="+mn-lt"/>
                <a:cs typeface="+mn-lt"/>
              </a:rPr>
              <a:t>.</a:t>
            </a:r>
            <a:endParaRPr lang="en-US" dirty="0"/>
          </a:p>
        </p:txBody>
      </p:sp>
      <p:sp>
        <p:nvSpPr>
          <p:cNvPr id="9" name="Textfeld 10">
            <a:extLst>
              <a:ext uri="{FF2B5EF4-FFF2-40B4-BE49-F238E27FC236}">
                <a16:creationId xmlns:a16="http://schemas.microsoft.com/office/drawing/2014/main" id="{DA6787A5-8394-4338-9112-ED5E142AC7E3}"/>
              </a:ext>
            </a:extLst>
          </p:cNvPr>
          <p:cNvSpPr txBox="1"/>
          <p:nvPr/>
        </p:nvSpPr>
        <p:spPr>
          <a:xfrm>
            <a:off x="5189667" y="2790212"/>
            <a:ext cx="1494702" cy="230832"/>
          </a:xfrm>
          <a:prstGeom prst="rect">
            <a:avLst/>
          </a:prstGeom>
          <a:noFill/>
        </p:spPr>
        <p:txBody>
          <a:bodyPr wrap="square" rtlCol="0">
            <a:spAutoFit/>
          </a:bodyPr>
          <a:lstStyle/>
          <a:p>
            <a:r>
              <a:rPr lang="de-DE" sz="900" dirty="0">
                <a:solidFill>
                  <a:schemeClr val="bg2">
                    <a:lumMod val="25000"/>
                  </a:schemeClr>
                </a:solidFill>
              </a:rPr>
              <a:t>Source.: www.147.ch</a:t>
            </a:r>
          </a:p>
        </p:txBody>
      </p:sp>
      <p:pic>
        <p:nvPicPr>
          <p:cNvPr id="10" name="Picture 9">
            <a:extLst>
              <a:ext uri="{FF2B5EF4-FFF2-40B4-BE49-F238E27FC236}">
                <a16:creationId xmlns:a16="http://schemas.microsoft.com/office/drawing/2014/main" id="{3B7244DD-EF02-4245-A336-1C1D44416E71}"/>
              </a:ext>
            </a:extLst>
          </p:cNvPr>
          <p:cNvPicPr>
            <a:picLocks noChangeAspect="1"/>
          </p:cNvPicPr>
          <p:nvPr/>
        </p:nvPicPr>
        <p:blipFill>
          <a:blip r:embed="rId2"/>
          <a:stretch>
            <a:fillRect/>
          </a:stretch>
        </p:blipFill>
        <p:spPr>
          <a:xfrm>
            <a:off x="5410099" y="720235"/>
            <a:ext cx="978987" cy="600446"/>
          </a:xfrm>
          <a:prstGeom prst="rect">
            <a:avLst/>
          </a:prstGeom>
        </p:spPr>
      </p:pic>
      <p:sp>
        <p:nvSpPr>
          <p:cNvPr id="11" name="Textfeld 87">
            <a:extLst>
              <a:ext uri="{FF2B5EF4-FFF2-40B4-BE49-F238E27FC236}">
                <a16:creationId xmlns:a16="http://schemas.microsoft.com/office/drawing/2014/main" id="{F38DA850-B7CE-49C9-9F4F-F8A400211D07}"/>
              </a:ext>
            </a:extLst>
          </p:cNvPr>
          <p:cNvSpPr txBox="1"/>
          <p:nvPr/>
        </p:nvSpPr>
        <p:spPr>
          <a:xfrm>
            <a:off x="4639474" y="555309"/>
            <a:ext cx="1973454" cy="276999"/>
          </a:xfrm>
          <a:prstGeom prst="rect">
            <a:avLst/>
          </a:prstGeom>
          <a:noFill/>
        </p:spPr>
        <p:txBody>
          <a:bodyPr wrap="square" rtlCol="0">
            <a:spAutoFit/>
          </a:bodyPr>
          <a:lstStyle/>
          <a:p>
            <a:pPr algn="ctr"/>
            <a:r>
              <a:rPr lang="en-US" sz="1200" b="1" dirty="0" err="1">
                <a:solidFill>
                  <a:schemeClr val="tx2">
                    <a:lumMod val="50000"/>
                  </a:schemeClr>
                </a:solidFill>
              </a:rPr>
              <a:t>Líneas</a:t>
            </a:r>
            <a:r>
              <a:rPr lang="en-US" sz="1200" b="1" dirty="0">
                <a:solidFill>
                  <a:schemeClr val="tx2">
                    <a:lumMod val="50000"/>
                  </a:schemeClr>
                </a:solidFill>
              </a:rPr>
              <a:t> de </a:t>
            </a:r>
            <a:r>
              <a:rPr lang="en-US" sz="1200" b="1" dirty="0" err="1">
                <a:solidFill>
                  <a:schemeClr val="tx2">
                    <a:lumMod val="50000"/>
                  </a:schemeClr>
                </a:solidFill>
              </a:rPr>
              <a:t>emergencia</a:t>
            </a:r>
            <a:endParaRPr lang="en-US" sz="1200" b="1" dirty="0">
              <a:solidFill>
                <a:schemeClr val="tx2">
                  <a:lumMod val="50000"/>
                </a:schemeClr>
              </a:solidFill>
            </a:endParaRPr>
          </a:p>
        </p:txBody>
      </p:sp>
      <p:sp>
        <p:nvSpPr>
          <p:cNvPr id="12" name="Textfeld 85">
            <a:extLst>
              <a:ext uri="{FF2B5EF4-FFF2-40B4-BE49-F238E27FC236}">
                <a16:creationId xmlns:a16="http://schemas.microsoft.com/office/drawing/2014/main" id="{AA02F942-6C0F-4D7D-803C-52EB64ED9D78}"/>
              </a:ext>
            </a:extLst>
          </p:cNvPr>
          <p:cNvSpPr txBox="1"/>
          <p:nvPr/>
        </p:nvSpPr>
        <p:spPr>
          <a:xfrm>
            <a:off x="5679968" y="1715370"/>
            <a:ext cx="983463" cy="400110"/>
          </a:xfrm>
          <a:prstGeom prst="rect">
            <a:avLst/>
          </a:prstGeom>
          <a:noFill/>
        </p:spPr>
        <p:txBody>
          <a:bodyPr wrap="square" rtlCol="0" anchor="t">
            <a:spAutoFit/>
          </a:bodyPr>
          <a:lstStyle/>
          <a:p>
            <a:r>
              <a:rPr lang="de-DE" sz="2000" b="1" dirty="0">
                <a:solidFill>
                  <a:schemeClr val="tx2">
                    <a:lumMod val="50000"/>
                  </a:schemeClr>
                </a:solidFill>
              </a:rPr>
              <a:t>32%</a:t>
            </a:r>
          </a:p>
        </p:txBody>
      </p:sp>
      <p:pic>
        <p:nvPicPr>
          <p:cNvPr id="13" name="Picture 12">
            <a:extLst>
              <a:ext uri="{FF2B5EF4-FFF2-40B4-BE49-F238E27FC236}">
                <a16:creationId xmlns:a16="http://schemas.microsoft.com/office/drawing/2014/main" id="{C5A3FE7A-7697-4866-A636-A3B794255B2F}"/>
              </a:ext>
            </a:extLst>
          </p:cNvPr>
          <p:cNvPicPr>
            <a:picLocks noChangeAspect="1"/>
          </p:cNvPicPr>
          <p:nvPr/>
        </p:nvPicPr>
        <p:blipFill>
          <a:blip r:embed="rId3"/>
          <a:stretch>
            <a:fillRect/>
          </a:stretch>
        </p:blipFill>
        <p:spPr>
          <a:xfrm>
            <a:off x="6357811" y="505155"/>
            <a:ext cx="390284" cy="340755"/>
          </a:xfrm>
          <a:prstGeom prst="rect">
            <a:avLst/>
          </a:prstGeom>
        </p:spPr>
      </p:pic>
      <p:sp>
        <p:nvSpPr>
          <p:cNvPr id="14" name="Arrow: Down 13">
            <a:extLst>
              <a:ext uri="{FF2B5EF4-FFF2-40B4-BE49-F238E27FC236}">
                <a16:creationId xmlns:a16="http://schemas.microsoft.com/office/drawing/2014/main" id="{F2D77B0E-D475-4EC8-A119-2C9B60C904A6}"/>
              </a:ext>
            </a:extLst>
          </p:cNvPr>
          <p:cNvSpPr/>
          <p:nvPr/>
        </p:nvSpPr>
        <p:spPr>
          <a:xfrm rot="10800000">
            <a:off x="5189667" y="1776204"/>
            <a:ext cx="391489" cy="430888"/>
          </a:xfrm>
          <a:prstGeom prst="down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85">
            <a:extLst>
              <a:ext uri="{FF2B5EF4-FFF2-40B4-BE49-F238E27FC236}">
                <a16:creationId xmlns:a16="http://schemas.microsoft.com/office/drawing/2014/main" id="{4876D99E-40CF-4826-869F-431FAE5F0B2B}"/>
              </a:ext>
            </a:extLst>
          </p:cNvPr>
          <p:cNvSpPr txBox="1"/>
          <p:nvPr/>
        </p:nvSpPr>
        <p:spPr>
          <a:xfrm>
            <a:off x="5640525" y="2263150"/>
            <a:ext cx="1062350" cy="400110"/>
          </a:xfrm>
          <a:prstGeom prst="rect">
            <a:avLst/>
          </a:prstGeom>
          <a:noFill/>
        </p:spPr>
        <p:txBody>
          <a:bodyPr wrap="square" rtlCol="0" anchor="t">
            <a:spAutoFit/>
          </a:bodyPr>
          <a:lstStyle/>
          <a:p>
            <a:r>
              <a:rPr lang="de-DE" sz="2000" b="1" dirty="0">
                <a:solidFill>
                  <a:schemeClr val="tx2">
                    <a:lumMod val="50000"/>
                  </a:schemeClr>
                </a:solidFill>
              </a:rPr>
              <a:t>25%</a:t>
            </a:r>
          </a:p>
        </p:txBody>
      </p:sp>
      <p:sp>
        <p:nvSpPr>
          <p:cNvPr id="16" name="Textfeld 87">
            <a:extLst>
              <a:ext uri="{FF2B5EF4-FFF2-40B4-BE49-F238E27FC236}">
                <a16:creationId xmlns:a16="http://schemas.microsoft.com/office/drawing/2014/main" id="{30A0421E-DA58-40D9-BBFE-A81E6FADA746}"/>
              </a:ext>
            </a:extLst>
          </p:cNvPr>
          <p:cNvSpPr txBox="1"/>
          <p:nvPr/>
        </p:nvSpPr>
        <p:spPr>
          <a:xfrm>
            <a:off x="5122838" y="2048459"/>
            <a:ext cx="1973454" cy="276999"/>
          </a:xfrm>
          <a:prstGeom prst="rect">
            <a:avLst/>
          </a:prstGeom>
          <a:noFill/>
        </p:spPr>
        <p:txBody>
          <a:bodyPr wrap="square" rtlCol="0">
            <a:spAutoFit/>
          </a:bodyPr>
          <a:lstStyle/>
          <a:p>
            <a:pPr algn="ctr"/>
            <a:r>
              <a:rPr lang="en-US" sz="1200" b="1" dirty="0">
                <a:solidFill>
                  <a:schemeClr val="tx2">
                    <a:lumMod val="50000"/>
                  </a:schemeClr>
                </a:solidFill>
              </a:rPr>
              <a:t>de </a:t>
            </a:r>
            <a:r>
              <a:rPr lang="en-US" sz="1200" b="1" dirty="0" err="1">
                <a:solidFill>
                  <a:schemeClr val="tx2">
                    <a:lumMod val="50000"/>
                  </a:schemeClr>
                </a:solidFill>
              </a:rPr>
              <a:t>niños</a:t>
            </a:r>
            <a:endParaRPr lang="en-US" sz="1200" b="1" dirty="0">
              <a:solidFill>
                <a:schemeClr val="tx2">
                  <a:lumMod val="50000"/>
                </a:schemeClr>
              </a:solidFill>
            </a:endParaRPr>
          </a:p>
        </p:txBody>
      </p:sp>
      <p:sp>
        <p:nvSpPr>
          <p:cNvPr id="17" name="Textfeld 87">
            <a:extLst>
              <a:ext uri="{FF2B5EF4-FFF2-40B4-BE49-F238E27FC236}">
                <a16:creationId xmlns:a16="http://schemas.microsoft.com/office/drawing/2014/main" id="{218A216F-CB73-4EFD-86CF-FF23CFE3312F}"/>
              </a:ext>
            </a:extLst>
          </p:cNvPr>
          <p:cNvSpPr txBox="1"/>
          <p:nvPr/>
        </p:nvSpPr>
        <p:spPr>
          <a:xfrm>
            <a:off x="5057489" y="2546673"/>
            <a:ext cx="1973454" cy="276999"/>
          </a:xfrm>
          <a:prstGeom prst="rect">
            <a:avLst/>
          </a:prstGeom>
          <a:noFill/>
        </p:spPr>
        <p:txBody>
          <a:bodyPr wrap="square" rtlCol="0">
            <a:spAutoFit/>
          </a:bodyPr>
          <a:lstStyle/>
          <a:p>
            <a:pPr algn="ctr"/>
            <a:r>
              <a:rPr lang="en-US" sz="1200" b="1" dirty="0">
                <a:solidFill>
                  <a:schemeClr val="tx2">
                    <a:lumMod val="50000"/>
                  </a:schemeClr>
                </a:solidFill>
              </a:rPr>
              <a:t>de </a:t>
            </a:r>
            <a:r>
              <a:rPr lang="en-US" sz="1200" b="1" dirty="0" err="1">
                <a:solidFill>
                  <a:schemeClr val="tx2">
                    <a:lumMod val="50000"/>
                  </a:schemeClr>
                </a:solidFill>
              </a:rPr>
              <a:t>adultos</a:t>
            </a:r>
            <a:endParaRPr lang="en-US" sz="1200" b="1" dirty="0">
              <a:solidFill>
                <a:schemeClr val="tx2">
                  <a:lumMod val="50000"/>
                </a:schemeClr>
              </a:solidFill>
            </a:endParaRPr>
          </a:p>
        </p:txBody>
      </p:sp>
      <p:sp>
        <p:nvSpPr>
          <p:cNvPr id="18" name="Textfeld 87">
            <a:extLst>
              <a:ext uri="{FF2B5EF4-FFF2-40B4-BE49-F238E27FC236}">
                <a16:creationId xmlns:a16="http://schemas.microsoft.com/office/drawing/2014/main" id="{B0ED040F-8497-43B9-ACB0-6C4181B72762}"/>
              </a:ext>
            </a:extLst>
          </p:cNvPr>
          <p:cNvSpPr txBox="1"/>
          <p:nvPr/>
        </p:nvSpPr>
        <p:spPr>
          <a:xfrm>
            <a:off x="4943475" y="1338687"/>
            <a:ext cx="1973454" cy="430887"/>
          </a:xfrm>
          <a:prstGeom prst="rect">
            <a:avLst/>
          </a:prstGeom>
          <a:noFill/>
        </p:spPr>
        <p:txBody>
          <a:bodyPr wrap="square" rtlCol="0">
            <a:spAutoFit/>
          </a:bodyPr>
          <a:lstStyle/>
          <a:p>
            <a:pPr algn="ctr"/>
            <a:r>
              <a:rPr lang="en-US" sz="1100" b="1" dirty="0" err="1">
                <a:solidFill>
                  <a:schemeClr val="tx2">
                    <a:lumMod val="50000"/>
                  </a:schemeClr>
                </a:solidFill>
              </a:rPr>
              <a:t>Marzo</a:t>
            </a:r>
            <a:r>
              <a:rPr lang="en-US" sz="1100" b="1" dirty="0">
                <a:solidFill>
                  <a:schemeClr val="tx2">
                    <a:lumMod val="50000"/>
                  </a:schemeClr>
                </a:solidFill>
              </a:rPr>
              <a:t>-Abril 2020 vs </a:t>
            </a:r>
          </a:p>
          <a:p>
            <a:pPr algn="ctr"/>
            <a:r>
              <a:rPr lang="en-US" sz="1100" b="1" dirty="0" err="1">
                <a:solidFill>
                  <a:schemeClr val="tx2">
                    <a:lumMod val="50000"/>
                  </a:schemeClr>
                </a:solidFill>
              </a:rPr>
              <a:t>Marzo</a:t>
            </a:r>
            <a:r>
              <a:rPr lang="en-US" sz="1100" b="1" dirty="0">
                <a:solidFill>
                  <a:schemeClr val="tx2">
                    <a:lumMod val="50000"/>
                  </a:schemeClr>
                </a:solidFill>
              </a:rPr>
              <a:t>-Abril 2019</a:t>
            </a:r>
          </a:p>
        </p:txBody>
      </p:sp>
      <p:sp>
        <p:nvSpPr>
          <p:cNvPr id="19" name="Arrow: Down 18">
            <a:extLst>
              <a:ext uri="{FF2B5EF4-FFF2-40B4-BE49-F238E27FC236}">
                <a16:creationId xmlns:a16="http://schemas.microsoft.com/office/drawing/2014/main" id="{D5AA009F-6F54-4812-93FE-ECB766CF4F54}"/>
              </a:ext>
            </a:extLst>
          </p:cNvPr>
          <p:cNvSpPr/>
          <p:nvPr/>
        </p:nvSpPr>
        <p:spPr>
          <a:xfrm rot="10800000">
            <a:off x="5201518" y="2324540"/>
            <a:ext cx="391489" cy="400112"/>
          </a:xfrm>
          <a:prstGeom prst="down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Picture 4">
            <a:extLst>
              <a:ext uri="{FF2B5EF4-FFF2-40B4-BE49-F238E27FC236}">
                <a16:creationId xmlns:a16="http://schemas.microsoft.com/office/drawing/2014/main" id="{0E79EC2F-B8DB-4435-A581-8DF99262C338}"/>
              </a:ext>
            </a:extLst>
          </p:cNvPr>
          <p:cNvPicPr>
            <a:picLocks noChangeAspect="1"/>
          </p:cNvPicPr>
          <p:nvPr/>
        </p:nvPicPr>
        <p:blipFill>
          <a:blip r:embed="rId4"/>
          <a:stretch>
            <a:fillRect/>
          </a:stretch>
        </p:blipFill>
        <p:spPr>
          <a:xfrm>
            <a:off x="3033124" y="3122688"/>
            <a:ext cx="3323178" cy="2296767"/>
          </a:xfrm>
          <a:prstGeom prst="rect">
            <a:avLst/>
          </a:prstGeom>
        </p:spPr>
      </p:pic>
    </p:spTree>
    <p:extLst>
      <p:ext uri="{BB962C8B-B14F-4D97-AF65-F5344CB8AC3E}">
        <p14:creationId xmlns:p14="http://schemas.microsoft.com/office/powerpoint/2010/main" val="3245106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813D8-5E8A-4A22-988C-C19E92FF5747}"/>
              </a:ext>
            </a:extLst>
          </p:cNvPr>
          <p:cNvSpPr>
            <a:spLocks noGrp="1"/>
          </p:cNvSpPr>
          <p:nvPr>
            <p:ph type="title"/>
          </p:nvPr>
        </p:nvSpPr>
        <p:spPr/>
        <p:txBody>
          <a:bodyPr/>
          <a:lstStyle/>
          <a:p>
            <a:r>
              <a:rPr lang="de-DE" dirty="0"/>
              <a:t>Newsletter fom </a:t>
            </a:r>
          </a:p>
        </p:txBody>
      </p:sp>
      <p:sp>
        <p:nvSpPr>
          <p:cNvPr id="3" name="Text Placeholder 2">
            <a:extLst>
              <a:ext uri="{FF2B5EF4-FFF2-40B4-BE49-F238E27FC236}">
                <a16:creationId xmlns:a16="http://schemas.microsoft.com/office/drawing/2014/main" id="{D476BD59-A43A-40EE-AE17-A65D064A56CA}"/>
              </a:ext>
            </a:extLst>
          </p:cNvPr>
          <p:cNvSpPr>
            <a:spLocks noGrp="1"/>
          </p:cNvSpPr>
          <p:nvPr>
            <p:ph type="body" idx="1"/>
          </p:nvPr>
        </p:nvSpPr>
        <p:spPr>
          <a:xfrm>
            <a:off x="468669" y="6019939"/>
            <a:ext cx="5915025" cy="1696701"/>
          </a:xfrm>
        </p:spPr>
        <p:txBody>
          <a:bodyPr>
            <a:normAutofit/>
          </a:bodyPr>
          <a:lstStyle/>
          <a:p>
            <a:r>
              <a:rPr lang="de-DE" sz="3000" dirty="0"/>
              <a:t>16th April 2020</a:t>
            </a:r>
          </a:p>
        </p:txBody>
      </p:sp>
    </p:spTree>
    <p:extLst>
      <p:ext uri="{BB962C8B-B14F-4D97-AF65-F5344CB8AC3E}">
        <p14:creationId xmlns:p14="http://schemas.microsoft.com/office/powerpoint/2010/main" val="741589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A068C0-A897-46D2-94F9-8A751C3DE57A}"/>
              </a:ext>
            </a:extLst>
          </p:cNvPr>
          <p:cNvSpPr>
            <a:spLocks noGrp="1"/>
          </p:cNvSpPr>
          <p:nvPr>
            <p:ph type="body" idx="1"/>
          </p:nvPr>
        </p:nvSpPr>
        <p:spPr>
          <a:xfrm>
            <a:off x="471487" y="167245"/>
            <a:ext cx="5915025" cy="340755"/>
          </a:xfrm>
        </p:spPr>
        <p:txBody>
          <a:bodyPr>
            <a:normAutofit lnSpcReduction="10000"/>
          </a:bodyPr>
          <a:lstStyle/>
          <a:p>
            <a:r>
              <a:rPr lang="de-DE" sz="1650" b="1" dirty="0">
                <a:solidFill>
                  <a:schemeClr val="tx2">
                    <a:lumMod val="50000"/>
                  </a:schemeClr>
                </a:solidFill>
              </a:rPr>
              <a:t>¿Qué es lo que (no) vemos?</a:t>
            </a:r>
          </a:p>
          <a:p>
            <a:endParaRPr lang="de-DE" dirty="0"/>
          </a:p>
          <a:p>
            <a:endParaRPr lang="de-DE" dirty="0"/>
          </a:p>
        </p:txBody>
      </p:sp>
      <p:sp>
        <p:nvSpPr>
          <p:cNvPr id="22" name="Textfeld 21">
            <a:extLst>
              <a:ext uri="{FF2B5EF4-FFF2-40B4-BE49-F238E27FC236}">
                <a16:creationId xmlns:a16="http://schemas.microsoft.com/office/drawing/2014/main" id="{427D0909-E2B2-4FE7-B954-E8297236A3DF}"/>
              </a:ext>
            </a:extLst>
          </p:cNvPr>
          <p:cNvSpPr txBox="1"/>
          <p:nvPr/>
        </p:nvSpPr>
        <p:spPr>
          <a:xfrm>
            <a:off x="361744" y="5611097"/>
            <a:ext cx="6283375" cy="2246769"/>
          </a:xfrm>
          <a:prstGeom prst="rect">
            <a:avLst/>
          </a:prstGeom>
          <a:noFill/>
        </p:spPr>
        <p:txBody>
          <a:bodyPr wrap="square" rtlCol="0" anchor="t">
            <a:spAutoFit/>
          </a:bodyPr>
          <a:lstStyle/>
          <a:p>
            <a:pPr algn="ctr"/>
            <a:r>
              <a:rPr lang="en-US" sz="1400" b="1" dirty="0">
                <a:solidFill>
                  <a:schemeClr val="tx2">
                    <a:lumMod val="50000"/>
                  </a:schemeClr>
                </a:solidFill>
                <a:cs typeface="Times New Roman"/>
              </a:rPr>
              <a:t>La </a:t>
            </a:r>
            <a:r>
              <a:rPr lang="en-US" sz="1400" b="1" dirty="0" err="1">
                <a:solidFill>
                  <a:schemeClr val="tx2">
                    <a:lumMod val="50000"/>
                  </a:schemeClr>
                </a:solidFill>
                <a:cs typeface="Times New Roman"/>
              </a:rPr>
              <a:t>formaci</a:t>
            </a:r>
            <a:r>
              <a:rPr lang="en-US" sz="1400" b="1" dirty="0" err="1">
                <a:solidFill>
                  <a:schemeClr val="tx2">
                    <a:lumMod val="50000"/>
                  </a:schemeClr>
                </a:solidFill>
                <a:latin typeface="Corbel"/>
                <a:cs typeface="Times New Roman"/>
              </a:rPr>
              <a:t>ón</a:t>
            </a:r>
            <a:r>
              <a:rPr lang="en-US" sz="1400" b="1" dirty="0">
                <a:solidFill>
                  <a:schemeClr val="tx2">
                    <a:lumMod val="50000"/>
                  </a:schemeClr>
                </a:solidFill>
                <a:latin typeface="Corbel"/>
                <a:cs typeface="Times New Roman"/>
              </a:rPr>
              <a:t> de un </a:t>
            </a:r>
            <a:r>
              <a:rPr lang="en-US" sz="1400" b="1" dirty="0" err="1">
                <a:solidFill>
                  <a:schemeClr val="tx2">
                    <a:lumMod val="50000"/>
                  </a:schemeClr>
                </a:solidFill>
                <a:latin typeface="Corbel"/>
                <a:cs typeface="Times New Roman"/>
              </a:rPr>
              <a:t>buen</a:t>
            </a:r>
            <a:r>
              <a:rPr lang="en-US" sz="1400" b="1" dirty="0">
                <a:solidFill>
                  <a:schemeClr val="tx2">
                    <a:lumMod val="50000"/>
                  </a:schemeClr>
                </a:solidFill>
                <a:latin typeface="Corbel"/>
                <a:cs typeface="Times New Roman"/>
              </a:rPr>
              <a:t> </a:t>
            </a:r>
            <a:r>
              <a:rPr lang="en-US" sz="1400" b="1" dirty="0" err="1">
                <a:solidFill>
                  <a:schemeClr val="tx2">
                    <a:lumMod val="50000"/>
                  </a:schemeClr>
                </a:solidFill>
                <a:latin typeface="Corbel"/>
                <a:cs typeface="Times New Roman"/>
              </a:rPr>
              <a:t>juicio</a:t>
            </a:r>
            <a:r>
              <a:rPr lang="en-US" sz="1400" b="1" dirty="0">
                <a:solidFill>
                  <a:schemeClr val="tx2">
                    <a:lumMod val="50000"/>
                  </a:schemeClr>
                </a:solidFill>
                <a:latin typeface="Corbel"/>
                <a:cs typeface="Times New Roman"/>
              </a:rPr>
              <a:t>,  </a:t>
            </a:r>
            <a:r>
              <a:rPr lang="en-US" sz="1400" b="1" dirty="0" err="1">
                <a:solidFill>
                  <a:schemeClr val="tx2">
                    <a:lumMod val="50000"/>
                  </a:schemeClr>
                </a:solidFill>
                <a:latin typeface="Corbel"/>
                <a:cs typeface="Times New Roman"/>
              </a:rPr>
              <a:t>independiente</a:t>
            </a:r>
            <a:r>
              <a:rPr lang="en-US" sz="1400" b="1" dirty="0">
                <a:solidFill>
                  <a:schemeClr val="tx2">
                    <a:lumMod val="50000"/>
                  </a:schemeClr>
                </a:solidFill>
                <a:latin typeface="Corbel"/>
                <a:cs typeface="Times New Roman"/>
              </a:rPr>
              <a:t>, </a:t>
            </a:r>
            <a:r>
              <a:rPr lang="en-US" sz="1400" b="1" dirty="0" err="1">
                <a:solidFill>
                  <a:schemeClr val="tx2">
                    <a:lumMod val="50000"/>
                  </a:schemeClr>
                </a:solidFill>
                <a:latin typeface="Corbel"/>
                <a:cs typeface="Times New Roman"/>
              </a:rPr>
              <a:t>merece</a:t>
            </a:r>
            <a:r>
              <a:rPr lang="en-US" sz="1400" b="1" dirty="0">
                <a:solidFill>
                  <a:schemeClr val="tx2">
                    <a:lumMod val="50000"/>
                  </a:schemeClr>
                </a:solidFill>
                <a:latin typeface="Corbel"/>
                <a:cs typeface="Times New Roman"/>
              </a:rPr>
              <a:t> </a:t>
            </a:r>
            <a:r>
              <a:rPr lang="en-US" sz="1400" b="1" dirty="0" err="1">
                <a:solidFill>
                  <a:schemeClr val="tx2">
                    <a:lumMod val="50000"/>
                  </a:schemeClr>
                </a:solidFill>
                <a:latin typeface="Corbel"/>
                <a:cs typeface="Times New Roman"/>
              </a:rPr>
              <a:t>distintas</a:t>
            </a:r>
            <a:r>
              <a:rPr lang="en-US" sz="1400" b="1" dirty="0">
                <a:solidFill>
                  <a:schemeClr val="tx2">
                    <a:lumMod val="50000"/>
                  </a:schemeClr>
                </a:solidFill>
                <a:latin typeface="Corbel"/>
                <a:cs typeface="Times New Roman"/>
              </a:rPr>
              <a:t> </a:t>
            </a:r>
            <a:r>
              <a:rPr lang="en-US" sz="1400" b="1" dirty="0" err="1">
                <a:solidFill>
                  <a:schemeClr val="tx2">
                    <a:lumMod val="50000"/>
                  </a:schemeClr>
                </a:solidFill>
                <a:latin typeface="Corbel"/>
                <a:cs typeface="Times New Roman"/>
              </a:rPr>
              <a:t>perspectivas</a:t>
            </a:r>
            <a:endParaRPr lang="en-US" sz="1400" b="1" dirty="0">
              <a:solidFill>
                <a:schemeClr val="tx2">
                  <a:lumMod val="50000"/>
                </a:schemeClr>
              </a:solidFill>
              <a:cs typeface="Times New Roman"/>
            </a:endParaRPr>
          </a:p>
          <a:p>
            <a:pPr algn="ctr"/>
            <a:endParaRPr lang="en-US" sz="600" b="1" dirty="0">
              <a:solidFill>
                <a:schemeClr val="tx2">
                  <a:lumMod val="50000"/>
                </a:schemeClr>
              </a:solidFill>
              <a:cs typeface="Times New Roman" panose="02020603050405020304" pitchFamily="18" charset="0"/>
            </a:endParaRPr>
          </a:p>
          <a:p>
            <a:pPr algn="just"/>
            <a:r>
              <a:rPr lang="en-US" sz="1200" dirty="0">
                <a:solidFill>
                  <a:schemeClr val="tx2">
                    <a:lumMod val="50000"/>
                  </a:schemeClr>
                </a:solidFill>
                <a:cs typeface="Times New Roman"/>
              </a:rPr>
              <a:t>No </a:t>
            </a:r>
            <a:r>
              <a:rPr lang="en-US" sz="1200" dirty="0" err="1">
                <a:solidFill>
                  <a:schemeClr val="tx2">
                    <a:lumMod val="50000"/>
                  </a:schemeClr>
                </a:solidFill>
                <a:cs typeface="Times New Roman"/>
              </a:rPr>
              <a:t>todos</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los</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países</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tienen</a:t>
            </a:r>
            <a:r>
              <a:rPr lang="en-US" sz="1200" dirty="0">
                <a:solidFill>
                  <a:schemeClr val="tx2">
                    <a:lumMod val="50000"/>
                  </a:schemeClr>
                </a:solidFill>
                <a:cs typeface="Times New Roman"/>
              </a:rPr>
              <a:t> la </a:t>
            </a:r>
            <a:r>
              <a:rPr lang="en-US" sz="1200" dirty="0" err="1">
                <a:solidFill>
                  <a:schemeClr val="tx2">
                    <a:lumMod val="50000"/>
                  </a:schemeClr>
                </a:solidFill>
                <a:cs typeface="Times New Roman"/>
              </a:rPr>
              <a:t>ventaja</a:t>
            </a:r>
            <a:r>
              <a:rPr lang="en-US" sz="1200" dirty="0">
                <a:solidFill>
                  <a:schemeClr val="tx2">
                    <a:lumMod val="50000"/>
                  </a:schemeClr>
                </a:solidFill>
                <a:cs typeface="Times New Roman"/>
              </a:rPr>
              <a:t> de </a:t>
            </a:r>
            <a:r>
              <a:rPr lang="en-US" sz="1200" dirty="0" err="1">
                <a:solidFill>
                  <a:schemeClr val="tx2">
                    <a:lumMod val="50000"/>
                  </a:schemeClr>
                </a:solidFill>
                <a:cs typeface="Times New Roman"/>
              </a:rPr>
              <a:t>contar</a:t>
            </a:r>
            <a:r>
              <a:rPr lang="en-US" sz="1200" dirty="0">
                <a:solidFill>
                  <a:schemeClr val="tx2">
                    <a:lumMod val="50000"/>
                  </a:schemeClr>
                </a:solidFill>
                <a:cs typeface="Times New Roman"/>
              </a:rPr>
              <a:t> con </a:t>
            </a:r>
            <a:r>
              <a:rPr lang="en-US" sz="1200" dirty="0" err="1">
                <a:solidFill>
                  <a:schemeClr val="tx2">
                    <a:lumMod val="50000"/>
                  </a:schemeClr>
                </a:solidFill>
                <a:cs typeface="Times New Roman"/>
              </a:rPr>
              <a:t>medios</a:t>
            </a:r>
            <a:r>
              <a:rPr lang="en-US" sz="1200" dirty="0">
                <a:solidFill>
                  <a:schemeClr val="tx2">
                    <a:lumMod val="50000"/>
                  </a:schemeClr>
                </a:solidFill>
                <a:cs typeface="Times New Roman"/>
              </a:rPr>
              <a:t> de </a:t>
            </a:r>
            <a:r>
              <a:rPr lang="en-US" sz="1200" dirty="0" err="1">
                <a:solidFill>
                  <a:schemeClr val="tx2">
                    <a:lumMod val="50000"/>
                  </a:schemeClr>
                </a:solidFill>
                <a:cs typeface="Times New Roman"/>
              </a:rPr>
              <a:t>comunicaci</a:t>
            </a:r>
            <a:r>
              <a:rPr lang="en-US" sz="1200" dirty="0" err="1">
                <a:solidFill>
                  <a:schemeClr val="tx2">
                    <a:lumMod val="50000"/>
                  </a:schemeClr>
                </a:solidFill>
                <a:latin typeface="Corbel"/>
                <a:cs typeface="Times New Roman"/>
              </a:rPr>
              <a:t>ón</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públicos</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ya</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sean</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televisiones</a:t>
            </a:r>
            <a:r>
              <a:rPr lang="en-US" sz="1200" dirty="0">
                <a:solidFill>
                  <a:schemeClr val="tx2">
                    <a:lumMod val="50000"/>
                  </a:schemeClr>
                </a:solidFill>
                <a:cs typeface="Times New Roman"/>
              </a:rPr>
              <a:t>, radios u </a:t>
            </a:r>
            <a:r>
              <a:rPr lang="en-US" sz="1200" dirty="0" err="1">
                <a:solidFill>
                  <a:schemeClr val="tx2">
                    <a:lumMod val="50000"/>
                  </a:schemeClr>
                </a:solidFill>
                <a:cs typeface="Times New Roman"/>
              </a:rPr>
              <a:t>otras</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plataformas</a:t>
            </a:r>
            <a:r>
              <a:rPr lang="en-US" sz="1200" dirty="0">
                <a:solidFill>
                  <a:schemeClr val="tx2">
                    <a:lumMod val="50000"/>
                  </a:schemeClr>
                </a:solidFill>
                <a:cs typeface="Times New Roman"/>
              </a:rPr>
              <a:t> con </a:t>
            </a:r>
            <a:r>
              <a:rPr lang="en-US" sz="1200" dirty="0" err="1">
                <a:solidFill>
                  <a:schemeClr val="tx2">
                    <a:lumMod val="50000"/>
                  </a:schemeClr>
                </a:solidFill>
                <a:cs typeface="Times New Roman"/>
              </a:rPr>
              <a:t>ingresos</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asegurados</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por</a:t>
            </a:r>
            <a:r>
              <a:rPr lang="en-US" sz="1200" dirty="0">
                <a:solidFill>
                  <a:schemeClr val="tx2">
                    <a:lumMod val="50000"/>
                  </a:schemeClr>
                </a:solidFill>
                <a:cs typeface="Times New Roman"/>
              </a:rPr>
              <a:t>  ley. En </a:t>
            </a:r>
            <a:r>
              <a:rPr lang="en-US" sz="1200" dirty="0" err="1">
                <a:solidFill>
                  <a:schemeClr val="tx2">
                    <a:lumMod val="50000"/>
                  </a:schemeClr>
                </a:solidFill>
                <a:cs typeface="Times New Roman"/>
              </a:rPr>
              <a:t>cada</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pa</a:t>
            </a:r>
            <a:r>
              <a:rPr lang="en-US" sz="1200" dirty="0" err="1">
                <a:solidFill>
                  <a:schemeClr val="tx2">
                    <a:lumMod val="50000"/>
                  </a:schemeClr>
                </a:solidFill>
                <a:latin typeface="Corbel"/>
                <a:cs typeface="Times New Roman"/>
              </a:rPr>
              <a:t>ís</a:t>
            </a:r>
            <a:r>
              <a:rPr lang="en-US" sz="1200" dirty="0">
                <a:solidFill>
                  <a:schemeClr val="tx2">
                    <a:lumMod val="50000"/>
                  </a:schemeClr>
                </a:solidFill>
                <a:latin typeface="Corbel"/>
                <a:cs typeface="Times New Roman"/>
              </a:rPr>
              <a:t> </a:t>
            </a:r>
            <a:r>
              <a:rPr lang="en-US" sz="1200" dirty="0" err="1">
                <a:solidFill>
                  <a:schemeClr val="tx2">
                    <a:lumMod val="50000"/>
                  </a:schemeClr>
                </a:solidFill>
                <a:cs typeface="Times New Roman"/>
              </a:rPr>
              <a:t>donde</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esto</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existe</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los</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medios</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p</a:t>
            </a:r>
            <a:r>
              <a:rPr lang="en-US" sz="1200" dirty="0" err="1">
                <a:solidFill>
                  <a:schemeClr val="tx2">
                    <a:lumMod val="50000"/>
                  </a:schemeClr>
                </a:solidFill>
                <a:latin typeface="Corbel"/>
                <a:cs typeface="Times New Roman"/>
              </a:rPr>
              <a:t>úblicos</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permiten</a:t>
            </a:r>
            <a:r>
              <a:rPr lang="en-US" sz="1200" dirty="0">
                <a:solidFill>
                  <a:schemeClr val="tx2">
                    <a:lumMod val="50000"/>
                  </a:schemeClr>
                </a:solidFill>
                <a:latin typeface="Corbel"/>
                <a:cs typeface="Times New Roman"/>
              </a:rPr>
              <a:t> a </a:t>
            </a:r>
            <a:r>
              <a:rPr lang="en-US" sz="1200" dirty="0" err="1">
                <a:solidFill>
                  <a:schemeClr val="tx2">
                    <a:lumMod val="50000"/>
                  </a:schemeClr>
                </a:solidFill>
                <a:latin typeface="Corbel"/>
                <a:cs typeface="Times New Roman"/>
              </a:rPr>
              <a:t>los</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periodistas</a:t>
            </a:r>
            <a:r>
              <a:rPr lang="en-US" sz="1200" dirty="0">
                <a:solidFill>
                  <a:schemeClr val="tx2">
                    <a:lumMod val="50000"/>
                  </a:schemeClr>
                </a:solidFill>
                <a:latin typeface="Corbel"/>
                <a:cs typeface="Times New Roman"/>
              </a:rPr>
              <a:t> </a:t>
            </a:r>
            <a:r>
              <a:rPr lang="en-US" sz="1200" dirty="0" err="1">
                <a:solidFill>
                  <a:schemeClr val="tx2">
                    <a:lumMod val="50000"/>
                  </a:schemeClr>
                </a:solidFill>
                <a:cs typeface="Times New Roman"/>
              </a:rPr>
              <a:t>informar</a:t>
            </a:r>
            <a:r>
              <a:rPr lang="en-US" sz="1200" dirty="0">
                <a:solidFill>
                  <a:schemeClr val="tx2">
                    <a:lumMod val="50000"/>
                  </a:schemeClr>
                </a:solidFill>
                <a:cs typeface="Times New Roman"/>
              </a:rPr>
              <a:t> a la </a:t>
            </a:r>
            <a:r>
              <a:rPr lang="en-US" sz="1200" dirty="0" err="1">
                <a:solidFill>
                  <a:schemeClr val="tx2">
                    <a:lumMod val="50000"/>
                  </a:schemeClr>
                </a:solidFill>
                <a:cs typeface="Times New Roman"/>
              </a:rPr>
              <a:t>audiencia</a:t>
            </a:r>
            <a:r>
              <a:rPr lang="en-US" sz="1200" dirty="0">
                <a:solidFill>
                  <a:schemeClr val="tx2">
                    <a:lumMod val="50000"/>
                  </a:schemeClr>
                </a:solidFill>
                <a:cs typeface="Times New Roman"/>
              </a:rPr>
              <a:t> sin </a:t>
            </a:r>
            <a:r>
              <a:rPr lang="en-US" sz="1200" dirty="0" err="1">
                <a:solidFill>
                  <a:schemeClr val="tx2">
                    <a:lumMod val="50000"/>
                  </a:schemeClr>
                </a:solidFill>
                <a:cs typeface="Times New Roman"/>
              </a:rPr>
              <a:t>presiones</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econ</a:t>
            </a:r>
            <a:r>
              <a:rPr lang="en-US" sz="1200" dirty="0" err="1">
                <a:solidFill>
                  <a:schemeClr val="tx2">
                    <a:lumMod val="50000"/>
                  </a:schemeClr>
                </a:solidFill>
                <a:latin typeface="Corbel"/>
                <a:cs typeface="Times New Roman"/>
              </a:rPr>
              <a:t>ó</a:t>
            </a:r>
            <a:r>
              <a:rPr lang="en-US" sz="1200" dirty="0" err="1">
                <a:solidFill>
                  <a:schemeClr val="tx2">
                    <a:lumMod val="50000"/>
                  </a:schemeClr>
                </a:solidFill>
                <a:cs typeface="Times New Roman"/>
              </a:rPr>
              <a:t>micas</a:t>
            </a:r>
            <a:r>
              <a:rPr lang="en-US" sz="1200" dirty="0">
                <a:solidFill>
                  <a:schemeClr val="tx2">
                    <a:lumMod val="50000"/>
                  </a:schemeClr>
                </a:solidFill>
                <a:cs typeface="Times New Roman"/>
              </a:rPr>
              <a:t>. A </a:t>
            </a:r>
            <a:r>
              <a:rPr lang="en-US" sz="1200" dirty="0" err="1">
                <a:solidFill>
                  <a:schemeClr val="tx2">
                    <a:lumMod val="50000"/>
                  </a:schemeClr>
                </a:solidFill>
                <a:cs typeface="Times New Roman"/>
              </a:rPr>
              <a:t>cambio</a:t>
            </a:r>
            <a:r>
              <a:rPr lang="en-US" sz="1200" dirty="0">
                <a:solidFill>
                  <a:schemeClr val="tx2">
                    <a:lumMod val="50000"/>
                  </a:schemeClr>
                </a:solidFill>
                <a:cs typeface="Times New Roman"/>
              </a:rPr>
              <a:t>, </a:t>
            </a:r>
            <a:r>
              <a:rPr lang="en-US" sz="1200" dirty="0" err="1">
                <a:solidFill>
                  <a:schemeClr val="tx2">
                    <a:lumMod val="50000"/>
                  </a:schemeClr>
                </a:solidFill>
                <a:latin typeface="Corbel"/>
                <a:cs typeface="Times New Roman"/>
              </a:rPr>
              <a:t>éstos</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como</a:t>
            </a:r>
            <a:r>
              <a:rPr lang="en-US" sz="1200" dirty="0">
                <a:solidFill>
                  <a:schemeClr val="tx2">
                    <a:lumMod val="50000"/>
                  </a:schemeClr>
                </a:solidFill>
                <a:cs typeface="Times New Roman"/>
              </a:rPr>
              <a:t> la BBC, RAI, SRF, </a:t>
            </a:r>
            <a:r>
              <a:rPr lang="en-US" sz="1200" dirty="0" err="1">
                <a:solidFill>
                  <a:schemeClr val="tx2">
                    <a:lumMod val="50000"/>
                  </a:schemeClr>
                </a:solidFill>
                <a:cs typeface="Times New Roman"/>
              </a:rPr>
              <a:t>TVE,y</a:t>
            </a:r>
            <a:r>
              <a:rPr lang="en-US" sz="1200" dirty="0">
                <a:solidFill>
                  <a:schemeClr val="tx2">
                    <a:lumMod val="50000"/>
                  </a:schemeClr>
                </a:solidFill>
                <a:cs typeface="Times New Roman"/>
              </a:rPr>
              <a:t> ZDF – </a:t>
            </a:r>
            <a:r>
              <a:rPr lang="en-US" sz="1200" dirty="0" err="1">
                <a:solidFill>
                  <a:schemeClr val="tx2">
                    <a:lumMod val="50000"/>
                  </a:schemeClr>
                </a:solidFill>
                <a:cs typeface="Times New Roman"/>
              </a:rPr>
              <a:t>deber</a:t>
            </a:r>
            <a:r>
              <a:rPr lang="en-US" sz="1200" dirty="0" err="1">
                <a:solidFill>
                  <a:schemeClr val="tx2">
                    <a:lumMod val="50000"/>
                  </a:schemeClr>
                </a:solidFill>
                <a:latin typeface="Corbel"/>
                <a:cs typeface="Times New Roman"/>
              </a:rPr>
              <a:t>ían</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presentar</a:t>
            </a:r>
            <a:r>
              <a:rPr lang="en-US" sz="1200" dirty="0">
                <a:solidFill>
                  <a:schemeClr val="tx2">
                    <a:lumMod val="50000"/>
                  </a:schemeClr>
                </a:solidFill>
                <a:latin typeface="Corbel"/>
                <a:cs typeface="Times New Roman"/>
              </a:rPr>
              <a:t> </a:t>
            </a:r>
            <a:r>
              <a:rPr lang="en-US" sz="1200" dirty="0" err="1">
                <a:solidFill>
                  <a:schemeClr val="tx2">
                    <a:lumMod val="50000"/>
                  </a:schemeClr>
                </a:solidFill>
                <a:cs typeface="Times New Roman"/>
              </a:rPr>
              <a:t>hechos</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tendencias</a:t>
            </a:r>
            <a:r>
              <a:rPr lang="en-US" sz="1200" dirty="0">
                <a:solidFill>
                  <a:schemeClr val="tx2">
                    <a:lumMod val="50000"/>
                  </a:schemeClr>
                </a:solidFill>
                <a:cs typeface="Times New Roman"/>
              </a:rPr>
              <a:t> y </a:t>
            </a:r>
            <a:r>
              <a:rPr lang="en-US" sz="1200" dirty="0" err="1">
                <a:solidFill>
                  <a:schemeClr val="tx2">
                    <a:lumMod val="50000"/>
                  </a:schemeClr>
                </a:solidFill>
                <a:cs typeface="Times New Roman"/>
              </a:rPr>
              <a:t>opiniones</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plurales</a:t>
            </a:r>
            <a:r>
              <a:rPr lang="en-US" sz="1200" dirty="0">
                <a:solidFill>
                  <a:schemeClr val="tx2">
                    <a:lumMod val="50000"/>
                  </a:schemeClr>
                </a:solidFill>
                <a:cs typeface="Times New Roman"/>
              </a:rPr>
              <a:t> para </a:t>
            </a:r>
            <a:r>
              <a:rPr lang="en-US" sz="1200" dirty="0" err="1">
                <a:solidFill>
                  <a:schemeClr val="tx2">
                    <a:lumMod val="50000"/>
                  </a:schemeClr>
                </a:solidFill>
                <a:cs typeface="Times New Roman"/>
              </a:rPr>
              <a:t>ayudar</a:t>
            </a:r>
            <a:r>
              <a:rPr lang="en-US" sz="1200" dirty="0">
                <a:solidFill>
                  <a:schemeClr val="tx2">
                    <a:lumMod val="50000"/>
                  </a:schemeClr>
                </a:solidFill>
                <a:cs typeface="Times New Roman"/>
              </a:rPr>
              <a:t> a que la </a:t>
            </a:r>
            <a:r>
              <a:rPr lang="en-US" sz="1200" dirty="0" err="1">
                <a:solidFill>
                  <a:schemeClr val="tx2">
                    <a:lumMod val="50000"/>
                  </a:schemeClr>
                </a:solidFill>
                <a:cs typeface="Times New Roman"/>
              </a:rPr>
              <a:t>gente</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pueda</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formar</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su</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propia</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opini</a:t>
            </a:r>
            <a:r>
              <a:rPr lang="en-US" sz="1200" dirty="0" err="1">
                <a:solidFill>
                  <a:schemeClr val="tx2">
                    <a:lumMod val="50000"/>
                  </a:schemeClr>
                </a:solidFill>
                <a:latin typeface="Corbel"/>
                <a:cs typeface="Times New Roman"/>
              </a:rPr>
              <a:t>ón</a:t>
            </a:r>
            <a:r>
              <a:rPr lang="en-US" sz="1200" dirty="0">
                <a:solidFill>
                  <a:schemeClr val="tx2">
                    <a:lumMod val="50000"/>
                  </a:schemeClr>
                </a:solidFill>
                <a:latin typeface="Corbel"/>
                <a:cs typeface="Times New Roman"/>
              </a:rPr>
              <a:t> de lo que </a:t>
            </a:r>
            <a:r>
              <a:rPr lang="en-US" sz="1200" dirty="0" err="1">
                <a:solidFill>
                  <a:schemeClr val="tx2">
                    <a:lumMod val="50000"/>
                  </a:schemeClr>
                </a:solidFill>
                <a:latin typeface="Corbel"/>
                <a:cs typeface="Times New Roman"/>
              </a:rPr>
              <a:t>debe</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hacer</a:t>
            </a:r>
            <a:r>
              <a:rPr lang="en-US" sz="1200" dirty="0">
                <a:solidFill>
                  <a:schemeClr val="tx2">
                    <a:lumMod val="50000"/>
                  </a:schemeClr>
                </a:solidFill>
                <a:cs typeface="Times New Roman"/>
              </a:rPr>
              <a:t>, no </a:t>
            </a:r>
            <a:r>
              <a:rPr lang="en-US" sz="1200" dirty="0" err="1">
                <a:solidFill>
                  <a:schemeClr val="tx2">
                    <a:lumMod val="50000"/>
                  </a:schemeClr>
                </a:solidFill>
                <a:cs typeface="Times New Roman"/>
              </a:rPr>
              <a:t>solamente</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ahora</a:t>
            </a:r>
            <a:r>
              <a:rPr lang="en-US" sz="1200" dirty="0">
                <a:solidFill>
                  <a:schemeClr val="tx2">
                    <a:lumMod val="50000"/>
                  </a:schemeClr>
                </a:solidFill>
                <a:cs typeface="Times New Roman"/>
              </a:rPr>
              <a:t> en </a:t>
            </a:r>
            <a:r>
              <a:rPr lang="en-US" sz="1200" dirty="0" err="1">
                <a:solidFill>
                  <a:schemeClr val="tx2">
                    <a:lumMod val="50000"/>
                  </a:schemeClr>
                </a:solidFill>
                <a:cs typeface="Times New Roman"/>
              </a:rPr>
              <a:t>este</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per</a:t>
            </a:r>
            <a:r>
              <a:rPr lang="en-US" sz="1200" dirty="0" err="1">
                <a:solidFill>
                  <a:schemeClr val="tx2">
                    <a:lumMod val="50000"/>
                  </a:schemeClr>
                </a:solidFill>
                <a:latin typeface="Corbel"/>
                <a:cs typeface="Times New Roman"/>
              </a:rPr>
              <a:t>íodo</a:t>
            </a:r>
            <a:r>
              <a:rPr lang="en-US" sz="1200" dirty="0">
                <a:solidFill>
                  <a:schemeClr val="tx2">
                    <a:lumMod val="50000"/>
                  </a:schemeClr>
                </a:solidFill>
                <a:latin typeface="Corbel"/>
                <a:cs typeface="Times New Roman"/>
              </a:rPr>
              <a:t> de </a:t>
            </a:r>
            <a:r>
              <a:rPr lang="en-US" sz="1200" dirty="0" err="1">
                <a:solidFill>
                  <a:schemeClr val="tx2">
                    <a:lumMod val="50000"/>
                  </a:schemeClr>
                </a:solidFill>
                <a:latin typeface="Corbel"/>
                <a:cs typeface="Times New Roman"/>
              </a:rPr>
              <a:t>confinamiento</a:t>
            </a:r>
            <a:r>
              <a:rPr lang="en-US" sz="1200" dirty="0">
                <a:solidFill>
                  <a:schemeClr val="tx2">
                    <a:lumMod val="50000"/>
                  </a:schemeClr>
                </a:solidFill>
                <a:cs typeface="Times New Roman"/>
              </a:rPr>
              <a:t>. Pero ¿ </a:t>
            </a:r>
            <a:r>
              <a:rPr lang="en-US" sz="1200" dirty="0" err="1">
                <a:solidFill>
                  <a:schemeClr val="tx2">
                    <a:lumMod val="50000"/>
                  </a:schemeClr>
                </a:solidFill>
                <a:cs typeface="Times New Roman"/>
              </a:rPr>
              <a:t>c</a:t>
            </a:r>
            <a:r>
              <a:rPr lang="en-US" sz="1200" dirty="0" err="1">
                <a:solidFill>
                  <a:schemeClr val="tx2">
                    <a:lumMod val="50000"/>
                  </a:schemeClr>
                </a:solidFill>
                <a:latin typeface="Corbel"/>
                <a:cs typeface="Times New Roman"/>
              </a:rPr>
              <a:t>ómo</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puede</a:t>
            </a:r>
            <a:r>
              <a:rPr lang="en-US" sz="1200" dirty="0">
                <a:solidFill>
                  <a:schemeClr val="tx2">
                    <a:lumMod val="50000"/>
                  </a:schemeClr>
                </a:solidFill>
                <a:latin typeface="Corbel"/>
                <a:cs typeface="Times New Roman"/>
              </a:rPr>
              <a:t> la </a:t>
            </a:r>
            <a:r>
              <a:rPr lang="en-US" sz="1200" dirty="0" err="1">
                <a:solidFill>
                  <a:schemeClr val="tx2">
                    <a:lumMod val="50000"/>
                  </a:schemeClr>
                </a:solidFill>
                <a:latin typeface="Corbel"/>
                <a:cs typeface="Times New Roman"/>
              </a:rPr>
              <a:t>gente</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formar</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su</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propia</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opinión</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si</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todo</a:t>
            </a:r>
            <a:r>
              <a:rPr lang="en-US" sz="1200" dirty="0">
                <a:solidFill>
                  <a:schemeClr val="tx2">
                    <a:lumMod val="50000"/>
                  </a:schemeClr>
                </a:solidFill>
                <a:latin typeface="Corbel"/>
                <a:cs typeface="Times New Roman"/>
              </a:rPr>
              <a:t> lo que </a:t>
            </a:r>
            <a:r>
              <a:rPr lang="en-US" sz="1200" dirty="0" err="1">
                <a:solidFill>
                  <a:schemeClr val="tx2">
                    <a:lumMod val="50000"/>
                  </a:schemeClr>
                </a:solidFill>
                <a:latin typeface="Corbel"/>
                <a:cs typeface="Times New Roman"/>
              </a:rPr>
              <a:t>ve</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es</a:t>
            </a:r>
            <a:r>
              <a:rPr lang="en-US" sz="1200" dirty="0">
                <a:solidFill>
                  <a:schemeClr val="tx2">
                    <a:lumMod val="50000"/>
                  </a:schemeClr>
                </a:solidFill>
                <a:latin typeface="Corbel"/>
                <a:cs typeface="Times New Roman"/>
              </a:rPr>
              <a:t> la </a:t>
            </a:r>
            <a:r>
              <a:rPr lang="en-US" sz="1200" dirty="0" err="1">
                <a:solidFill>
                  <a:schemeClr val="tx2">
                    <a:lumMod val="50000"/>
                  </a:schemeClr>
                </a:solidFill>
                <a:latin typeface="Corbel"/>
                <a:cs typeface="Times New Roman"/>
              </a:rPr>
              <a:t>posición</a:t>
            </a:r>
            <a:r>
              <a:rPr lang="en-US" sz="1200" dirty="0">
                <a:solidFill>
                  <a:schemeClr val="tx2">
                    <a:lumMod val="50000"/>
                  </a:schemeClr>
                </a:solidFill>
                <a:latin typeface="Corbel"/>
                <a:cs typeface="Times New Roman"/>
              </a:rPr>
              <a:t> del </a:t>
            </a:r>
            <a:r>
              <a:rPr lang="en-US" sz="1200" dirty="0" err="1">
                <a:solidFill>
                  <a:schemeClr val="tx2">
                    <a:lumMod val="50000"/>
                  </a:schemeClr>
                </a:solidFill>
                <a:latin typeface="Corbel"/>
                <a:cs typeface="Times New Roman"/>
              </a:rPr>
              <a:t>gobierno</a:t>
            </a:r>
            <a:r>
              <a:rPr lang="en-US" sz="1200" dirty="0">
                <a:solidFill>
                  <a:schemeClr val="tx2">
                    <a:lumMod val="50000"/>
                  </a:schemeClr>
                </a:solidFill>
                <a:latin typeface="Corbel"/>
                <a:cs typeface="Times New Roman"/>
              </a:rPr>
              <a:t> </a:t>
            </a:r>
            <a:r>
              <a:rPr lang="en-US" sz="1200" dirty="0" err="1">
                <a:solidFill>
                  <a:schemeClr val="tx2">
                    <a:lumMod val="50000"/>
                  </a:schemeClr>
                </a:solidFill>
                <a:cs typeface="Times New Roman"/>
              </a:rPr>
              <a:t>mientras</a:t>
            </a:r>
            <a:r>
              <a:rPr lang="en-US" sz="1200" dirty="0">
                <a:solidFill>
                  <a:schemeClr val="tx2">
                    <a:lumMod val="50000"/>
                  </a:schemeClr>
                </a:solidFill>
                <a:cs typeface="Times New Roman"/>
              </a:rPr>
              <a:t> que el </a:t>
            </a:r>
            <a:r>
              <a:rPr lang="en-US" sz="1200" dirty="0" err="1">
                <a:solidFill>
                  <a:schemeClr val="tx2">
                    <a:lumMod val="50000"/>
                  </a:schemeClr>
                </a:solidFill>
                <a:cs typeface="Times New Roman"/>
              </a:rPr>
              <a:t>parlamento</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permanece</a:t>
            </a:r>
            <a:r>
              <a:rPr lang="en-US" sz="1200" dirty="0">
                <a:solidFill>
                  <a:schemeClr val="tx2">
                    <a:lumMod val="50000"/>
                  </a:schemeClr>
                </a:solidFill>
                <a:cs typeface="Times New Roman"/>
              </a:rPr>
              <a:t> invisible? Y ¿</a:t>
            </a:r>
            <a:r>
              <a:rPr lang="en-US" sz="1200" dirty="0" err="1">
                <a:solidFill>
                  <a:schemeClr val="tx2">
                    <a:lumMod val="50000"/>
                  </a:schemeClr>
                </a:solidFill>
                <a:cs typeface="Times New Roman"/>
              </a:rPr>
              <a:t>c</a:t>
            </a:r>
            <a:r>
              <a:rPr lang="en-US" sz="1200" dirty="0" err="1">
                <a:solidFill>
                  <a:schemeClr val="tx2">
                    <a:lumMod val="50000"/>
                  </a:schemeClr>
                </a:solidFill>
                <a:latin typeface="Corbel"/>
                <a:cs typeface="Times New Roman"/>
              </a:rPr>
              <a:t>ómo</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pueden</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tomar</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decisiones</a:t>
            </a:r>
            <a:r>
              <a:rPr lang="en-US" sz="1200" dirty="0">
                <a:solidFill>
                  <a:schemeClr val="tx2">
                    <a:lumMod val="50000"/>
                  </a:schemeClr>
                </a:solidFill>
                <a:latin typeface="Corbel"/>
                <a:cs typeface="Times New Roman"/>
              </a:rPr>
              <a:t> </a:t>
            </a:r>
            <a:r>
              <a:rPr lang="en-US" sz="1200" dirty="0" err="1">
                <a:solidFill>
                  <a:schemeClr val="tx2">
                    <a:lumMod val="50000"/>
                  </a:schemeClr>
                </a:solidFill>
                <a:cs typeface="Times New Roman"/>
              </a:rPr>
              <a:t>cuando</a:t>
            </a:r>
            <a:r>
              <a:rPr lang="en-US" sz="1200" dirty="0">
                <a:solidFill>
                  <a:schemeClr val="tx2">
                    <a:lumMod val="50000"/>
                  </a:schemeClr>
                </a:solidFill>
                <a:cs typeface="Times New Roman"/>
              </a:rPr>
              <a:t>  el </a:t>
            </a:r>
            <a:r>
              <a:rPr lang="en-US" sz="1200" dirty="0" err="1">
                <a:solidFill>
                  <a:schemeClr val="tx2">
                    <a:lumMod val="50000"/>
                  </a:schemeClr>
                </a:solidFill>
                <a:cs typeface="Times New Roman"/>
              </a:rPr>
              <a:t>futuro</a:t>
            </a:r>
            <a:r>
              <a:rPr lang="en-US" sz="1200" dirty="0">
                <a:solidFill>
                  <a:schemeClr val="tx2">
                    <a:lumMod val="50000"/>
                  </a:schemeClr>
                </a:solidFill>
                <a:cs typeface="Times New Roman"/>
              </a:rPr>
              <a:t> no </a:t>
            </a:r>
            <a:r>
              <a:rPr lang="en-US" sz="1200" dirty="0" err="1">
                <a:solidFill>
                  <a:schemeClr val="tx2">
                    <a:lumMod val="50000"/>
                  </a:schemeClr>
                </a:solidFill>
                <a:cs typeface="Times New Roman"/>
              </a:rPr>
              <a:t>aparece</a:t>
            </a:r>
            <a:r>
              <a:rPr lang="en-US" sz="1200" dirty="0">
                <a:solidFill>
                  <a:schemeClr val="tx2">
                    <a:lumMod val="50000"/>
                  </a:schemeClr>
                </a:solidFill>
                <a:cs typeface="Times New Roman"/>
              </a:rPr>
              <a:t> en la </a:t>
            </a:r>
            <a:r>
              <a:rPr lang="en-US" sz="1200" dirty="0" err="1">
                <a:solidFill>
                  <a:schemeClr val="tx2">
                    <a:lumMod val="50000"/>
                  </a:schemeClr>
                </a:solidFill>
                <a:cs typeface="Times New Roman"/>
              </a:rPr>
              <a:t>cobertura</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medi</a:t>
            </a:r>
            <a:r>
              <a:rPr lang="en-US" sz="1200" dirty="0" err="1">
                <a:solidFill>
                  <a:schemeClr val="tx2">
                    <a:lumMod val="50000"/>
                  </a:schemeClr>
                </a:solidFill>
                <a:latin typeface="Corbel"/>
                <a:cs typeface="Times New Roman"/>
              </a:rPr>
              <a:t>ática</a:t>
            </a:r>
            <a:r>
              <a:rPr lang="en-US" sz="1200" dirty="0">
                <a:solidFill>
                  <a:schemeClr val="tx2">
                    <a:lumMod val="50000"/>
                  </a:schemeClr>
                </a:solidFill>
                <a:latin typeface="Corbel"/>
                <a:cs typeface="Times New Roman"/>
              </a:rPr>
              <a:t> </a:t>
            </a:r>
            <a:r>
              <a:rPr lang="en-US" sz="1200" dirty="0">
                <a:solidFill>
                  <a:schemeClr val="tx2">
                    <a:lumMod val="50000"/>
                  </a:schemeClr>
                </a:solidFill>
                <a:cs typeface="Times New Roman"/>
              </a:rPr>
              <a:t>y </a:t>
            </a:r>
            <a:r>
              <a:rPr lang="en-US" sz="1200" dirty="0" err="1">
                <a:solidFill>
                  <a:schemeClr val="tx2">
                    <a:lumMod val="50000"/>
                  </a:schemeClr>
                </a:solidFill>
                <a:cs typeface="Times New Roman"/>
              </a:rPr>
              <a:t>modelos</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alternativos</a:t>
            </a:r>
            <a:r>
              <a:rPr lang="en-US" sz="1200" dirty="0">
                <a:solidFill>
                  <a:schemeClr val="tx2">
                    <a:lumMod val="50000"/>
                  </a:schemeClr>
                </a:solidFill>
                <a:cs typeface="Times New Roman"/>
              </a:rPr>
              <a:t> de </a:t>
            </a:r>
            <a:r>
              <a:rPr lang="en-US" sz="1200" dirty="0" err="1">
                <a:solidFill>
                  <a:schemeClr val="tx2">
                    <a:lumMod val="50000"/>
                  </a:schemeClr>
                </a:solidFill>
                <a:cs typeface="Times New Roman"/>
              </a:rPr>
              <a:t>c</a:t>
            </a:r>
            <a:r>
              <a:rPr lang="en-US" sz="1200" dirty="0" err="1">
                <a:solidFill>
                  <a:schemeClr val="tx2">
                    <a:lumMod val="50000"/>
                  </a:schemeClr>
                </a:solidFill>
                <a:latin typeface="Corbel"/>
                <a:cs typeface="Times New Roman"/>
              </a:rPr>
              <a:t>ómo</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hacer</a:t>
            </a:r>
            <a:r>
              <a:rPr lang="en-US" sz="1200" dirty="0">
                <a:solidFill>
                  <a:schemeClr val="tx2">
                    <a:lumMod val="50000"/>
                  </a:schemeClr>
                </a:solidFill>
                <a:latin typeface="Corbel"/>
                <a:cs typeface="Times New Roman"/>
              </a:rPr>
              <a:t> </a:t>
            </a:r>
            <a:r>
              <a:rPr lang="en-US" sz="1200" dirty="0" err="1">
                <a:solidFill>
                  <a:schemeClr val="tx2">
                    <a:lumMod val="50000"/>
                  </a:schemeClr>
                </a:solidFill>
                <a:latin typeface="Corbel"/>
                <a:cs typeface="Times New Roman"/>
              </a:rPr>
              <a:t>frente</a:t>
            </a:r>
            <a:r>
              <a:rPr lang="en-US" sz="1200" dirty="0">
                <a:solidFill>
                  <a:schemeClr val="tx2">
                    <a:lumMod val="50000"/>
                  </a:schemeClr>
                </a:solidFill>
                <a:latin typeface="Corbel"/>
                <a:cs typeface="Times New Roman"/>
              </a:rPr>
              <a:t> al </a:t>
            </a:r>
            <a:r>
              <a:rPr lang="en-US" sz="1200" dirty="0">
                <a:solidFill>
                  <a:schemeClr val="tx2">
                    <a:lumMod val="50000"/>
                  </a:schemeClr>
                </a:solidFill>
                <a:cs typeface="Times New Roman"/>
              </a:rPr>
              <a:t>COVID-19 (</a:t>
            </a:r>
            <a:r>
              <a:rPr lang="en-US" sz="1200" dirty="0" err="1">
                <a:solidFill>
                  <a:schemeClr val="tx2">
                    <a:lumMod val="50000"/>
                  </a:schemeClr>
                </a:solidFill>
                <a:cs typeface="Times New Roman"/>
              </a:rPr>
              <a:t>por</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ejemplo</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Suecia</a:t>
            </a:r>
            <a:r>
              <a:rPr lang="en-US" sz="1200" dirty="0">
                <a:solidFill>
                  <a:schemeClr val="tx2">
                    <a:lumMod val="50000"/>
                  </a:schemeClr>
                </a:solidFill>
                <a:cs typeface="Times New Roman"/>
              </a:rPr>
              <a:t> y </a:t>
            </a:r>
            <a:r>
              <a:rPr lang="en-US" sz="1200" dirty="0" err="1">
                <a:solidFill>
                  <a:schemeClr val="tx2">
                    <a:lumMod val="50000"/>
                  </a:schemeClr>
                </a:solidFill>
                <a:cs typeface="Times New Roman"/>
              </a:rPr>
              <a:t>Eslovaquia</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resultan</a:t>
            </a:r>
            <a:r>
              <a:rPr lang="en-US" sz="1200" dirty="0">
                <a:solidFill>
                  <a:schemeClr val="tx2">
                    <a:lumMod val="50000"/>
                  </a:schemeClr>
                </a:solidFill>
                <a:cs typeface="Times New Roman"/>
              </a:rPr>
              <a:t> </a:t>
            </a:r>
            <a:r>
              <a:rPr lang="en-US" sz="1200" dirty="0" err="1">
                <a:solidFill>
                  <a:schemeClr val="tx2">
                    <a:lumMod val="50000"/>
                  </a:schemeClr>
                </a:solidFill>
                <a:cs typeface="Times New Roman"/>
              </a:rPr>
              <a:t>casi</a:t>
            </a:r>
            <a:r>
              <a:rPr lang="en-US" sz="1200" dirty="0">
                <a:solidFill>
                  <a:schemeClr val="tx2">
                    <a:lumMod val="50000"/>
                  </a:schemeClr>
                </a:solidFill>
                <a:cs typeface="Times New Roman"/>
              </a:rPr>
              <a:t> invisibles?</a:t>
            </a:r>
          </a:p>
        </p:txBody>
      </p:sp>
      <p:grpSp>
        <p:nvGrpSpPr>
          <p:cNvPr id="46" name="Gruppieren 10">
            <a:extLst>
              <a:ext uri="{FF2B5EF4-FFF2-40B4-BE49-F238E27FC236}">
                <a16:creationId xmlns:a16="http://schemas.microsoft.com/office/drawing/2014/main" id="{0CB0A0DC-40A2-493F-B0E0-DDD0D25FA3CD}"/>
              </a:ext>
            </a:extLst>
          </p:cNvPr>
          <p:cNvGrpSpPr/>
          <p:nvPr/>
        </p:nvGrpSpPr>
        <p:grpSpPr>
          <a:xfrm>
            <a:off x="3817782" y="9419336"/>
            <a:ext cx="2934720" cy="178949"/>
            <a:chOff x="3200400" y="5107126"/>
            <a:chExt cx="2418152" cy="178949"/>
          </a:xfrm>
        </p:grpSpPr>
        <p:sp>
          <p:nvSpPr>
            <p:cNvPr id="47" name="Rectangle 10">
              <a:extLst>
                <a:ext uri="{FF2B5EF4-FFF2-40B4-BE49-F238E27FC236}">
                  <a16:creationId xmlns:a16="http://schemas.microsoft.com/office/drawing/2014/main" id="{B6CD49CF-AE83-44A0-9409-4D4B66CE3AE1}"/>
                </a:ext>
              </a:extLst>
            </p:cNvPr>
            <p:cNvSpPr>
              <a:spLocks noChangeArrowheads="1"/>
            </p:cNvSpPr>
            <p:nvPr/>
          </p:nvSpPr>
          <p:spPr bwMode="auto">
            <a:xfrm>
              <a:off x="5078327" y="5175052"/>
              <a:ext cx="71438" cy="72000"/>
            </a:xfrm>
            <a:prstGeom prst="rect">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defRPr/>
              </a:pPr>
              <a:endParaRPr lang="en-US" sz="1100">
                <a:solidFill>
                  <a:prstClr val="black">
                    <a:lumMod val="75000"/>
                    <a:lumOff val="25000"/>
                  </a:prstClr>
                </a:solidFill>
                <a:latin typeface="Trebuchet MS" pitchFamily="34" charset="0"/>
                <a:ea typeface="MS PGothic" pitchFamily="34" charset="-128"/>
              </a:endParaRPr>
            </a:p>
          </p:txBody>
        </p:sp>
        <p:sp>
          <p:nvSpPr>
            <p:cNvPr id="48" name="Rectangle 11">
              <a:extLst>
                <a:ext uri="{FF2B5EF4-FFF2-40B4-BE49-F238E27FC236}">
                  <a16:creationId xmlns:a16="http://schemas.microsoft.com/office/drawing/2014/main" id="{704DE168-7EA5-43E3-BD38-D457BD96424C}"/>
                </a:ext>
              </a:extLst>
            </p:cNvPr>
            <p:cNvSpPr>
              <a:spLocks noChangeArrowheads="1"/>
            </p:cNvSpPr>
            <p:nvPr/>
          </p:nvSpPr>
          <p:spPr bwMode="auto">
            <a:xfrm flipH="1" flipV="1">
              <a:off x="3200400" y="5167115"/>
              <a:ext cx="72000" cy="72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defRPr/>
              </a:pPr>
              <a:endParaRPr lang="en-US" sz="1100">
                <a:solidFill>
                  <a:prstClr val="black">
                    <a:lumMod val="75000"/>
                    <a:lumOff val="25000"/>
                  </a:prstClr>
                </a:solidFill>
                <a:latin typeface="Trebuchet MS" pitchFamily="34" charset="0"/>
                <a:ea typeface="MS PGothic" pitchFamily="34" charset="-128"/>
              </a:endParaRPr>
            </a:p>
          </p:txBody>
        </p:sp>
        <p:sp>
          <p:nvSpPr>
            <p:cNvPr id="49" name="Rectangle 12">
              <a:extLst>
                <a:ext uri="{FF2B5EF4-FFF2-40B4-BE49-F238E27FC236}">
                  <a16:creationId xmlns:a16="http://schemas.microsoft.com/office/drawing/2014/main" id="{8F17D642-44D2-48A8-ADF7-D50D650CC383}"/>
                </a:ext>
              </a:extLst>
            </p:cNvPr>
            <p:cNvSpPr>
              <a:spLocks noChangeArrowheads="1"/>
            </p:cNvSpPr>
            <p:nvPr/>
          </p:nvSpPr>
          <p:spPr bwMode="auto">
            <a:xfrm>
              <a:off x="3337822" y="5107126"/>
              <a:ext cx="228073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0" fontAlgn="base" hangingPunct="0">
                <a:spcBef>
                  <a:spcPct val="0"/>
                </a:spcBef>
                <a:spcAft>
                  <a:spcPct val="0"/>
                </a:spcAft>
                <a:defRPr/>
              </a:pPr>
              <a:r>
                <a:rPr lang="de-DE" sz="1100" b="1" dirty="0" err="1">
                  <a:solidFill>
                    <a:prstClr val="black">
                      <a:lumMod val="75000"/>
                      <a:lumOff val="25000"/>
                    </a:prstClr>
                  </a:solidFill>
                  <a:latin typeface="Trebuchet MS" pitchFamily="34" charset="0"/>
                  <a:ea typeface="MS PGothic" pitchFamily="34" charset="-128"/>
                  <a:cs typeface="Arial" charset="0"/>
                </a:rPr>
                <a:t>most</a:t>
              </a:r>
              <a:r>
                <a:rPr lang="de-DE" sz="1100" b="1" dirty="0">
                  <a:solidFill>
                    <a:prstClr val="black">
                      <a:lumMod val="75000"/>
                      <a:lumOff val="25000"/>
                    </a:prstClr>
                  </a:solidFill>
                  <a:latin typeface="Trebuchet MS" pitchFamily="34" charset="0"/>
                  <a:ea typeface="MS PGothic" pitchFamily="34" charset="-128"/>
                  <a:cs typeface="Arial" charset="0"/>
                </a:rPr>
                <a:t> </a:t>
              </a:r>
              <a:r>
                <a:rPr lang="de-DE" sz="1100" b="1" dirty="0" err="1">
                  <a:solidFill>
                    <a:prstClr val="black">
                      <a:lumMod val="75000"/>
                      <a:lumOff val="25000"/>
                    </a:prstClr>
                  </a:solidFill>
                  <a:latin typeface="Trebuchet MS" pitchFamily="34" charset="0"/>
                  <a:ea typeface="MS PGothic" pitchFamily="34" charset="-128"/>
                  <a:cs typeface="Arial" charset="0"/>
                </a:rPr>
                <a:t>reported</a:t>
              </a:r>
              <a:r>
                <a:rPr lang="de-DE" sz="1100" b="1" dirty="0">
                  <a:solidFill>
                    <a:prstClr val="black">
                      <a:lumMod val="75000"/>
                      <a:lumOff val="25000"/>
                    </a:prstClr>
                  </a:solidFill>
                  <a:latin typeface="Trebuchet MS" pitchFamily="34" charset="0"/>
                  <a:ea typeface="MS PGothic" pitchFamily="34" charset="-128"/>
                  <a:cs typeface="Arial" charset="0"/>
                </a:rPr>
                <a:t> COVID countries</a:t>
              </a:r>
            </a:p>
          </p:txBody>
        </p:sp>
        <p:sp>
          <p:nvSpPr>
            <p:cNvPr id="50" name="Rectangle 13">
              <a:extLst>
                <a:ext uri="{FF2B5EF4-FFF2-40B4-BE49-F238E27FC236}">
                  <a16:creationId xmlns:a16="http://schemas.microsoft.com/office/drawing/2014/main" id="{22009D53-EB9D-4B29-B74B-4A2F3B552E36}"/>
                </a:ext>
              </a:extLst>
            </p:cNvPr>
            <p:cNvSpPr>
              <a:spLocks noChangeArrowheads="1"/>
            </p:cNvSpPr>
            <p:nvPr/>
          </p:nvSpPr>
          <p:spPr bwMode="auto">
            <a:xfrm>
              <a:off x="5192961" y="5116798"/>
              <a:ext cx="34870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de-DE" sz="1100" b="1" dirty="0" err="1">
                  <a:solidFill>
                    <a:prstClr val="black">
                      <a:lumMod val="75000"/>
                      <a:lumOff val="25000"/>
                    </a:prstClr>
                  </a:solidFill>
                  <a:latin typeface="Trebuchet MS" pitchFamily="34" charset="0"/>
                  <a:ea typeface="MS PGothic" pitchFamily="34" charset="-128"/>
                  <a:cs typeface="Arial" charset="0"/>
                </a:rPr>
                <a:t>others</a:t>
              </a:r>
              <a:endParaRPr lang="de-DE" sz="1100" b="1" dirty="0">
                <a:solidFill>
                  <a:prstClr val="black">
                    <a:lumMod val="75000"/>
                    <a:lumOff val="25000"/>
                  </a:prstClr>
                </a:solidFill>
                <a:latin typeface="Trebuchet MS" pitchFamily="34" charset="0"/>
                <a:ea typeface="MS PGothic" pitchFamily="34" charset="-128"/>
                <a:cs typeface="Arial" charset="0"/>
              </a:endParaRPr>
            </a:p>
          </p:txBody>
        </p:sp>
      </p:grpSp>
      <p:sp>
        <p:nvSpPr>
          <p:cNvPr id="8" name="Textfeld 7">
            <a:extLst>
              <a:ext uri="{FF2B5EF4-FFF2-40B4-BE49-F238E27FC236}">
                <a16:creationId xmlns:a16="http://schemas.microsoft.com/office/drawing/2014/main" id="{4C1CDCAF-4F74-4128-8FD2-9E9BB79158FB}"/>
              </a:ext>
            </a:extLst>
          </p:cNvPr>
          <p:cNvSpPr txBox="1"/>
          <p:nvPr/>
        </p:nvSpPr>
        <p:spPr>
          <a:xfrm>
            <a:off x="42173" y="2969534"/>
            <a:ext cx="4804418" cy="2723823"/>
          </a:xfrm>
          <a:prstGeom prst="rect">
            <a:avLst/>
          </a:prstGeom>
          <a:noFill/>
        </p:spPr>
        <p:txBody>
          <a:bodyPr wrap="square" rtlCol="0" anchor="t">
            <a:spAutoFit/>
          </a:bodyPr>
          <a:lstStyle/>
          <a:p>
            <a:pPr algn="ctr"/>
            <a:r>
              <a:rPr lang="en-US" sz="1400" b="1" dirty="0">
                <a:solidFill>
                  <a:schemeClr val="bg1"/>
                </a:solidFill>
                <a:ea typeface="+mn-lt"/>
                <a:cs typeface="+mn-lt"/>
              </a:rPr>
              <a:t>COVID-19 </a:t>
            </a:r>
            <a:r>
              <a:rPr lang="en-US" sz="1400" b="1" dirty="0" err="1">
                <a:solidFill>
                  <a:schemeClr val="bg1"/>
                </a:solidFill>
                <a:ea typeface="+mn-lt"/>
                <a:cs typeface="+mn-lt"/>
              </a:rPr>
              <a:t>Desaf</a:t>
            </a:r>
            <a:r>
              <a:rPr lang="en-US" sz="1400" b="1" dirty="0" err="1">
                <a:solidFill>
                  <a:schemeClr val="bg1"/>
                </a:solidFill>
                <a:latin typeface="Corbel"/>
                <a:ea typeface="+mn-lt"/>
                <a:cs typeface="+mn-lt"/>
              </a:rPr>
              <a:t>íos</a:t>
            </a:r>
            <a:r>
              <a:rPr lang="en-US" sz="1400" b="1" dirty="0">
                <a:solidFill>
                  <a:schemeClr val="bg1"/>
                </a:solidFill>
                <a:latin typeface="Corbel"/>
                <a:ea typeface="+mn-lt"/>
                <a:cs typeface="+mn-lt"/>
              </a:rPr>
              <a:t> y </a:t>
            </a:r>
            <a:r>
              <a:rPr lang="en-US" sz="1400" b="1" dirty="0" err="1">
                <a:solidFill>
                  <a:schemeClr val="bg1"/>
                </a:solidFill>
                <a:latin typeface="Corbel"/>
                <a:ea typeface="+mn-lt"/>
                <a:cs typeface="+mn-lt"/>
              </a:rPr>
              <a:t>cambios</a:t>
            </a:r>
            <a:endParaRPr lang="en-US" sz="1400" b="1" dirty="0">
              <a:solidFill>
                <a:schemeClr val="bg1"/>
              </a:solidFill>
              <a:latin typeface="Corbel"/>
              <a:ea typeface="+mn-lt"/>
              <a:cs typeface="+mn-lt"/>
            </a:endParaRPr>
          </a:p>
          <a:p>
            <a:pPr algn="ctr"/>
            <a:endParaRPr lang="en-US" sz="1400" dirty="0"/>
          </a:p>
          <a:p>
            <a:pPr algn="just"/>
            <a:r>
              <a:rPr lang="en-US" sz="1100" dirty="0" err="1">
                <a:solidFill>
                  <a:schemeClr val="bg1"/>
                </a:solidFill>
                <a:ea typeface="+mn-lt"/>
                <a:cs typeface="+mn-lt"/>
              </a:rPr>
              <a:t>Tenemos</a:t>
            </a:r>
            <a:r>
              <a:rPr lang="en-US" sz="1100" dirty="0">
                <a:solidFill>
                  <a:schemeClr val="bg1"/>
                </a:solidFill>
                <a:ea typeface="+mn-lt"/>
                <a:cs typeface="+mn-lt"/>
              </a:rPr>
              <a:t> </a:t>
            </a:r>
            <a:r>
              <a:rPr lang="en-US" sz="1100" dirty="0" err="1">
                <a:solidFill>
                  <a:schemeClr val="bg1"/>
                </a:solidFill>
                <a:ea typeface="+mn-lt"/>
                <a:cs typeface="+mn-lt"/>
              </a:rPr>
              <a:t>una</a:t>
            </a:r>
            <a:r>
              <a:rPr lang="en-US" sz="1100" dirty="0">
                <a:solidFill>
                  <a:schemeClr val="bg1"/>
                </a:solidFill>
                <a:ea typeface="+mn-lt"/>
                <a:cs typeface="+mn-lt"/>
              </a:rPr>
              <a:t> </a:t>
            </a:r>
            <a:r>
              <a:rPr lang="en-US" sz="1100" dirty="0" err="1">
                <a:solidFill>
                  <a:schemeClr val="bg1"/>
                </a:solidFill>
                <a:ea typeface="+mn-lt"/>
                <a:cs typeface="+mn-lt"/>
              </a:rPr>
              <a:t>poblaci</a:t>
            </a:r>
            <a:r>
              <a:rPr lang="en-US" sz="1100" dirty="0" err="1">
                <a:solidFill>
                  <a:schemeClr val="bg1"/>
                </a:solidFill>
                <a:latin typeface="Corbel"/>
                <a:ea typeface="+mn-lt"/>
                <a:cs typeface="+mn-lt"/>
              </a:rPr>
              <a:t>ón</a:t>
            </a:r>
            <a:r>
              <a:rPr lang="en-US" sz="1100" dirty="0">
                <a:solidFill>
                  <a:schemeClr val="bg1"/>
                </a:solidFill>
                <a:latin typeface="Corbel"/>
                <a:ea typeface="+mn-lt"/>
                <a:cs typeface="+mn-lt"/>
              </a:rPr>
              <a:t> </a:t>
            </a:r>
            <a:r>
              <a:rPr lang="en-US" sz="1100" dirty="0" err="1">
                <a:solidFill>
                  <a:schemeClr val="bg1"/>
                </a:solidFill>
                <a:latin typeface="Corbel"/>
                <a:ea typeface="+mn-lt"/>
                <a:cs typeface="+mn-lt"/>
              </a:rPr>
              <a:t>mundial</a:t>
            </a:r>
            <a:r>
              <a:rPr lang="en-US" sz="1100" dirty="0">
                <a:solidFill>
                  <a:schemeClr val="bg1"/>
                </a:solidFill>
                <a:latin typeface="Corbel"/>
                <a:ea typeface="+mn-lt"/>
                <a:cs typeface="+mn-lt"/>
              </a:rPr>
              <a:t> de </a:t>
            </a:r>
            <a:r>
              <a:rPr lang="en-US" sz="1100" dirty="0">
                <a:solidFill>
                  <a:schemeClr val="bg1"/>
                </a:solidFill>
                <a:ea typeface="+mn-lt"/>
                <a:cs typeface="+mn-lt"/>
              </a:rPr>
              <a:t>7.7 mil </a:t>
            </a:r>
            <a:r>
              <a:rPr lang="en-US" sz="1100" dirty="0" err="1">
                <a:solidFill>
                  <a:schemeClr val="bg1"/>
                </a:solidFill>
                <a:ea typeface="+mn-lt"/>
                <a:cs typeface="+mn-lt"/>
              </a:rPr>
              <a:t>millones</a:t>
            </a:r>
            <a:r>
              <a:rPr lang="en-US" sz="1100" dirty="0">
                <a:solidFill>
                  <a:schemeClr val="bg1"/>
                </a:solidFill>
                <a:ea typeface="+mn-lt"/>
                <a:cs typeface="+mn-lt"/>
              </a:rPr>
              <a:t>. </a:t>
            </a:r>
            <a:r>
              <a:rPr lang="en-US" sz="1100" dirty="0" err="1">
                <a:solidFill>
                  <a:schemeClr val="bg1"/>
                </a:solidFill>
                <a:ea typeface="+mn-lt"/>
                <a:cs typeface="+mn-lt"/>
              </a:rPr>
              <a:t>Desde</a:t>
            </a:r>
            <a:r>
              <a:rPr lang="en-US" sz="1100" dirty="0">
                <a:solidFill>
                  <a:schemeClr val="bg1"/>
                </a:solidFill>
                <a:ea typeface="+mn-lt"/>
                <a:cs typeface="+mn-lt"/>
              </a:rPr>
              <a:t> el </a:t>
            </a:r>
            <a:r>
              <a:rPr lang="en-US" sz="1100" dirty="0" err="1">
                <a:solidFill>
                  <a:schemeClr val="bg1"/>
                </a:solidFill>
                <a:ea typeface="+mn-lt"/>
                <a:cs typeface="+mn-lt"/>
              </a:rPr>
              <a:t>comienzo</a:t>
            </a:r>
            <a:r>
              <a:rPr lang="en-US" sz="1100" dirty="0">
                <a:solidFill>
                  <a:schemeClr val="bg1"/>
                </a:solidFill>
                <a:ea typeface="+mn-lt"/>
                <a:cs typeface="+mn-lt"/>
              </a:rPr>
              <a:t> de 2020 </a:t>
            </a:r>
            <a:r>
              <a:rPr lang="en-US" sz="1100" dirty="0" err="1">
                <a:solidFill>
                  <a:schemeClr val="bg1"/>
                </a:solidFill>
                <a:ea typeface="+mn-lt"/>
                <a:cs typeface="+mn-lt"/>
              </a:rPr>
              <a:t>contamos</a:t>
            </a:r>
            <a:r>
              <a:rPr lang="en-US" sz="1100" dirty="0">
                <a:solidFill>
                  <a:schemeClr val="bg1"/>
                </a:solidFill>
                <a:ea typeface="+mn-lt"/>
                <a:cs typeface="+mn-lt"/>
              </a:rPr>
              <a:t> con 40 </a:t>
            </a:r>
            <a:r>
              <a:rPr lang="en-US" sz="1100" dirty="0" err="1">
                <a:solidFill>
                  <a:schemeClr val="bg1"/>
                </a:solidFill>
                <a:ea typeface="+mn-lt"/>
                <a:cs typeface="+mn-lt"/>
              </a:rPr>
              <a:t>millones</a:t>
            </a:r>
            <a:r>
              <a:rPr lang="en-US" sz="1100" dirty="0">
                <a:solidFill>
                  <a:schemeClr val="bg1"/>
                </a:solidFill>
                <a:ea typeface="+mn-lt"/>
                <a:cs typeface="+mn-lt"/>
              </a:rPr>
              <a:t> de </a:t>
            </a:r>
            <a:r>
              <a:rPr lang="en-US" sz="1100" dirty="0" err="1">
                <a:solidFill>
                  <a:schemeClr val="bg1"/>
                </a:solidFill>
                <a:ea typeface="+mn-lt"/>
                <a:cs typeface="+mn-lt"/>
              </a:rPr>
              <a:t>nacimientos</a:t>
            </a:r>
            <a:r>
              <a:rPr lang="en-US" sz="1100" dirty="0">
                <a:solidFill>
                  <a:schemeClr val="bg1"/>
                </a:solidFill>
                <a:ea typeface="+mn-lt"/>
                <a:cs typeface="+mn-lt"/>
              </a:rPr>
              <a:t>  y 16 </a:t>
            </a:r>
            <a:r>
              <a:rPr lang="en-US" sz="1100" dirty="0" err="1">
                <a:solidFill>
                  <a:schemeClr val="bg1"/>
                </a:solidFill>
                <a:ea typeface="+mn-lt"/>
                <a:cs typeface="+mn-lt"/>
              </a:rPr>
              <a:t>millones</a:t>
            </a:r>
            <a:r>
              <a:rPr lang="en-US" sz="1100" dirty="0">
                <a:solidFill>
                  <a:schemeClr val="bg1"/>
                </a:solidFill>
                <a:ea typeface="+mn-lt"/>
                <a:cs typeface="+mn-lt"/>
              </a:rPr>
              <a:t> de </a:t>
            </a:r>
            <a:r>
              <a:rPr lang="en-US" sz="1100" dirty="0" err="1">
                <a:solidFill>
                  <a:schemeClr val="bg1"/>
                </a:solidFill>
                <a:ea typeface="+mn-lt"/>
                <a:cs typeface="+mn-lt"/>
              </a:rPr>
              <a:t>defunciones</a:t>
            </a:r>
            <a:r>
              <a:rPr lang="en-US" sz="1100" dirty="0">
                <a:solidFill>
                  <a:schemeClr val="bg1"/>
                </a:solidFill>
                <a:ea typeface="+mn-lt"/>
                <a:cs typeface="+mn-lt"/>
              </a:rPr>
              <a:t>. Un  total de </a:t>
            </a:r>
            <a:r>
              <a:rPr lang="en-US" sz="1100" dirty="0" err="1">
                <a:solidFill>
                  <a:schemeClr val="bg1"/>
                </a:solidFill>
                <a:ea typeface="+mn-lt"/>
                <a:cs typeface="+mn-lt"/>
              </a:rPr>
              <a:t>m</a:t>
            </a:r>
            <a:r>
              <a:rPr lang="en-US" sz="1100" dirty="0" err="1">
                <a:solidFill>
                  <a:schemeClr val="bg1"/>
                </a:solidFill>
                <a:latin typeface="Corbel"/>
                <a:ea typeface="+mn-lt"/>
                <a:cs typeface="+mn-lt"/>
              </a:rPr>
              <a:t>ás</a:t>
            </a:r>
            <a:r>
              <a:rPr lang="en-US" sz="1100" dirty="0">
                <a:solidFill>
                  <a:schemeClr val="bg1"/>
                </a:solidFill>
                <a:latin typeface="Corbel"/>
                <a:ea typeface="+mn-lt"/>
                <a:cs typeface="+mn-lt"/>
              </a:rPr>
              <a:t> de </a:t>
            </a:r>
            <a:r>
              <a:rPr lang="en-US" sz="1100" dirty="0">
                <a:solidFill>
                  <a:schemeClr val="bg1"/>
                </a:solidFill>
                <a:ea typeface="+mn-lt"/>
                <a:cs typeface="+mn-lt"/>
              </a:rPr>
              <a:t>5 </a:t>
            </a:r>
            <a:r>
              <a:rPr lang="en-US" sz="1100" dirty="0" err="1">
                <a:solidFill>
                  <a:schemeClr val="bg1"/>
                </a:solidFill>
                <a:ea typeface="+mn-lt"/>
                <a:cs typeface="+mn-lt"/>
              </a:rPr>
              <a:t>millones</a:t>
            </a:r>
            <a:r>
              <a:rPr lang="en-US" sz="1100" dirty="0">
                <a:solidFill>
                  <a:schemeClr val="bg1"/>
                </a:solidFill>
                <a:ea typeface="+mn-lt"/>
                <a:cs typeface="+mn-lt"/>
              </a:rPr>
              <a:t> de </a:t>
            </a:r>
            <a:r>
              <a:rPr lang="en-US" sz="1100" dirty="0" err="1">
                <a:solidFill>
                  <a:schemeClr val="bg1"/>
                </a:solidFill>
                <a:ea typeface="+mn-lt"/>
                <a:cs typeface="+mn-lt"/>
              </a:rPr>
              <a:t>muertes</a:t>
            </a:r>
            <a:r>
              <a:rPr lang="en-US" sz="1100" dirty="0">
                <a:solidFill>
                  <a:schemeClr val="bg1"/>
                </a:solidFill>
                <a:ea typeface="+mn-lt"/>
                <a:cs typeface="+mn-lt"/>
              </a:rPr>
              <a:t> se </a:t>
            </a:r>
            <a:r>
              <a:rPr lang="en-US" sz="1100" dirty="0" err="1">
                <a:solidFill>
                  <a:schemeClr val="bg1"/>
                </a:solidFill>
                <a:ea typeface="+mn-lt"/>
                <a:cs typeface="+mn-lt"/>
              </a:rPr>
              <a:t>han</a:t>
            </a:r>
            <a:r>
              <a:rPr lang="en-US" sz="1100" dirty="0">
                <a:solidFill>
                  <a:schemeClr val="bg1"/>
                </a:solidFill>
                <a:ea typeface="+mn-lt"/>
                <a:cs typeface="+mn-lt"/>
              </a:rPr>
              <a:t> </a:t>
            </a:r>
            <a:r>
              <a:rPr lang="en-US" sz="1100" dirty="0" err="1">
                <a:solidFill>
                  <a:schemeClr val="bg1"/>
                </a:solidFill>
                <a:ea typeface="+mn-lt"/>
                <a:cs typeface="+mn-lt"/>
              </a:rPr>
              <a:t>registrado</a:t>
            </a:r>
            <a:r>
              <a:rPr lang="en-US" sz="1100" dirty="0">
                <a:solidFill>
                  <a:schemeClr val="bg1"/>
                </a:solidFill>
                <a:ea typeface="+mn-lt"/>
                <a:cs typeface="+mn-lt"/>
              </a:rPr>
              <a:t> de </a:t>
            </a:r>
            <a:r>
              <a:rPr lang="en-US" sz="1100" dirty="0" err="1">
                <a:solidFill>
                  <a:schemeClr val="bg1"/>
                </a:solidFill>
                <a:ea typeface="+mn-lt"/>
                <a:cs typeface="+mn-lt"/>
              </a:rPr>
              <a:t>c</a:t>
            </a:r>
            <a:r>
              <a:rPr lang="en-US" sz="1100" dirty="0" err="1">
                <a:solidFill>
                  <a:schemeClr val="bg1"/>
                </a:solidFill>
                <a:latin typeface="Corbel"/>
                <a:ea typeface="+mn-lt"/>
                <a:cs typeface="+mn-lt"/>
              </a:rPr>
              <a:t>á</a:t>
            </a:r>
            <a:r>
              <a:rPr lang="en-US" sz="1100" dirty="0" err="1">
                <a:solidFill>
                  <a:schemeClr val="bg1"/>
                </a:solidFill>
                <a:ea typeface="+mn-lt"/>
                <a:cs typeface="+mn-lt"/>
              </a:rPr>
              <a:t>ncer</a:t>
            </a:r>
            <a:r>
              <a:rPr lang="en-US" sz="1100" dirty="0">
                <a:solidFill>
                  <a:schemeClr val="bg1"/>
                </a:solidFill>
                <a:ea typeface="+mn-lt"/>
                <a:cs typeface="+mn-lt"/>
              </a:rPr>
              <a:t> y </a:t>
            </a:r>
            <a:r>
              <a:rPr lang="en-US" sz="1100" dirty="0" err="1">
                <a:solidFill>
                  <a:schemeClr val="bg1"/>
                </a:solidFill>
                <a:ea typeface="+mn-lt"/>
                <a:cs typeface="+mn-lt"/>
              </a:rPr>
              <a:t>enfermedades</a:t>
            </a:r>
            <a:r>
              <a:rPr lang="en-US" sz="1100" dirty="0">
                <a:solidFill>
                  <a:schemeClr val="bg1"/>
                </a:solidFill>
                <a:ea typeface="+mn-lt"/>
                <a:cs typeface="+mn-lt"/>
              </a:rPr>
              <a:t> </a:t>
            </a:r>
            <a:r>
              <a:rPr lang="en-US" sz="1100" dirty="0" err="1">
                <a:solidFill>
                  <a:schemeClr val="bg1"/>
                </a:solidFill>
                <a:ea typeface="+mn-lt"/>
                <a:cs typeface="+mn-lt"/>
              </a:rPr>
              <a:t>comunicables</a:t>
            </a:r>
            <a:r>
              <a:rPr lang="en-US" sz="1100" dirty="0">
                <a:solidFill>
                  <a:schemeClr val="bg1"/>
                </a:solidFill>
                <a:ea typeface="+mn-lt"/>
                <a:cs typeface="+mn-lt"/>
              </a:rPr>
              <a:t> en </a:t>
            </a:r>
            <a:r>
              <a:rPr lang="en-US" sz="1100" dirty="0" err="1">
                <a:solidFill>
                  <a:schemeClr val="bg1"/>
                </a:solidFill>
                <a:ea typeface="+mn-lt"/>
                <a:cs typeface="+mn-lt"/>
              </a:rPr>
              <a:t>menos</a:t>
            </a:r>
            <a:r>
              <a:rPr lang="en-US" sz="1100" dirty="0">
                <a:solidFill>
                  <a:schemeClr val="bg1"/>
                </a:solidFill>
                <a:ea typeface="+mn-lt"/>
                <a:cs typeface="+mn-lt"/>
              </a:rPr>
              <a:t> de 4 </a:t>
            </a:r>
            <a:r>
              <a:rPr lang="en-US" sz="1100" dirty="0" err="1">
                <a:solidFill>
                  <a:schemeClr val="bg1"/>
                </a:solidFill>
                <a:ea typeface="+mn-lt"/>
                <a:cs typeface="+mn-lt"/>
              </a:rPr>
              <a:t>meses</a:t>
            </a:r>
            <a:r>
              <a:rPr lang="en-US" sz="1100" dirty="0">
                <a:solidFill>
                  <a:schemeClr val="bg1"/>
                </a:solidFill>
                <a:ea typeface="+mn-lt"/>
                <a:cs typeface="+mn-lt"/>
              </a:rPr>
              <a:t>. </a:t>
            </a:r>
            <a:r>
              <a:rPr lang="en-US" sz="1100" dirty="0" err="1">
                <a:solidFill>
                  <a:schemeClr val="bg1"/>
                </a:solidFill>
                <a:ea typeface="+mn-lt"/>
                <a:cs typeface="+mn-lt"/>
              </a:rPr>
              <a:t>Permanecen</a:t>
            </a:r>
            <a:r>
              <a:rPr lang="en-US" sz="1100" dirty="0">
                <a:solidFill>
                  <a:schemeClr val="bg1"/>
                </a:solidFill>
                <a:ea typeface="+mn-lt"/>
                <a:cs typeface="+mn-lt"/>
              </a:rPr>
              <a:t> </a:t>
            </a:r>
            <a:r>
              <a:rPr lang="en-US" sz="1100" dirty="0" err="1">
                <a:solidFill>
                  <a:schemeClr val="bg1"/>
                </a:solidFill>
                <a:ea typeface="+mn-lt"/>
                <a:cs typeface="+mn-lt"/>
              </a:rPr>
              <a:t>los</a:t>
            </a:r>
            <a:r>
              <a:rPr lang="en-US" sz="1100" dirty="0">
                <a:solidFill>
                  <a:schemeClr val="bg1"/>
                </a:solidFill>
                <a:ea typeface="+mn-lt"/>
                <a:cs typeface="+mn-lt"/>
              </a:rPr>
              <a:t> </a:t>
            </a:r>
            <a:r>
              <a:rPr lang="en-US" sz="1100" dirty="0" err="1">
                <a:solidFill>
                  <a:schemeClr val="bg1"/>
                </a:solidFill>
                <a:ea typeface="+mn-lt"/>
                <a:cs typeface="+mn-lt"/>
              </a:rPr>
              <a:t>viejos</a:t>
            </a:r>
            <a:r>
              <a:rPr lang="en-US" sz="1100" dirty="0">
                <a:solidFill>
                  <a:schemeClr val="bg1"/>
                </a:solidFill>
                <a:ea typeface="+mn-lt"/>
                <a:cs typeface="+mn-lt"/>
              </a:rPr>
              <a:t> </a:t>
            </a:r>
            <a:r>
              <a:rPr lang="en-US" sz="1100" dirty="0" err="1">
                <a:solidFill>
                  <a:schemeClr val="bg1"/>
                </a:solidFill>
                <a:ea typeface="+mn-lt"/>
                <a:cs typeface="+mn-lt"/>
              </a:rPr>
              <a:t>desaf</a:t>
            </a:r>
            <a:r>
              <a:rPr lang="en-US" sz="1100" dirty="0" err="1">
                <a:solidFill>
                  <a:schemeClr val="bg1"/>
                </a:solidFill>
                <a:latin typeface="Corbel"/>
                <a:ea typeface="+mn-lt"/>
                <a:cs typeface="+mn-lt"/>
              </a:rPr>
              <a:t>íos</a:t>
            </a:r>
            <a:r>
              <a:rPr lang="en-US" sz="1100" dirty="0">
                <a:solidFill>
                  <a:schemeClr val="bg1"/>
                </a:solidFill>
                <a:latin typeface="Corbel"/>
                <a:ea typeface="+mn-lt"/>
                <a:cs typeface="+mn-lt"/>
              </a:rPr>
              <a:t> </a:t>
            </a:r>
            <a:r>
              <a:rPr lang="en-US" sz="1100" dirty="0" err="1">
                <a:solidFill>
                  <a:schemeClr val="bg1"/>
                </a:solidFill>
                <a:ea typeface="+mn-lt"/>
                <a:cs typeface="+mn-lt"/>
              </a:rPr>
              <a:t>como</a:t>
            </a:r>
            <a:r>
              <a:rPr lang="en-US" sz="1100" dirty="0">
                <a:solidFill>
                  <a:schemeClr val="bg1"/>
                </a:solidFill>
                <a:ea typeface="+mn-lt"/>
                <a:cs typeface="+mn-lt"/>
              </a:rPr>
              <a:t> el alto </a:t>
            </a:r>
            <a:r>
              <a:rPr lang="en-US" sz="1100" dirty="0" err="1">
                <a:solidFill>
                  <a:schemeClr val="bg1"/>
                </a:solidFill>
                <a:ea typeface="+mn-lt"/>
                <a:cs typeface="+mn-lt"/>
              </a:rPr>
              <a:t>n</a:t>
            </a:r>
            <a:r>
              <a:rPr lang="en-US" sz="1100" dirty="0" err="1">
                <a:solidFill>
                  <a:schemeClr val="bg1"/>
                </a:solidFill>
                <a:latin typeface="Corbel"/>
                <a:ea typeface="+mn-lt"/>
                <a:cs typeface="+mn-lt"/>
              </a:rPr>
              <a:t>úmero</a:t>
            </a:r>
            <a:r>
              <a:rPr lang="en-US" sz="1100" dirty="0">
                <a:solidFill>
                  <a:schemeClr val="bg1"/>
                </a:solidFill>
                <a:latin typeface="Corbel"/>
                <a:ea typeface="+mn-lt"/>
                <a:cs typeface="+mn-lt"/>
              </a:rPr>
              <a:t> de </a:t>
            </a:r>
            <a:r>
              <a:rPr lang="en-US" sz="1100" dirty="0" err="1">
                <a:solidFill>
                  <a:schemeClr val="bg1"/>
                </a:solidFill>
                <a:latin typeface="Corbel"/>
                <a:ea typeface="+mn-lt"/>
                <a:cs typeface="+mn-lt"/>
              </a:rPr>
              <a:t>fallecimientos</a:t>
            </a:r>
            <a:r>
              <a:rPr lang="en-US" sz="1100" dirty="0">
                <a:solidFill>
                  <a:schemeClr val="bg1"/>
                </a:solidFill>
                <a:latin typeface="Corbel"/>
                <a:ea typeface="+mn-lt"/>
                <a:cs typeface="+mn-lt"/>
              </a:rPr>
              <a:t> </a:t>
            </a:r>
            <a:r>
              <a:rPr lang="en-US" sz="1100" dirty="0">
                <a:solidFill>
                  <a:schemeClr val="bg1"/>
                </a:solidFill>
                <a:ea typeface="+mn-lt"/>
                <a:cs typeface="+mn-lt"/>
              </a:rPr>
              <a:t>(</a:t>
            </a:r>
            <a:r>
              <a:rPr lang="en-US" sz="1100" dirty="0">
                <a:solidFill>
                  <a:schemeClr val="bg1"/>
                </a:solidFill>
                <a:ea typeface="+mn-lt"/>
                <a:cs typeface="+mn-lt"/>
                <a:hlinkClick r:id="rId2">
                  <a:extLst>
                    <a:ext uri="{A12FA001-AC4F-418D-AE19-62706E023703}">
                      <ahyp:hlinkClr xmlns:ahyp="http://schemas.microsoft.com/office/drawing/2018/hyperlinkcolor" val="tx"/>
                    </a:ext>
                  </a:extLst>
                </a:hlinkClick>
              </a:rPr>
              <a:t>2.6m</a:t>
            </a:r>
            <a:r>
              <a:rPr lang="en-US" sz="1100" dirty="0">
                <a:solidFill>
                  <a:schemeClr val="bg1"/>
                </a:solidFill>
                <a:ea typeface="+mn-lt"/>
                <a:cs typeface="+mn-lt"/>
              </a:rPr>
              <a:t>) </a:t>
            </a:r>
            <a:r>
              <a:rPr lang="en-US" sz="1100" dirty="0" err="1">
                <a:solidFill>
                  <a:schemeClr val="bg1"/>
                </a:solidFill>
                <a:ea typeface="+mn-lt"/>
                <a:cs typeface="+mn-lt"/>
              </a:rPr>
              <a:t>derivados</a:t>
            </a:r>
            <a:r>
              <a:rPr lang="en-US" sz="1100" dirty="0">
                <a:solidFill>
                  <a:schemeClr val="bg1"/>
                </a:solidFill>
                <a:ea typeface="+mn-lt"/>
                <a:cs typeface="+mn-lt"/>
              </a:rPr>
              <a:t> de </a:t>
            </a:r>
            <a:r>
              <a:rPr lang="en-US" sz="1100" dirty="0" err="1">
                <a:solidFill>
                  <a:schemeClr val="bg1"/>
                </a:solidFill>
                <a:ea typeface="+mn-lt"/>
                <a:cs typeface="+mn-lt"/>
              </a:rPr>
              <a:t>problemas</a:t>
            </a:r>
            <a:r>
              <a:rPr lang="en-US" sz="1100" dirty="0">
                <a:solidFill>
                  <a:schemeClr val="bg1"/>
                </a:solidFill>
                <a:ea typeface="+mn-lt"/>
                <a:cs typeface="+mn-lt"/>
              </a:rPr>
              <a:t> de </a:t>
            </a:r>
            <a:r>
              <a:rPr lang="en-US" sz="1100" dirty="0" err="1">
                <a:solidFill>
                  <a:schemeClr val="bg1"/>
                </a:solidFill>
                <a:ea typeface="+mn-lt"/>
                <a:cs typeface="+mn-lt"/>
              </a:rPr>
              <a:t>seguridad</a:t>
            </a:r>
            <a:r>
              <a:rPr lang="en-US" sz="1100" dirty="0">
                <a:solidFill>
                  <a:schemeClr val="bg1"/>
                </a:solidFill>
                <a:ea typeface="+mn-lt"/>
                <a:cs typeface="+mn-lt"/>
              </a:rPr>
              <a:t> del </a:t>
            </a:r>
            <a:r>
              <a:rPr lang="en-US" sz="1100" dirty="0" err="1">
                <a:solidFill>
                  <a:schemeClr val="bg1"/>
                </a:solidFill>
                <a:ea typeface="+mn-lt"/>
                <a:cs typeface="+mn-lt"/>
              </a:rPr>
              <a:t>paciente</a:t>
            </a:r>
            <a:r>
              <a:rPr lang="en-US" sz="1100" dirty="0">
                <a:solidFill>
                  <a:schemeClr val="bg1"/>
                </a:solidFill>
                <a:ea typeface="+mn-lt"/>
                <a:cs typeface="+mn-lt"/>
              </a:rPr>
              <a:t>. La </a:t>
            </a:r>
            <a:r>
              <a:rPr lang="en-US" sz="1100" dirty="0" err="1">
                <a:solidFill>
                  <a:schemeClr val="bg1"/>
                </a:solidFill>
                <a:ea typeface="+mn-lt"/>
                <a:cs typeface="+mn-lt"/>
              </a:rPr>
              <a:t>gente</a:t>
            </a:r>
            <a:r>
              <a:rPr lang="en-US" sz="1100" dirty="0">
                <a:solidFill>
                  <a:schemeClr val="bg1"/>
                </a:solidFill>
                <a:ea typeface="+mn-lt"/>
                <a:cs typeface="+mn-lt"/>
              </a:rPr>
              <a:t> </a:t>
            </a:r>
            <a:r>
              <a:rPr lang="en-US" sz="1100" dirty="0" err="1">
                <a:solidFill>
                  <a:schemeClr val="bg1"/>
                </a:solidFill>
                <a:ea typeface="+mn-lt"/>
                <a:cs typeface="+mn-lt"/>
              </a:rPr>
              <a:t>teme</a:t>
            </a:r>
            <a:r>
              <a:rPr lang="en-US" sz="1100" dirty="0">
                <a:solidFill>
                  <a:schemeClr val="bg1"/>
                </a:solidFill>
                <a:ea typeface="+mn-lt"/>
                <a:cs typeface="+mn-lt"/>
              </a:rPr>
              <a:t> </a:t>
            </a:r>
            <a:r>
              <a:rPr lang="en-US" sz="1100" dirty="0" err="1">
                <a:solidFill>
                  <a:schemeClr val="bg1"/>
                </a:solidFill>
                <a:ea typeface="+mn-lt"/>
                <a:cs typeface="+mn-lt"/>
              </a:rPr>
              <a:t>acudir</a:t>
            </a:r>
            <a:r>
              <a:rPr lang="en-US" sz="1100" dirty="0">
                <a:solidFill>
                  <a:schemeClr val="bg1"/>
                </a:solidFill>
                <a:ea typeface="+mn-lt"/>
                <a:cs typeface="+mn-lt"/>
              </a:rPr>
              <a:t> a </a:t>
            </a:r>
            <a:r>
              <a:rPr lang="en-US" sz="1100" dirty="0" err="1">
                <a:solidFill>
                  <a:schemeClr val="bg1"/>
                </a:solidFill>
                <a:ea typeface="+mn-lt"/>
                <a:cs typeface="+mn-lt"/>
              </a:rPr>
              <a:t>los</a:t>
            </a:r>
            <a:r>
              <a:rPr lang="en-US" sz="1100" dirty="0">
                <a:solidFill>
                  <a:schemeClr val="bg1"/>
                </a:solidFill>
                <a:ea typeface="+mn-lt"/>
                <a:cs typeface="+mn-lt"/>
              </a:rPr>
              <a:t> </a:t>
            </a:r>
            <a:r>
              <a:rPr lang="en-US" sz="1100" dirty="0" err="1">
                <a:solidFill>
                  <a:schemeClr val="bg1"/>
                </a:solidFill>
                <a:ea typeface="+mn-lt"/>
                <a:cs typeface="+mn-lt"/>
              </a:rPr>
              <a:t>hospitales</a:t>
            </a:r>
            <a:r>
              <a:rPr lang="en-US" sz="1100" dirty="0">
                <a:solidFill>
                  <a:schemeClr val="bg1"/>
                </a:solidFill>
                <a:ea typeface="+mn-lt"/>
                <a:cs typeface="+mn-lt"/>
              </a:rPr>
              <a:t> y </a:t>
            </a:r>
            <a:r>
              <a:rPr lang="en-US" sz="1100" dirty="0" err="1">
                <a:solidFill>
                  <a:schemeClr val="bg1"/>
                </a:solidFill>
                <a:ea typeface="+mn-lt"/>
                <a:cs typeface="+mn-lt"/>
              </a:rPr>
              <a:t>esto</a:t>
            </a:r>
            <a:r>
              <a:rPr lang="en-US" sz="1100" dirty="0">
                <a:solidFill>
                  <a:schemeClr val="bg1"/>
                </a:solidFill>
                <a:ea typeface="+mn-lt"/>
                <a:cs typeface="+mn-lt"/>
              </a:rPr>
              <a:t> </a:t>
            </a:r>
            <a:r>
              <a:rPr lang="en-US" sz="1100" dirty="0" err="1">
                <a:solidFill>
                  <a:schemeClr val="bg1"/>
                </a:solidFill>
                <a:ea typeface="+mn-lt"/>
                <a:cs typeface="+mn-lt"/>
              </a:rPr>
              <a:t>provoca</a:t>
            </a:r>
            <a:r>
              <a:rPr lang="en-US" sz="1100" dirty="0">
                <a:solidFill>
                  <a:schemeClr val="bg1"/>
                </a:solidFill>
                <a:ea typeface="+mn-lt"/>
                <a:cs typeface="+mn-lt"/>
              </a:rPr>
              <a:t> </a:t>
            </a:r>
            <a:r>
              <a:rPr lang="en-US" sz="1100" dirty="0" err="1">
                <a:solidFill>
                  <a:schemeClr val="bg1"/>
                </a:solidFill>
                <a:ea typeface="+mn-lt"/>
                <a:cs typeface="+mn-lt"/>
              </a:rPr>
              <a:t>m</a:t>
            </a:r>
            <a:r>
              <a:rPr lang="en-US" sz="1100" dirty="0" err="1">
                <a:solidFill>
                  <a:schemeClr val="bg1"/>
                </a:solidFill>
                <a:latin typeface="Corbel"/>
                <a:ea typeface="+mn-lt"/>
                <a:cs typeface="+mn-lt"/>
              </a:rPr>
              <a:t>ás</a:t>
            </a:r>
            <a:r>
              <a:rPr lang="en-US" sz="1100" dirty="0">
                <a:solidFill>
                  <a:schemeClr val="bg1"/>
                </a:solidFill>
                <a:latin typeface="Corbel"/>
                <a:ea typeface="+mn-lt"/>
                <a:cs typeface="+mn-lt"/>
              </a:rPr>
              <a:t> </a:t>
            </a:r>
            <a:r>
              <a:rPr lang="en-US" sz="1100" dirty="0" err="1">
                <a:solidFill>
                  <a:schemeClr val="bg1"/>
                </a:solidFill>
                <a:latin typeface="Corbel"/>
                <a:ea typeface="+mn-lt"/>
                <a:cs typeface="+mn-lt"/>
              </a:rPr>
              <a:t>muertes</a:t>
            </a:r>
            <a:r>
              <a:rPr lang="en-US" sz="1100" dirty="0">
                <a:solidFill>
                  <a:schemeClr val="bg1"/>
                </a:solidFill>
                <a:latin typeface="Corbel"/>
                <a:ea typeface="+mn-lt"/>
                <a:cs typeface="+mn-lt"/>
              </a:rPr>
              <a:t> </a:t>
            </a:r>
            <a:r>
              <a:rPr lang="en-US" sz="1100" dirty="0">
                <a:solidFill>
                  <a:schemeClr val="bg1"/>
                </a:solidFill>
                <a:ea typeface="+mn-lt"/>
                <a:cs typeface="+mn-lt"/>
              </a:rPr>
              <a:t>(R. </a:t>
            </a:r>
            <a:r>
              <a:rPr lang="en-US" sz="1100" dirty="0" err="1">
                <a:solidFill>
                  <a:schemeClr val="bg1"/>
                </a:solidFill>
                <a:ea typeface="+mn-lt"/>
                <a:cs typeface="+mn-lt"/>
              </a:rPr>
              <a:t>Unido</a:t>
            </a:r>
            <a:r>
              <a:rPr lang="en-US" sz="1100" dirty="0">
                <a:solidFill>
                  <a:schemeClr val="bg1"/>
                </a:solidFill>
                <a:ea typeface="+mn-lt"/>
                <a:cs typeface="+mn-lt"/>
              </a:rPr>
              <a:t>: El total de 1.53 </a:t>
            </a:r>
            <a:r>
              <a:rPr lang="en-US" sz="1100" dirty="0" err="1">
                <a:solidFill>
                  <a:schemeClr val="bg1"/>
                </a:solidFill>
                <a:ea typeface="+mn-lt"/>
                <a:cs typeface="+mn-lt"/>
              </a:rPr>
              <a:t>millones</a:t>
            </a:r>
            <a:r>
              <a:rPr lang="en-US" sz="1100" dirty="0">
                <a:solidFill>
                  <a:schemeClr val="bg1"/>
                </a:solidFill>
                <a:ea typeface="+mn-lt"/>
                <a:cs typeface="+mn-lt"/>
              </a:rPr>
              <a:t> de </a:t>
            </a:r>
            <a:r>
              <a:rPr lang="en-US" sz="1100" dirty="0" err="1">
                <a:solidFill>
                  <a:schemeClr val="bg1"/>
                </a:solidFill>
                <a:ea typeface="+mn-lt"/>
                <a:cs typeface="+mn-lt"/>
              </a:rPr>
              <a:t>visitas</a:t>
            </a:r>
            <a:r>
              <a:rPr lang="en-US" sz="1100" dirty="0">
                <a:solidFill>
                  <a:schemeClr val="bg1"/>
                </a:solidFill>
                <a:ea typeface="+mn-lt"/>
                <a:cs typeface="+mn-lt"/>
              </a:rPr>
              <a:t> </a:t>
            </a:r>
            <a:r>
              <a:rPr lang="en-US" sz="1100" dirty="0" err="1">
                <a:solidFill>
                  <a:schemeClr val="bg1"/>
                </a:solidFill>
                <a:ea typeface="+mn-lt"/>
                <a:cs typeface="+mn-lt"/>
              </a:rPr>
              <a:t>registradads</a:t>
            </a:r>
            <a:r>
              <a:rPr lang="en-US" sz="1100" dirty="0">
                <a:solidFill>
                  <a:schemeClr val="bg1"/>
                </a:solidFill>
                <a:ea typeface="+mn-lt"/>
                <a:cs typeface="+mn-lt"/>
              </a:rPr>
              <a:t> en </a:t>
            </a:r>
            <a:r>
              <a:rPr lang="en-US" sz="1100" dirty="0" err="1">
                <a:solidFill>
                  <a:schemeClr val="bg1"/>
                </a:solidFill>
                <a:ea typeface="+mn-lt"/>
                <a:cs typeface="+mn-lt"/>
              </a:rPr>
              <a:t>marzo</a:t>
            </a:r>
            <a:r>
              <a:rPr lang="en-US" sz="1100" dirty="0">
                <a:solidFill>
                  <a:schemeClr val="bg1"/>
                </a:solidFill>
                <a:ea typeface="+mn-lt"/>
                <a:cs typeface="+mn-lt"/>
              </a:rPr>
              <a:t> 2020, </a:t>
            </a:r>
            <a:r>
              <a:rPr lang="en-US" sz="1100" dirty="0" err="1">
                <a:solidFill>
                  <a:schemeClr val="bg1"/>
                </a:solidFill>
                <a:ea typeface="+mn-lt"/>
                <a:cs typeface="+mn-lt"/>
              </a:rPr>
              <a:t>representa</a:t>
            </a:r>
            <a:r>
              <a:rPr lang="en-US" sz="1100" dirty="0">
                <a:solidFill>
                  <a:schemeClr val="bg1"/>
                </a:solidFill>
                <a:ea typeface="+mn-lt"/>
                <a:cs typeface="+mn-lt"/>
              </a:rPr>
              <a:t> </a:t>
            </a:r>
            <a:r>
              <a:rPr lang="en-US" sz="1100" dirty="0" err="1">
                <a:solidFill>
                  <a:schemeClr val="bg1"/>
                </a:solidFill>
                <a:ea typeface="+mn-lt"/>
                <a:cs typeface="+mn-lt"/>
              </a:rPr>
              <a:t>una</a:t>
            </a:r>
            <a:r>
              <a:rPr lang="en-US" sz="1100" dirty="0">
                <a:solidFill>
                  <a:schemeClr val="bg1"/>
                </a:solidFill>
                <a:ea typeface="+mn-lt"/>
                <a:cs typeface="+mn-lt"/>
              </a:rPr>
              <a:t> </a:t>
            </a:r>
            <a:r>
              <a:rPr lang="en-US" sz="1100" dirty="0" err="1">
                <a:solidFill>
                  <a:schemeClr val="bg1"/>
                </a:solidFill>
                <a:ea typeface="+mn-lt"/>
                <a:cs typeface="+mn-lt"/>
              </a:rPr>
              <a:t>caida</a:t>
            </a:r>
            <a:r>
              <a:rPr lang="en-US" sz="1100" dirty="0">
                <a:solidFill>
                  <a:schemeClr val="bg1"/>
                </a:solidFill>
                <a:ea typeface="+mn-lt"/>
                <a:cs typeface="+mn-lt"/>
              </a:rPr>
              <a:t> del 29% </a:t>
            </a:r>
            <a:r>
              <a:rPr lang="en-US" sz="1100" dirty="0" err="1">
                <a:solidFill>
                  <a:schemeClr val="bg1"/>
                </a:solidFill>
                <a:ea typeface="+mn-lt"/>
                <a:cs typeface="+mn-lt"/>
              </a:rPr>
              <a:t>comparada</a:t>
            </a:r>
            <a:r>
              <a:rPr lang="en-US" sz="1100" dirty="0">
                <a:solidFill>
                  <a:schemeClr val="bg1"/>
                </a:solidFill>
                <a:ea typeface="+mn-lt"/>
                <a:cs typeface="+mn-lt"/>
              </a:rPr>
              <a:t> con  </a:t>
            </a:r>
            <a:r>
              <a:rPr lang="en-US" sz="1100" dirty="0" err="1">
                <a:solidFill>
                  <a:schemeClr val="bg1"/>
                </a:solidFill>
                <a:ea typeface="+mn-lt"/>
                <a:cs typeface="+mn-lt"/>
              </a:rPr>
              <a:t>los</a:t>
            </a:r>
            <a:r>
              <a:rPr lang="en-US" sz="1100" dirty="0">
                <a:solidFill>
                  <a:schemeClr val="bg1"/>
                </a:solidFill>
                <a:ea typeface="+mn-lt"/>
                <a:cs typeface="+mn-lt"/>
              </a:rPr>
              <a:t> 2.17 </a:t>
            </a:r>
            <a:r>
              <a:rPr lang="en-US" sz="1100" dirty="0" err="1">
                <a:solidFill>
                  <a:schemeClr val="bg1"/>
                </a:solidFill>
                <a:ea typeface="+mn-lt"/>
                <a:cs typeface="+mn-lt"/>
              </a:rPr>
              <a:t>millones</a:t>
            </a:r>
            <a:r>
              <a:rPr lang="en-US" sz="1100" dirty="0">
                <a:solidFill>
                  <a:schemeClr val="bg1"/>
                </a:solidFill>
                <a:ea typeface="+mn-lt"/>
                <a:cs typeface="+mn-lt"/>
              </a:rPr>
              <a:t> de </a:t>
            </a:r>
            <a:r>
              <a:rPr lang="en-US" sz="1100" dirty="0" err="1">
                <a:solidFill>
                  <a:schemeClr val="bg1"/>
                </a:solidFill>
                <a:ea typeface="+mn-lt"/>
                <a:cs typeface="+mn-lt"/>
              </a:rPr>
              <a:t>visitas</a:t>
            </a:r>
            <a:r>
              <a:rPr lang="en-US" sz="1100" dirty="0">
                <a:solidFill>
                  <a:schemeClr val="bg1"/>
                </a:solidFill>
                <a:ea typeface="+mn-lt"/>
                <a:cs typeface="+mn-lt"/>
              </a:rPr>
              <a:t> en el </a:t>
            </a:r>
            <a:r>
              <a:rPr lang="en-US" sz="1100" dirty="0" err="1">
                <a:solidFill>
                  <a:schemeClr val="bg1"/>
                </a:solidFill>
                <a:ea typeface="+mn-lt"/>
                <a:cs typeface="+mn-lt"/>
              </a:rPr>
              <a:t>mismo</a:t>
            </a:r>
            <a:r>
              <a:rPr lang="en-US" sz="1100" dirty="0">
                <a:solidFill>
                  <a:schemeClr val="bg1"/>
                </a:solidFill>
                <a:ea typeface="+mn-lt"/>
                <a:cs typeface="+mn-lt"/>
              </a:rPr>
              <a:t> </a:t>
            </a:r>
            <a:r>
              <a:rPr lang="en-US" sz="1100" dirty="0" err="1">
                <a:solidFill>
                  <a:schemeClr val="bg1"/>
                </a:solidFill>
                <a:ea typeface="+mn-lt"/>
                <a:cs typeface="+mn-lt"/>
              </a:rPr>
              <a:t>per</a:t>
            </a:r>
            <a:r>
              <a:rPr lang="en-US" sz="1100" dirty="0" err="1">
                <a:solidFill>
                  <a:schemeClr val="bg1"/>
                </a:solidFill>
                <a:latin typeface="Corbel"/>
                <a:ea typeface="+mn-lt"/>
                <a:cs typeface="+mn-lt"/>
              </a:rPr>
              <a:t>íodo</a:t>
            </a:r>
            <a:r>
              <a:rPr lang="en-US" sz="1100" dirty="0">
                <a:solidFill>
                  <a:schemeClr val="bg1"/>
                </a:solidFill>
                <a:latin typeface="Corbel"/>
                <a:ea typeface="+mn-lt"/>
                <a:cs typeface="+mn-lt"/>
              </a:rPr>
              <a:t> el </a:t>
            </a:r>
            <a:r>
              <a:rPr lang="en-US" sz="1100" dirty="0" err="1">
                <a:solidFill>
                  <a:schemeClr val="bg1"/>
                </a:solidFill>
                <a:latin typeface="Corbel"/>
                <a:ea typeface="+mn-lt"/>
                <a:cs typeface="+mn-lt"/>
              </a:rPr>
              <a:t>año</a:t>
            </a:r>
            <a:r>
              <a:rPr lang="en-US" sz="1100" dirty="0">
                <a:solidFill>
                  <a:schemeClr val="bg1"/>
                </a:solidFill>
                <a:latin typeface="Corbel"/>
                <a:ea typeface="+mn-lt"/>
                <a:cs typeface="+mn-lt"/>
              </a:rPr>
              <a:t> </a:t>
            </a:r>
            <a:r>
              <a:rPr lang="en-US" sz="1100" dirty="0" err="1">
                <a:solidFill>
                  <a:schemeClr val="bg1"/>
                </a:solidFill>
                <a:latin typeface="Corbel"/>
                <a:ea typeface="+mn-lt"/>
                <a:cs typeface="+mn-lt"/>
              </a:rPr>
              <a:t>pasado</a:t>
            </a:r>
            <a:r>
              <a:rPr lang="en-US" sz="1100" dirty="0">
                <a:solidFill>
                  <a:schemeClr val="bg1"/>
                </a:solidFill>
                <a:latin typeface="Corbel"/>
                <a:ea typeface="+mn-lt"/>
                <a:cs typeface="+mn-lt"/>
              </a:rPr>
              <a:t>.</a:t>
            </a:r>
            <a:r>
              <a:rPr lang="en-US" sz="1100" dirty="0">
                <a:solidFill>
                  <a:schemeClr val="bg1"/>
                </a:solidFill>
                <a:ea typeface="+mn-lt"/>
                <a:cs typeface="+mn-lt"/>
              </a:rPr>
              <a:t>  Coronavirus (COVID-19) </a:t>
            </a:r>
            <a:r>
              <a:rPr lang="en-US" sz="1100" dirty="0" err="1">
                <a:solidFill>
                  <a:schemeClr val="bg1"/>
                </a:solidFill>
                <a:ea typeface="+mn-lt"/>
                <a:cs typeface="+mn-lt"/>
              </a:rPr>
              <a:t>es</a:t>
            </a:r>
            <a:r>
              <a:rPr lang="en-US" sz="1100" dirty="0">
                <a:solidFill>
                  <a:schemeClr val="bg1"/>
                </a:solidFill>
                <a:ea typeface="+mn-lt"/>
                <a:cs typeface="+mn-lt"/>
              </a:rPr>
              <a:t> un virus </a:t>
            </a:r>
            <a:r>
              <a:rPr lang="en-US" sz="1100" dirty="0" err="1">
                <a:solidFill>
                  <a:schemeClr val="bg1"/>
                </a:solidFill>
                <a:ea typeface="+mn-lt"/>
                <a:cs typeface="+mn-lt"/>
              </a:rPr>
              <a:t>nuevo</a:t>
            </a:r>
            <a:r>
              <a:rPr lang="en-US" sz="1100" dirty="0">
                <a:solidFill>
                  <a:schemeClr val="bg1"/>
                </a:solidFill>
                <a:ea typeface="+mn-lt"/>
                <a:cs typeface="+mn-lt"/>
              </a:rPr>
              <a:t>, hasta </a:t>
            </a:r>
            <a:r>
              <a:rPr lang="en-US" sz="1100" dirty="0" err="1">
                <a:solidFill>
                  <a:schemeClr val="bg1"/>
                </a:solidFill>
                <a:ea typeface="+mn-lt"/>
                <a:cs typeface="+mn-lt"/>
              </a:rPr>
              <a:t>ahora</a:t>
            </a:r>
            <a:r>
              <a:rPr lang="en-US" sz="1100" dirty="0">
                <a:solidFill>
                  <a:schemeClr val="bg1"/>
                </a:solidFill>
                <a:ea typeface="+mn-lt"/>
                <a:cs typeface="+mn-lt"/>
              </a:rPr>
              <a:t> incurable que ha </a:t>
            </a:r>
            <a:r>
              <a:rPr lang="en-US" sz="1100" dirty="0" err="1">
                <a:solidFill>
                  <a:schemeClr val="bg1"/>
                </a:solidFill>
                <a:ea typeface="+mn-lt"/>
                <a:cs typeface="+mn-lt"/>
              </a:rPr>
              <a:t>desafiado</a:t>
            </a:r>
            <a:r>
              <a:rPr lang="en-US" sz="1100" dirty="0">
                <a:solidFill>
                  <a:schemeClr val="bg1"/>
                </a:solidFill>
                <a:ea typeface="+mn-lt"/>
                <a:cs typeface="+mn-lt"/>
              </a:rPr>
              <a:t> y </a:t>
            </a:r>
            <a:r>
              <a:rPr lang="en-US" sz="1100" dirty="0" err="1">
                <a:solidFill>
                  <a:schemeClr val="bg1"/>
                </a:solidFill>
                <a:ea typeface="+mn-lt"/>
                <a:cs typeface="+mn-lt"/>
              </a:rPr>
              <a:t>cambiado</a:t>
            </a:r>
            <a:r>
              <a:rPr lang="en-US" sz="1100" dirty="0">
                <a:solidFill>
                  <a:schemeClr val="bg1"/>
                </a:solidFill>
                <a:ea typeface="+mn-lt"/>
                <a:cs typeface="+mn-lt"/>
              </a:rPr>
              <a:t> </a:t>
            </a:r>
            <a:r>
              <a:rPr lang="en-US" sz="1100" dirty="0" err="1">
                <a:solidFill>
                  <a:schemeClr val="bg1"/>
                </a:solidFill>
                <a:ea typeface="+mn-lt"/>
                <a:cs typeface="+mn-lt"/>
              </a:rPr>
              <a:t>nuestro</a:t>
            </a:r>
            <a:r>
              <a:rPr lang="en-US" sz="1100" dirty="0">
                <a:solidFill>
                  <a:schemeClr val="bg1"/>
                </a:solidFill>
                <a:ea typeface="+mn-lt"/>
                <a:cs typeface="+mn-lt"/>
              </a:rPr>
              <a:t> </a:t>
            </a:r>
            <a:r>
              <a:rPr lang="en-US" sz="1100" dirty="0" err="1">
                <a:solidFill>
                  <a:schemeClr val="bg1"/>
                </a:solidFill>
                <a:ea typeface="+mn-lt"/>
                <a:cs typeface="+mn-lt"/>
              </a:rPr>
              <a:t>mundo</a:t>
            </a:r>
            <a:r>
              <a:rPr lang="en-US" sz="1100" dirty="0">
                <a:solidFill>
                  <a:schemeClr val="bg1"/>
                </a:solidFill>
                <a:ea typeface="+mn-lt"/>
                <a:cs typeface="+mn-lt"/>
              </a:rPr>
              <a:t> </a:t>
            </a:r>
            <a:r>
              <a:rPr lang="en-US" sz="1100" dirty="0" err="1">
                <a:solidFill>
                  <a:schemeClr val="bg1"/>
                </a:solidFill>
                <a:ea typeface="+mn-lt"/>
                <a:cs typeface="+mn-lt"/>
              </a:rPr>
              <a:t>tal</a:t>
            </a:r>
            <a:r>
              <a:rPr lang="en-US" sz="1100" dirty="0">
                <a:solidFill>
                  <a:schemeClr val="bg1"/>
                </a:solidFill>
                <a:ea typeface="+mn-lt"/>
                <a:cs typeface="+mn-lt"/>
              </a:rPr>
              <a:t> y </a:t>
            </a:r>
            <a:r>
              <a:rPr lang="en-US" sz="1100" dirty="0" err="1">
                <a:solidFill>
                  <a:schemeClr val="bg1"/>
                </a:solidFill>
                <a:ea typeface="+mn-lt"/>
                <a:cs typeface="+mn-lt"/>
              </a:rPr>
              <a:t>como</a:t>
            </a:r>
            <a:r>
              <a:rPr lang="en-US" sz="1100" dirty="0">
                <a:solidFill>
                  <a:schemeClr val="bg1"/>
                </a:solidFill>
                <a:ea typeface="+mn-lt"/>
                <a:cs typeface="+mn-lt"/>
              </a:rPr>
              <a:t> lo </a:t>
            </a:r>
            <a:r>
              <a:rPr lang="en-US" sz="1100" dirty="0" err="1">
                <a:solidFill>
                  <a:schemeClr val="bg1"/>
                </a:solidFill>
                <a:ea typeface="+mn-lt"/>
                <a:cs typeface="+mn-lt"/>
              </a:rPr>
              <a:t>conocemos</a:t>
            </a:r>
            <a:r>
              <a:rPr lang="en-US" sz="1100" dirty="0">
                <a:solidFill>
                  <a:schemeClr val="bg1"/>
                </a:solidFill>
                <a:ea typeface="+mn-lt"/>
                <a:cs typeface="+mn-lt"/>
              </a:rPr>
              <a:t>. Con  </a:t>
            </a:r>
            <a:r>
              <a:rPr lang="en-US" sz="1100" dirty="0" err="1">
                <a:solidFill>
                  <a:schemeClr val="bg1"/>
                </a:solidFill>
                <a:ea typeface="+mn-lt"/>
                <a:cs typeface="+mn-lt"/>
              </a:rPr>
              <a:t>m</a:t>
            </a:r>
            <a:r>
              <a:rPr lang="en-US" sz="1100" dirty="0" err="1">
                <a:solidFill>
                  <a:schemeClr val="bg1"/>
                </a:solidFill>
                <a:latin typeface="Corbel"/>
                <a:ea typeface="+mn-lt"/>
                <a:cs typeface="+mn-lt"/>
              </a:rPr>
              <a:t>ás</a:t>
            </a:r>
            <a:r>
              <a:rPr lang="en-US" sz="1100" dirty="0">
                <a:solidFill>
                  <a:schemeClr val="bg1"/>
                </a:solidFill>
                <a:latin typeface="Corbel"/>
                <a:ea typeface="+mn-lt"/>
                <a:cs typeface="+mn-lt"/>
              </a:rPr>
              <a:t> de</a:t>
            </a:r>
            <a:r>
              <a:rPr lang="en-US" sz="1100" dirty="0">
                <a:solidFill>
                  <a:schemeClr val="bg1"/>
                </a:solidFill>
                <a:ea typeface="+mn-lt"/>
                <a:cs typeface="+mn-lt"/>
              </a:rPr>
              <a:t> 1.9 </a:t>
            </a:r>
            <a:r>
              <a:rPr lang="en-US" sz="1100" dirty="0" err="1">
                <a:solidFill>
                  <a:schemeClr val="bg1"/>
                </a:solidFill>
                <a:ea typeface="+mn-lt"/>
                <a:cs typeface="+mn-lt"/>
              </a:rPr>
              <a:t>millones</a:t>
            </a:r>
            <a:r>
              <a:rPr lang="en-US" sz="1100" dirty="0">
                <a:solidFill>
                  <a:schemeClr val="bg1"/>
                </a:solidFill>
                <a:ea typeface="+mn-lt"/>
                <a:cs typeface="+mn-lt"/>
              </a:rPr>
              <a:t> de </a:t>
            </a:r>
            <a:r>
              <a:rPr lang="en-US" sz="1100" dirty="0" err="1">
                <a:solidFill>
                  <a:schemeClr val="bg1"/>
                </a:solidFill>
                <a:ea typeface="+mn-lt"/>
                <a:cs typeface="+mn-lt"/>
              </a:rPr>
              <a:t>infectados</a:t>
            </a:r>
            <a:r>
              <a:rPr lang="en-US" sz="1100" dirty="0">
                <a:solidFill>
                  <a:schemeClr val="bg1"/>
                </a:solidFill>
                <a:ea typeface="+mn-lt"/>
                <a:cs typeface="+mn-lt"/>
              </a:rPr>
              <a:t> y </a:t>
            </a:r>
            <a:r>
              <a:rPr lang="en-US" sz="1100" dirty="0" err="1">
                <a:solidFill>
                  <a:schemeClr val="bg1"/>
                </a:solidFill>
                <a:ea typeface="+mn-lt"/>
                <a:cs typeface="+mn-lt"/>
              </a:rPr>
              <a:t>m</a:t>
            </a:r>
            <a:r>
              <a:rPr lang="en-US" sz="1100" dirty="0" err="1">
                <a:solidFill>
                  <a:schemeClr val="bg1"/>
                </a:solidFill>
                <a:latin typeface="Corbel"/>
                <a:ea typeface="+mn-lt"/>
                <a:cs typeface="+mn-lt"/>
              </a:rPr>
              <a:t>ás</a:t>
            </a:r>
            <a:r>
              <a:rPr lang="en-US" sz="1100" dirty="0">
                <a:solidFill>
                  <a:schemeClr val="bg1"/>
                </a:solidFill>
                <a:latin typeface="Corbel"/>
                <a:ea typeface="+mn-lt"/>
                <a:cs typeface="+mn-lt"/>
              </a:rPr>
              <a:t> de </a:t>
            </a:r>
            <a:r>
              <a:rPr lang="en-US" sz="1100" dirty="0">
                <a:solidFill>
                  <a:schemeClr val="bg1"/>
                </a:solidFill>
                <a:ea typeface="+mn-lt"/>
                <a:cs typeface="+mn-lt"/>
              </a:rPr>
              <a:t>119,000 </a:t>
            </a:r>
            <a:r>
              <a:rPr lang="en-US" sz="1100" dirty="0" err="1">
                <a:solidFill>
                  <a:schemeClr val="bg1"/>
                </a:solidFill>
                <a:ea typeface="+mn-lt"/>
                <a:cs typeface="+mn-lt"/>
              </a:rPr>
              <a:t>muertes</a:t>
            </a:r>
            <a:r>
              <a:rPr lang="en-US" sz="1100" dirty="0">
                <a:solidFill>
                  <a:schemeClr val="bg1"/>
                </a:solidFill>
                <a:ea typeface="+mn-lt"/>
                <a:cs typeface="+mn-lt"/>
              </a:rPr>
              <a:t> , </a:t>
            </a:r>
            <a:r>
              <a:rPr lang="en-US" sz="1100" dirty="0" err="1">
                <a:solidFill>
                  <a:schemeClr val="bg1"/>
                </a:solidFill>
                <a:ea typeface="+mn-lt"/>
                <a:cs typeface="+mn-lt"/>
              </a:rPr>
              <a:t>sigue</a:t>
            </a:r>
            <a:r>
              <a:rPr lang="en-US" sz="1100" dirty="0">
                <a:solidFill>
                  <a:schemeClr val="bg1"/>
                </a:solidFill>
                <a:ea typeface="+mn-lt"/>
                <a:cs typeface="+mn-lt"/>
              </a:rPr>
              <a:t> </a:t>
            </a:r>
            <a:r>
              <a:rPr lang="en-US" sz="1100" dirty="0" err="1">
                <a:solidFill>
                  <a:schemeClr val="bg1"/>
                </a:solidFill>
                <a:ea typeface="+mn-lt"/>
                <a:cs typeface="+mn-lt"/>
              </a:rPr>
              <a:t>subiendo</a:t>
            </a:r>
            <a:r>
              <a:rPr lang="en-US" sz="1100" dirty="0">
                <a:solidFill>
                  <a:schemeClr val="bg1"/>
                </a:solidFill>
                <a:ea typeface="+mn-lt"/>
                <a:cs typeface="+mn-lt"/>
              </a:rPr>
              <a:t>. Las </a:t>
            </a:r>
            <a:r>
              <a:rPr lang="en-US" sz="1100" dirty="0" err="1">
                <a:solidFill>
                  <a:schemeClr val="bg1"/>
                </a:solidFill>
                <a:ea typeface="+mn-lt"/>
                <a:cs typeface="+mn-lt"/>
              </a:rPr>
              <a:t>comuninades</a:t>
            </a:r>
            <a:r>
              <a:rPr lang="en-US" sz="1100" dirty="0">
                <a:solidFill>
                  <a:schemeClr val="bg1"/>
                </a:solidFill>
                <a:ea typeface="+mn-lt"/>
                <a:cs typeface="+mn-lt"/>
              </a:rPr>
              <a:t> </a:t>
            </a:r>
            <a:r>
              <a:rPr lang="en-US" sz="1100" dirty="0" err="1">
                <a:solidFill>
                  <a:schemeClr val="bg1"/>
                </a:solidFill>
                <a:ea typeface="+mn-lt"/>
                <a:cs typeface="+mn-lt"/>
              </a:rPr>
              <a:t>sufren</a:t>
            </a:r>
            <a:r>
              <a:rPr lang="en-US" sz="1100" dirty="0">
                <a:solidFill>
                  <a:schemeClr val="bg1"/>
                </a:solidFill>
                <a:ea typeface="+mn-lt"/>
                <a:cs typeface="+mn-lt"/>
              </a:rPr>
              <a:t> </a:t>
            </a:r>
            <a:r>
              <a:rPr lang="en-US" sz="1100" dirty="0" err="1">
                <a:solidFill>
                  <a:schemeClr val="bg1"/>
                </a:solidFill>
                <a:ea typeface="+mn-lt"/>
                <a:cs typeface="+mn-lt"/>
              </a:rPr>
              <a:t>cambios</a:t>
            </a:r>
            <a:r>
              <a:rPr lang="en-US" sz="1100" dirty="0">
                <a:solidFill>
                  <a:schemeClr val="bg1"/>
                </a:solidFill>
                <a:ea typeface="+mn-lt"/>
                <a:cs typeface="+mn-lt"/>
              </a:rPr>
              <a:t> </a:t>
            </a:r>
            <a:r>
              <a:rPr lang="en-US" sz="1100" dirty="0" err="1">
                <a:solidFill>
                  <a:schemeClr val="bg1"/>
                </a:solidFill>
                <a:ea typeface="+mn-lt"/>
                <a:cs typeface="+mn-lt"/>
              </a:rPr>
              <a:t>dram</a:t>
            </a:r>
            <a:r>
              <a:rPr lang="en-US" sz="1100" dirty="0" err="1">
                <a:solidFill>
                  <a:schemeClr val="bg1"/>
                </a:solidFill>
                <a:latin typeface="Corbel"/>
                <a:ea typeface="+mn-lt"/>
                <a:cs typeface="+mn-lt"/>
              </a:rPr>
              <a:t>áticos</a:t>
            </a:r>
            <a:r>
              <a:rPr lang="en-US" sz="1100" dirty="0">
                <a:solidFill>
                  <a:schemeClr val="bg1"/>
                </a:solidFill>
                <a:ea typeface="+mn-lt"/>
                <a:cs typeface="+mn-lt"/>
              </a:rPr>
              <a:t>. A </a:t>
            </a:r>
            <a:r>
              <a:rPr lang="en-US" sz="1100" dirty="0" err="1">
                <a:solidFill>
                  <a:schemeClr val="bg1"/>
                </a:solidFill>
                <a:ea typeface="+mn-lt"/>
                <a:cs typeface="+mn-lt"/>
              </a:rPr>
              <a:t>pesar</a:t>
            </a:r>
            <a:r>
              <a:rPr lang="en-US" sz="1100" dirty="0">
                <a:solidFill>
                  <a:schemeClr val="bg1"/>
                </a:solidFill>
                <a:ea typeface="+mn-lt"/>
                <a:cs typeface="+mn-lt"/>
              </a:rPr>
              <a:t> de </a:t>
            </a:r>
            <a:r>
              <a:rPr lang="en-US" sz="1100" dirty="0" err="1">
                <a:solidFill>
                  <a:schemeClr val="bg1"/>
                </a:solidFill>
                <a:ea typeface="+mn-lt"/>
                <a:cs typeface="+mn-lt"/>
              </a:rPr>
              <a:t>ello</a:t>
            </a:r>
            <a:r>
              <a:rPr lang="en-US" sz="1100" dirty="0">
                <a:solidFill>
                  <a:schemeClr val="bg1"/>
                </a:solidFill>
                <a:latin typeface="Corbel"/>
                <a:ea typeface="+mn-lt"/>
                <a:cs typeface="+mn-lt"/>
              </a:rPr>
              <a:t>, se </a:t>
            </a:r>
            <a:r>
              <a:rPr lang="en-US" sz="1100" dirty="0" err="1">
                <a:solidFill>
                  <a:schemeClr val="bg1"/>
                </a:solidFill>
                <a:latin typeface="Corbel"/>
                <a:ea typeface="+mn-lt"/>
                <a:cs typeface="+mn-lt"/>
              </a:rPr>
              <a:t>observan</a:t>
            </a:r>
            <a:r>
              <a:rPr lang="en-US" sz="1100" dirty="0">
                <a:solidFill>
                  <a:schemeClr val="bg1"/>
                </a:solidFill>
                <a:ea typeface="+mn-lt"/>
                <a:cs typeface="+mn-lt"/>
              </a:rPr>
              <a:t> </a:t>
            </a:r>
            <a:r>
              <a:rPr lang="en-US" sz="1100" dirty="0" err="1">
                <a:solidFill>
                  <a:schemeClr val="bg1"/>
                </a:solidFill>
                <a:ea typeface="+mn-lt"/>
                <a:cs typeface="+mn-lt"/>
              </a:rPr>
              <a:t>efectos</a:t>
            </a:r>
            <a:r>
              <a:rPr lang="en-US" sz="1100" dirty="0">
                <a:solidFill>
                  <a:schemeClr val="bg1"/>
                </a:solidFill>
                <a:ea typeface="+mn-lt"/>
                <a:cs typeface="+mn-lt"/>
              </a:rPr>
              <a:t>  </a:t>
            </a:r>
            <a:r>
              <a:rPr lang="en-US" sz="1100" dirty="0" err="1">
                <a:solidFill>
                  <a:schemeClr val="bg1"/>
                </a:solidFill>
                <a:ea typeface="+mn-lt"/>
                <a:cs typeface="+mn-lt"/>
              </a:rPr>
              <a:t>positivos</a:t>
            </a:r>
            <a:r>
              <a:rPr lang="en-US" sz="1100" dirty="0">
                <a:solidFill>
                  <a:schemeClr val="bg1"/>
                </a:solidFill>
                <a:ea typeface="+mn-lt"/>
                <a:cs typeface="+mn-lt"/>
              </a:rPr>
              <a:t> </a:t>
            </a:r>
            <a:r>
              <a:rPr lang="en-US" sz="1100" dirty="0" err="1">
                <a:solidFill>
                  <a:schemeClr val="bg1"/>
                </a:solidFill>
                <a:ea typeface="+mn-lt"/>
                <a:cs typeface="+mn-lt"/>
              </a:rPr>
              <a:t>relacionados</a:t>
            </a:r>
            <a:r>
              <a:rPr lang="en-US" sz="1100" dirty="0">
                <a:solidFill>
                  <a:schemeClr val="bg1"/>
                </a:solidFill>
                <a:ea typeface="+mn-lt"/>
                <a:cs typeface="+mn-lt"/>
              </a:rPr>
              <a:t> con la </a:t>
            </a:r>
            <a:r>
              <a:rPr lang="en-US" sz="1100" dirty="0" err="1">
                <a:solidFill>
                  <a:schemeClr val="bg1"/>
                </a:solidFill>
                <a:ea typeface="+mn-lt"/>
                <a:cs typeface="+mn-lt"/>
              </a:rPr>
              <a:t>menor</a:t>
            </a:r>
            <a:r>
              <a:rPr lang="en-US" sz="1100" dirty="0">
                <a:solidFill>
                  <a:schemeClr val="bg1"/>
                </a:solidFill>
                <a:ea typeface="+mn-lt"/>
                <a:cs typeface="+mn-lt"/>
              </a:rPr>
              <a:t> </a:t>
            </a:r>
            <a:r>
              <a:rPr lang="en-US" sz="1100" dirty="0" err="1">
                <a:solidFill>
                  <a:schemeClr val="bg1"/>
                </a:solidFill>
                <a:ea typeface="+mn-lt"/>
                <a:cs typeface="+mn-lt"/>
              </a:rPr>
              <a:t>contaminaci</a:t>
            </a:r>
            <a:r>
              <a:rPr lang="en-US" sz="1100" dirty="0" err="1">
                <a:solidFill>
                  <a:schemeClr val="bg1"/>
                </a:solidFill>
                <a:latin typeface="Corbel"/>
                <a:ea typeface="+mn-lt"/>
                <a:cs typeface="+mn-lt"/>
              </a:rPr>
              <a:t>ón</a:t>
            </a:r>
            <a:r>
              <a:rPr lang="en-US" sz="1100" dirty="0">
                <a:solidFill>
                  <a:schemeClr val="bg1"/>
                </a:solidFill>
                <a:latin typeface="Corbel"/>
                <a:ea typeface="+mn-lt"/>
                <a:cs typeface="+mn-lt"/>
              </a:rPr>
              <a:t> del </a:t>
            </a:r>
            <a:r>
              <a:rPr lang="en-US" sz="1100" dirty="0" err="1">
                <a:solidFill>
                  <a:schemeClr val="bg1"/>
                </a:solidFill>
                <a:latin typeface="Corbel"/>
                <a:ea typeface="+mn-lt"/>
                <a:cs typeface="+mn-lt"/>
              </a:rPr>
              <a:t>aire</a:t>
            </a:r>
            <a:r>
              <a:rPr lang="en-US" sz="1100" dirty="0">
                <a:solidFill>
                  <a:schemeClr val="bg1"/>
                </a:solidFill>
                <a:latin typeface="Corbel"/>
                <a:ea typeface="+mn-lt"/>
                <a:cs typeface="+mn-lt"/>
              </a:rPr>
              <a:t>.</a:t>
            </a:r>
            <a:endParaRPr lang="en-US" sz="1100" dirty="0">
              <a:solidFill>
                <a:schemeClr val="bg1"/>
              </a:solidFill>
            </a:endParaRPr>
          </a:p>
        </p:txBody>
      </p:sp>
      <p:sp>
        <p:nvSpPr>
          <p:cNvPr id="9" name="Textfeld 8">
            <a:extLst>
              <a:ext uri="{FF2B5EF4-FFF2-40B4-BE49-F238E27FC236}">
                <a16:creationId xmlns:a16="http://schemas.microsoft.com/office/drawing/2014/main" id="{F5502F27-C811-47B9-833C-AF79C6ACF063}"/>
              </a:ext>
            </a:extLst>
          </p:cNvPr>
          <p:cNvSpPr txBox="1"/>
          <p:nvPr/>
        </p:nvSpPr>
        <p:spPr>
          <a:xfrm>
            <a:off x="2075655" y="482130"/>
            <a:ext cx="3219067" cy="2308324"/>
          </a:xfrm>
          <a:prstGeom prst="rect">
            <a:avLst/>
          </a:prstGeom>
          <a:noFill/>
        </p:spPr>
        <p:txBody>
          <a:bodyPr wrap="square" rtlCol="0">
            <a:spAutoFit/>
          </a:bodyPr>
          <a:lstStyle/>
          <a:p>
            <a:pPr algn="just"/>
            <a:r>
              <a:rPr lang="en-US" sz="1200" dirty="0" err="1">
                <a:solidFill>
                  <a:schemeClr val="tx2">
                    <a:lumMod val="50000"/>
                  </a:schemeClr>
                </a:solidFill>
              </a:rPr>
              <a:t>Enfermeros</a:t>
            </a:r>
            <a:r>
              <a:rPr lang="en-US" sz="1200" dirty="0">
                <a:solidFill>
                  <a:schemeClr val="tx2">
                    <a:lumMod val="50000"/>
                  </a:schemeClr>
                </a:solidFill>
              </a:rPr>
              <a:t>, </a:t>
            </a:r>
            <a:r>
              <a:rPr lang="en-US" sz="1200" dirty="0" err="1">
                <a:solidFill>
                  <a:schemeClr val="tx2">
                    <a:lumMod val="50000"/>
                  </a:schemeClr>
                </a:solidFill>
              </a:rPr>
              <a:t>doctores</a:t>
            </a:r>
            <a:r>
              <a:rPr lang="en-US" sz="1200" dirty="0">
                <a:solidFill>
                  <a:schemeClr val="tx2">
                    <a:lumMod val="50000"/>
                  </a:schemeClr>
                </a:solidFill>
              </a:rPr>
              <a:t>, y </a:t>
            </a:r>
            <a:r>
              <a:rPr lang="en-US" sz="1200" dirty="0" err="1">
                <a:solidFill>
                  <a:schemeClr val="tx2">
                    <a:lumMod val="50000"/>
                  </a:schemeClr>
                </a:solidFill>
              </a:rPr>
              <a:t>todos</a:t>
            </a:r>
            <a:r>
              <a:rPr lang="en-US" sz="1200" dirty="0">
                <a:solidFill>
                  <a:schemeClr val="tx2">
                    <a:lumMod val="50000"/>
                  </a:schemeClr>
                </a:solidFill>
              </a:rPr>
              <a:t> </a:t>
            </a:r>
            <a:r>
              <a:rPr lang="en-US" sz="1200" dirty="0" err="1">
                <a:solidFill>
                  <a:schemeClr val="tx2">
                    <a:lumMod val="50000"/>
                  </a:schemeClr>
                </a:solidFill>
              </a:rPr>
              <a:t>aquellos</a:t>
            </a:r>
            <a:r>
              <a:rPr lang="en-US" sz="1200" dirty="0">
                <a:solidFill>
                  <a:schemeClr val="tx2">
                    <a:lumMod val="50000"/>
                  </a:schemeClr>
                </a:solidFill>
              </a:rPr>
              <a:t> que </a:t>
            </a:r>
            <a:r>
              <a:rPr lang="en-US" sz="1200" dirty="0" err="1">
                <a:solidFill>
                  <a:schemeClr val="tx2">
                    <a:lumMod val="50000"/>
                  </a:schemeClr>
                </a:solidFill>
              </a:rPr>
              <a:t>est</a:t>
            </a:r>
            <a:r>
              <a:rPr lang="en-US" sz="1200" dirty="0" err="1">
                <a:solidFill>
                  <a:schemeClr val="tx2">
                    <a:lumMod val="50000"/>
                  </a:schemeClr>
                </a:solidFill>
                <a:latin typeface="Corbel"/>
              </a:rPr>
              <a:t>án</a:t>
            </a:r>
            <a:r>
              <a:rPr lang="en-US" sz="1200" dirty="0">
                <a:solidFill>
                  <a:schemeClr val="tx2">
                    <a:lumMod val="50000"/>
                  </a:schemeClr>
                </a:solidFill>
                <a:latin typeface="Corbel"/>
              </a:rPr>
              <a:t> </a:t>
            </a:r>
            <a:r>
              <a:rPr lang="en-US" sz="1200" dirty="0" err="1">
                <a:solidFill>
                  <a:schemeClr val="tx2">
                    <a:lumMod val="50000"/>
                  </a:schemeClr>
                </a:solidFill>
              </a:rPr>
              <a:t>trabajando</a:t>
            </a:r>
            <a:r>
              <a:rPr lang="en-US" sz="1200" dirty="0">
                <a:solidFill>
                  <a:schemeClr val="tx2">
                    <a:lumMod val="50000"/>
                  </a:schemeClr>
                </a:solidFill>
              </a:rPr>
              <a:t>  para </a:t>
            </a:r>
            <a:r>
              <a:rPr lang="en-US" sz="1200" dirty="0" err="1">
                <a:solidFill>
                  <a:schemeClr val="tx2">
                    <a:lumMod val="50000"/>
                  </a:schemeClr>
                </a:solidFill>
              </a:rPr>
              <a:t>asegurar</a:t>
            </a:r>
            <a:r>
              <a:rPr lang="en-US" sz="1200" dirty="0">
                <a:solidFill>
                  <a:schemeClr val="tx2">
                    <a:lumMod val="50000"/>
                  </a:schemeClr>
                </a:solidFill>
              </a:rPr>
              <a:t> que la </a:t>
            </a:r>
            <a:r>
              <a:rPr lang="en-US" sz="1200" dirty="0" err="1">
                <a:solidFill>
                  <a:schemeClr val="tx2">
                    <a:lumMod val="50000"/>
                  </a:schemeClr>
                </a:solidFill>
              </a:rPr>
              <a:t>gente</a:t>
            </a:r>
            <a:r>
              <a:rPr lang="en-US" sz="1200" dirty="0">
                <a:solidFill>
                  <a:schemeClr val="tx2">
                    <a:lumMod val="50000"/>
                  </a:schemeClr>
                </a:solidFill>
              </a:rPr>
              <a:t> </a:t>
            </a:r>
            <a:r>
              <a:rPr lang="en-US" sz="1200" dirty="0" err="1">
                <a:solidFill>
                  <a:schemeClr val="tx2">
                    <a:lumMod val="50000"/>
                  </a:schemeClr>
                </a:solidFill>
              </a:rPr>
              <a:t>reciba</a:t>
            </a:r>
            <a:r>
              <a:rPr lang="en-US" sz="1200" dirty="0">
                <a:solidFill>
                  <a:schemeClr val="tx2">
                    <a:lumMod val="50000"/>
                  </a:schemeClr>
                </a:solidFill>
              </a:rPr>
              <a:t> el </a:t>
            </a:r>
            <a:r>
              <a:rPr lang="en-US" sz="1200" dirty="0" err="1">
                <a:solidFill>
                  <a:schemeClr val="tx2">
                    <a:lumMod val="50000"/>
                  </a:schemeClr>
                </a:solidFill>
              </a:rPr>
              <a:t>mejor</a:t>
            </a:r>
            <a:r>
              <a:rPr lang="en-US" sz="1200" dirty="0">
                <a:solidFill>
                  <a:schemeClr val="tx2">
                    <a:lumMod val="50000"/>
                  </a:schemeClr>
                </a:solidFill>
              </a:rPr>
              <a:t> </a:t>
            </a:r>
            <a:r>
              <a:rPr lang="en-US" sz="1200" dirty="0" err="1">
                <a:solidFill>
                  <a:schemeClr val="tx2">
                    <a:lumMod val="50000"/>
                  </a:schemeClr>
                </a:solidFill>
              </a:rPr>
              <a:t>tratamiento</a:t>
            </a:r>
            <a:r>
              <a:rPr lang="en-US" sz="1200" dirty="0">
                <a:solidFill>
                  <a:schemeClr val="tx2">
                    <a:lumMod val="50000"/>
                  </a:schemeClr>
                </a:solidFill>
              </a:rPr>
              <a:t>  en </a:t>
            </a:r>
            <a:r>
              <a:rPr lang="en-US" sz="1200" dirty="0" err="1">
                <a:solidFill>
                  <a:schemeClr val="tx2">
                    <a:lumMod val="50000"/>
                  </a:schemeClr>
                </a:solidFill>
              </a:rPr>
              <a:t>los</a:t>
            </a:r>
            <a:r>
              <a:rPr lang="en-US" sz="1200" dirty="0">
                <a:solidFill>
                  <a:schemeClr val="tx2">
                    <a:lumMod val="50000"/>
                  </a:schemeClr>
                </a:solidFill>
              </a:rPr>
              <a:t> </a:t>
            </a:r>
            <a:r>
              <a:rPr lang="en-US" sz="1200" dirty="0" err="1">
                <a:solidFill>
                  <a:schemeClr val="tx2">
                    <a:lumMod val="50000"/>
                  </a:schemeClr>
                </a:solidFill>
              </a:rPr>
              <a:t>hospitales</a:t>
            </a:r>
            <a:r>
              <a:rPr lang="en-US" sz="1200" dirty="0">
                <a:solidFill>
                  <a:schemeClr val="tx2">
                    <a:lumMod val="50000"/>
                  </a:schemeClr>
                </a:solidFill>
              </a:rPr>
              <a:t>, no </a:t>
            </a:r>
            <a:r>
              <a:rPr lang="en-US" sz="1200" dirty="0" err="1">
                <a:solidFill>
                  <a:schemeClr val="tx2">
                    <a:lumMod val="50000"/>
                  </a:schemeClr>
                </a:solidFill>
              </a:rPr>
              <a:t>tienen</a:t>
            </a:r>
            <a:r>
              <a:rPr lang="en-US" sz="1200" dirty="0">
                <a:solidFill>
                  <a:schemeClr val="tx2">
                    <a:lumMod val="50000"/>
                  </a:schemeClr>
                </a:solidFill>
              </a:rPr>
              <a:t> </a:t>
            </a:r>
            <a:r>
              <a:rPr lang="en-US" sz="1200" dirty="0" err="1">
                <a:solidFill>
                  <a:schemeClr val="tx2">
                    <a:lumMod val="50000"/>
                  </a:schemeClr>
                </a:solidFill>
              </a:rPr>
              <a:t>su</a:t>
            </a:r>
            <a:r>
              <a:rPr lang="en-US" sz="1200" dirty="0">
                <a:solidFill>
                  <a:schemeClr val="tx2">
                    <a:lumMod val="50000"/>
                  </a:schemeClr>
                </a:solidFill>
              </a:rPr>
              <a:t> </a:t>
            </a:r>
            <a:r>
              <a:rPr lang="en-US" sz="1200" dirty="0" err="1">
                <a:solidFill>
                  <a:schemeClr val="tx2">
                    <a:lumMod val="50000"/>
                  </a:schemeClr>
                </a:solidFill>
              </a:rPr>
              <a:t>seguridad</a:t>
            </a:r>
            <a:r>
              <a:rPr lang="en-US" sz="1200" dirty="0">
                <a:solidFill>
                  <a:schemeClr val="tx2">
                    <a:lumMod val="50000"/>
                  </a:schemeClr>
                </a:solidFill>
              </a:rPr>
              <a:t> </a:t>
            </a:r>
            <a:r>
              <a:rPr lang="en-US" sz="1200" dirty="0" err="1">
                <a:solidFill>
                  <a:schemeClr val="tx2">
                    <a:lumMod val="50000"/>
                  </a:schemeClr>
                </a:solidFill>
              </a:rPr>
              <a:t>garantizada</a:t>
            </a:r>
            <a:r>
              <a:rPr lang="en-US" sz="1200" dirty="0">
                <a:solidFill>
                  <a:schemeClr val="tx2">
                    <a:lumMod val="50000"/>
                  </a:schemeClr>
                </a:solidFill>
              </a:rPr>
              <a:t>. Los </a:t>
            </a:r>
            <a:r>
              <a:rPr lang="en-US" sz="1200" dirty="0" err="1">
                <a:solidFill>
                  <a:schemeClr val="tx2">
                    <a:lumMod val="50000"/>
                  </a:schemeClr>
                </a:solidFill>
              </a:rPr>
              <a:t>gr</a:t>
            </a:r>
            <a:r>
              <a:rPr lang="en-US" sz="1200" dirty="0" err="1">
                <a:solidFill>
                  <a:schemeClr val="tx2">
                    <a:lumMod val="50000"/>
                  </a:schemeClr>
                </a:solidFill>
                <a:latin typeface="Corbel"/>
              </a:rPr>
              <a:t>áficos</a:t>
            </a:r>
            <a:r>
              <a:rPr lang="en-US" sz="1200" dirty="0">
                <a:solidFill>
                  <a:schemeClr val="tx2">
                    <a:lumMod val="50000"/>
                  </a:schemeClr>
                </a:solidFill>
                <a:latin typeface="Corbel"/>
              </a:rPr>
              <a:t> de la </a:t>
            </a:r>
            <a:r>
              <a:rPr lang="en-US" sz="1200" dirty="0" err="1">
                <a:solidFill>
                  <a:schemeClr val="tx2">
                    <a:lumMod val="50000"/>
                  </a:schemeClr>
                </a:solidFill>
                <a:latin typeface="Corbel"/>
              </a:rPr>
              <a:t>izquierda</a:t>
            </a:r>
            <a:r>
              <a:rPr lang="en-US" sz="1200" dirty="0">
                <a:solidFill>
                  <a:schemeClr val="tx2">
                    <a:lumMod val="50000"/>
                  </a:schemeClr>
                </a:solidFill>
                <a:latin typeface="Corbel"/>
              </a:rPr>
              <a:t> </a:t>
            </a:r>
            <a:r>
              <a:rPr lang="en-US" sz="1200" dirty="0" err="1">
                <a:solidFill>
                  <a:schemeClr val="tx2">
                    <a:lumMod val="50000"/>
                  </a:schemeClr>
                </a:solidFill>
              </a:rPr>
              <a:t>muestran</a:t>
            </a:r>
            <a:r>
              <a:rPr lang="en-US" sz="1200" dirty="0">
                <a:solidFill>
                  <a:schemeClr val="tx2">
                    <a:lumMod val="50000"/>
                  </a:schemeClr>
                </a:solidFill>
              </a:rPr>
              <a:t> </a:t>
            </a:r>
            <a:r>
              <a:rPr lang="en-US" sz="1200" dirty="0" err="1">
                <a:solidFill>
                  <a:schemeClr val="tx2">
                    <a:lumMod val="50000"/>
                  </a:schemeClr>
                </a:solidFill>
              </a:rPr>
              <a:t>s</a:t>
            </a:r>
            <a:r>
              <a:rPr lang="en-US" sz="1200" dirty="0" err="1">
                <a:solidFill>
                  <a:schemeClr val="tx2">
                    <a:lumMod val="50000"/>
                  </a:schemeClr>
                </a:solidFill>
                <a:latin typeface="Corbel"/>
              </a:rPr>
              <a:t>ó</a:t>
            </a:r>
            <a:r>
              <a:rPr lang="en-US" sz="1200" dirty="0" err="1">
                <a:solidFill>
                  <a:schemeClr val="tx2">
                    <a:lumMod val="50000"/>
                  </a:schemeClr>
                </a:solidFill>
              </a:rPr>
              <a:t>lo</a:t>
            </a:r>
            <a:r>
              <a:rPr lang="en-US" sz="1200" dirty="0">
                <a:solidFill>
                  <a:schemeClr val="tx2">
                    <a:lumMod val="50000"/>
                  </a:schemeClr>
                </a:solidFill>
              </a:rPr>
              <a:t> el </a:t>
            </a:r>
            <a:r>
              <a:rPr lang="en-US" sz="1200" dirty="0" err="1">
                <a:solidFill>
                  <a:schemeClr val="tx2">
                    <a:lumMod val="50000"/>
                  </a:schemeClr>
                </a:solidFill>
              </a:rPr>
              <a:t>n</a:t>
            </a:r>
            <a:r>
              <a:rPr lang="en-US" sz="1200" dirty="0" err="1">
                <a:solidFill>
                  <a:schemeClr val="tx2">
                    <a:lumMod val="50000"/>
                  </a:schemeClr>
                </a:solidFill>
                <a:latin typeface="Corbel"/>
              </a:rPr>
              <a:t>úmero</a:t>
            </a:r>
            <a:r>
              <a:rPr lang="en-US" sz="1200" dirty="0">
                <a:solidFill>
                  <a:schemeClr val="tx2">
                    <a:lumMod val="50000"/>
                  </a:schemeClr>
                </a:solidFill>
                <a:latin typeface="Corbel"/>
              </a:rPr>
              <a:t> </a:t>
            </a:r>
            <a:r>
              <a:rPr lang="en-US" sz="1200" dirty="0" err="1">
                <a:solidFill>
                  <a:schemeClr val="tx2">
                    <a:lumMod val="50000"/>
                  </a:schemeClr>
                </a:solidFill>
                <a:latin typeface="Corbel"/>
              </a:rPr>
              <a:t>oficial</a:t>
            </a:r>
            <a:r>
              <a:rPr lang="en-US" sz="1200" dirty="0">
                <a:solidFill>
                  <a:schemeClr val="tx2">
                    <a:lumMod val="50000"/>
                  </a:schemeClr>
                </a:solidFill>
                <a:latin typeface="Corbel"/>
              </a:rPr>
              <a:t> </a:t>
            </a:r>
            <a:r>
              <a:rPr lang="en-US" sz="1200" dirty="0" err="1">
                <a:solidFill>
                  <a:schemeClr val="tx2">
                    <a:lumMod val="50000"/>
                  </a:schemeClr>
                </a:solidFill>
                <a:latin typeface="Corbel"/>
              </a:rPr>
              <a:t>creciente</a:t>
            </a:r>
            <a:r>
              <a:rPr lang="en-US" sz="1200" dirty="0">
                <a:solidFill>
                  <a:schemeClr val="tx2">
                    <a:lumMod val="50000"/>
                  </a:schemeClr>
                </a:solidFill>
                <a:latin typeface="Corbel"/>
              </a:rPr>
              <a:t> </a:t>
            </a:r>
            <a:r>
              <a:rPr lang="en-US" sz="1200" dirty="0">
                <a:solidFill>
                  <a:schemeClr val="tx2">
                    <a:lumMod val="50000"/>
                  </a:schemeClr>
                </a:solidFill>
              </a:rPr>
              <a:t>de </a:t>
            </a:r>
            <a:r>
              <a:rPr lang="en-US" sz="1200" dirty="0" err="1">
                <a:solidFill>
                  <a:schemeClr val="tx2">
                    <a:lumMod val="50000"/>
                  </a:schemeClr>
                </a:solidFill>
              </a:rPr>
              <a:t>muertes</a:t>
            </a:r>
            <a:r>
              <a:rPr lang="en-US" sz="1200" dirty="0">
                <a:solidFill>
                  <a:schemeClr val="tx2">
                    <a:lumMod val="50000"/>
                  </a:schemeClr>
                </a:solidFill>
              </a:rPr>
              <a:t> en el sector de  </a:t>
            </a:r>
            <a:r>
              <a:rPr lang="en-US" sz="1200" dirty="0" err="1">
                <a:solidFill>
                  <a:schemeClr val="tx2">
                    <a:lumMod val="50000"/>
                  </a:schemeClr>
                </a:solidFill>
              </a:rPr>
              <a:t>salud</a:t>
            </a:r>
            <a:r>
              <a:rPr lang="en-US" sz="1200" dirty="0">
                <a:solidFill>
                  <a:schemeClr val="tx2">
                    <a:lumMod val="50000"/>
                  </a:schemeClr>
                </a:solidFill>
              </a:rPr>
              <a:t> hasta el 15 de </a:t>
            </a:r>
            <a:r>
              <a:rPr lang="en-US" sz="1200" dirty="0" err="1">
                <a:solidFill>
                  <a:schemeClr val="tx2">
                    <a:lumMod val="50000"/>
                  </a:schemeClr>
                </a:solidFill>
              </a:rPr>
              <a:t>abril</a:t>
            </a:r>
            <a:r>
              <a:rPr lang="en-US" sz="1200" dirty="0">
                <a:solidFill>
                  <a:schemeClr val="tx2">
                    <a:lumMod val="50000"/>
                  </a:schemeClr>
                </a:solidFill>
              </a:rPr>
              <a:t> de 2020; el </a:t>
            </a:r>
            <a:r>
              <a:rPr lang="en-US" sz="1200" dirty="0" err="1">
                <a:solidFill>
                  <a:schemeClr val="tx2">
                    <a:lumMod val="50000"/>
                  </a:schemeClr>
                </a:solidFill>
              </a:rPr>
              <a:t>n</a:t>
            </a:r>
            <a:r>
              <a:rPr lang="en-US" sz="1200" dirty="0" err="1">
                <a:solidFill>
                  <a:schemeClr val="tx2">
                    <a:lumMod val="50000"/>
                  </a:schemeClr>
                </a:solidFill>
                <a:latin typeface="Corbel"/>
              </a:rPr>
              <a:t>úmero</a:t>
            </a:r>
            <a:r>
              <a:rPr lang="en-US" sz="1200" dirty="0">
                <a:solidFill>
                  <a:schemeClr val="tx2">
                    <a:lumMod val="50000"/>
                  </a:schemeClr>
                </a:solidFill>
                <a:latin typeface="Corbel"/>
              </a:rPr>
              <a:t> real </a:t>
            </a:r>
            <a:r>
              <a:rPr lang="en-US" sz="1200" dirty="0" err="1">
                <a:solidFill>
                  <a:schemeClr val="tx2">
                    <a:lumMod val="50000"/>
                  </a:schemeClr>
                </a:solidFill>
              </a:rPr>
              <a:t>es</a:t>
            </a:r>
            <a:r>
              <a:rPr lang="en-US" sz="1200" dirty="0">
                <a:solidFill>
                  <a:schemeClr val="tx2">
                    <a:lumMod val="50000"/>
                  </a:schemeClr>
                </a:solidFill>
              </a:rPr>
              <a:t>, de </a:t>
            </a:r>
            <a:r>
              <a:rPr lang="en-US" sz="1200" dirty="0" err="1">
                <a:solidFill>
                  <a:schemeClr val="tx2">
                    <a:lumMod val="50000"/>
                  </a:schemeClr>
                </a:solidFill>
              </a:rPr>
              <a:t>lejos</a:t>
            </a:r>
            <a:r>
              <a:rPr lang="en-US" sz="1200" dirty="0">
                <a:solidFill>
                  <a:schemeClr val="tx2">
                    <a:lumMod val="50000"/>
                  </a:schemeClr>
                </a:solidFill>
              </a:rPr>
              <a:t>, mucho </a:t>
            </a:r>
            <a:r>
              <a:rPr lang="en-US" sz="1200" dirty="0" err="1">
                <a:solidFill>
                  <a:schemeClr val="tx2">
                    <a:lumMod val="50000"/>
                  </a:schemeClr>
                </a:solidFill>
              </a:rPr>
              <a:t>m</a:t>
            </a:r>
            <a:r>
              <a:rPr lang="en-US" sz="1200" dirty="0" err="1">
                <a:solidFill>
                  <a:schemeClr val="tx2">
                    <a:lumMod val="50000"/>
                  </a:schemeClr>
                </a:solidFill>
                <a:latin typeface="Corbel"/>
              </a:rPr>
              <a:t>ás</a:t>
            </a:r>
            <a:r>
              <a:rPr lang="en-US" sz="1200" dirty="0">
                <a:solidFill>
                  <a:schemeClr val="tx2">
                    <a:lumMod val="50000"/>
                  </a:schemeClr>
                </a:solidFill>
                <a:latin typeface="Corbel"/>
              </a:rPr>
              <a:t> </a:t>
            </a:r>
            <a:r>
              <a:rPr lang="en-US" sz="1200" dirty="0">
                <a:solidFill>
                  <a:schemeClr val="tx2">
                    <a:lumMod val="50000"/>
                  </a:schemeClr>
                </a:solidFill>
              </a:rPr>
              <a:t>alto. </a:t>
            </a:r>
            <a:r>
              <a:rPr lang="en-US" sz="1200" dirty="0" err="1">
                <a:solidFill>
                  <a:schemeClr val="tx2">
                    <a:lumMod val="50000"/>
                  </a:schemeClr>
                </a:solidFill>
              </a:rPr>
              <a:t>Estas</a:t>
            </a:r>
            <a:r>
              <a:rPr lang="en-US" sz="1200" dirty="0">
                <a:solidFill>
                  <a:schemeClr val="tx2">
                    <a:lumMod val="50000"/>
                  </a:schemeClr>
                </a:solidFill>
              </a:rPr>
              <a:t> personas </a:t>
            </a:r>
            <a:r>
              <a:rPr lang="en-US" sz="1200" dirty="0" err="1">
                <a:solidFill>
                  <a:schemeClr val="tx2">
                    <a:lumMod val="50000"/>
                  </a:schemeClr>
                </a:solidFill>
              </a:rPr>
              <a:t>contribuyen</a:t>
            </a:r>
            <a:r>
              <a:rPr lang="en-US" sz="1200" dirty="0">
                <a:solidFill>
                  <a:schemeClr val="tx2">
                    <a:lumMod val="50000"/>
                  </a:schemeClr>
                </a:solidFill>
              </a:rPr>
              <a:t> a  que la </a:t>
            </a:r>
            <a:r>
              <a:rPr lang="en-US" sz="1200" dirty="0" err="1">
                <a:solidFill>
                  <a:schemeClr val="tx2">
                    <a:lumMod val="50000"/>
                  </a:schemeClr>
                </a:solidFill>
              </a:rPr>
              <a:t>gr</a:t>
            </a:r>
            <a:r>
              <a:rPr lang="en-US" sz="1200" dirty="0" err="1">
                <a:solidFill>
                  <a:schemeClr val="tx2">
                    <a:lumMod val="50000"/>
                  </a:schemeClr>
                </a:solidFill>
                <a:latin typeface="Corbel"/>
              </a:rPr>
              <a:t>áfica</a:t>
            </a:r>
            <a:r>
              <a:rPr lang="en-US" sz="1200" dirty="0">
                <a:solidFill>
                  <a:schemeClr val="tx2">
                    <a:lumMod val="50000"/>
                  </a:schemeClr>
                </a:solidFill>
                <a:latin typeface="Corbel"/>
              </a:rPr>
              <a:t> de la </a:t>
            </a:r>
            <a:r>
              <a:rPr lang="en-US" sz="1200" dirty="0" err="1">
                <a:solidFill>
                  <a:schemeClr val="tx2">
                    <a:lumMod val="50000"/>
                  </a:schemeClr>
                </a:solidFill>
                <a:latin typeface="Corbel"/>
              </a:rPr>
              <a:t>derecha</a:t>
            </a:r>
            <a:r>
              <a:rPr lang="en-US" sz="1200" dirty="0">
                <a:solidFill>
                  <a:schemeClr val="tx2">
                    <a:lumMod val="50000"/>
                  </a:schemeClr>
                </a:solidFill>
                <a:latin typeface="Corbel"/>
              </a:rPr>
              <a:t> </a:t>
            </a:r>
            <a:r>
              <a:rPr lang="en-US" sz="1200" dirty="0">
                <a:solidFill>
                  <a:schemeClr val="tx2">
                    <a:lumMod val="50000"/>
                  </a:schemeClr>
                </a:solidFill>
              </a:rPr>
              <a:t>sea  </a:t>
            </a:r>
            <a:r>
              <a:rPr lang="en-US" sz="1200" dirty="0" err="1">
                <a:solidFill>
                  <a:schemeClr val="tx2">
                    <a:lumMod val="50000"/>
                  </a:schemeClr>
                </a:solidFill>
              </a:rPr>
              <a:t>una</a:t>
            </a:r>
            <a:r>
              <a:rPr lang="en-US" sz="1200" dirty="0">
                <a:solidFill>
                  <a:schemeClr val="tx2">
                    <a:lumMod val="50000"/>
                  </a:schemeClr>
                </a:solidFill>
              </a:rPr>
              <a:t> </a:t>
            </a:r>
            <a:r>
              <a:rPr lang="en-US" sz="1200" dirty="0" err="1">
                <a:solidFill>
                  <a:schemeClr val="tx2">
                    <a:lumMod val="50000"/>
                  </a:schemeClr>
                </a:solidFill>
              </a:rPr>
              <a:t>realidad</a:t>
            </a:r>
            <a:r>
              <a:rPr lang="en-US" sz="1200" dirty="0">
                <a:solidFill>
                  <a:schemeClr val="tx2">
                    <a:lumMod val="50000"/>
                  </a:schemeClr>
                </a:solidFill>
              </a:rPr>
              <a:t>. En </a:t>
            </a:r>
            <a:r>
              <a:rPr lang="en-US" sz="1200" dirty="0">
                <a:solidFill>
                  <a:schemeClr val="tx2">
                    <a:lumMod val="50000"/>
                  </a:schemeClr>
                </a:solidFill>
                <a:hlinkClick r:id="rId3"/>
              </a:rPr>
              <a:t>www.worldometers.info</a:t>
            </a:r>
            <a:r>
              <a:rPr lang="en-US" sz="1200" dirty="0">
                <a:solidFill>
                  <a:schemeClr val="tx2">
                    <a:lumMod val="50000"/>
                  </a:schemeClr>
                </a:solidFill>
              </a:rPr>
              <a:t> </a:t>
            </a:r>
            <a:r>
              <a:rPr lang="en-US" sz="1200" dirty="0" err="1">
                <a:solidFill>
                  <a:schemeClr val="tx2">
                    <a:lumMod val="50000"/>
                  </a:schemeClr>
                </a:solidFill>
              </a:rPr>
              <a:t>podemos</a:t>
            </a:r>
            <a:r>
              <a:rPr lang="en-US" sz="1200" dirty="0">
                <a:solidFill>
                  <a:schemeClr val="tx2">
                    <a:lumMod val="50000"/>
                  </a:schemeClr>
                </a:solidFill>
              </a:rPr>
              <a:t> </a:t>
            </a:r>
            <a:r>
              <a:rPr lang="en-US" sz="1200" dirty="0" err="1">
                <a:solidFill>
                  <a:schemeClr val="tx2">
                    <a:lumMod val="50000"/>
                  </a:schemeClr>
                </a:solidFill>
              </a:rPr>
              <a:t>ver</a:t>
            </a:r>
            <a:r>
              <a:rPr lang="en-US" sz="1200" dirty="0">
                <a:solidFill>
                  <a:schemeClr val="tx2">
                    <a:lumMod val="50000"/>
                  </a:schemeClr>
                </a:solidFill>
              </a:rPr>
              <a:t> en </a:t>
            </a:r>
            <a:r>
              <a:rPr lang="en-US" sz="1200" dirty="0" err="1">
                <a:solidFill>
                  <a:schemeClr val="tx2">
                    <a:lumMod val="50000"/>
                  </a:schemeClr>
                </a:solidFill>
              </a:rPr>
              <a:t>tiempo</a:t>
            </a:r>
            <a:r>
              <a:rPr lang="en-US" sz="1200" dirty="0">
                <a:solidFill>
                  <a:schemeClr val="tx2">
                    <a:lumMod val="50000"/>
                  </a:schemeClr>
                </a:solidFill>
              </a:rPr>
              <a:t> real </a:t>
            </a:r>
            <a:r>
              <a:rPr lang="en-US" sz="1200" dirty="0" err="1">
                <a:solidFill>
                  <a:schemeClr val="tx2">
                    <a:lumMod val="50000"/>
                  </a:schemeClr>
                </a:solidFill>
              </a:rPr>
              <a:t>como</a:t>
            </a:r>
            <a:r>
              <a:rPr lang="en-US" sz="1200" dirty="0">
                <a:solidFill>
                  <a:schemeClr val="tx2">
                    <a:lumMod val="50000"/>
                  </a:schemeClr>
                </a:solidFill>
              </a:rPr>
              <a:t> se </a:t>
            </a:r>
            <a:r>
              <a:rPr lang="en-US" sz="1200" dirty="0" err="1">
                <a:solidFill>
                  <a:schemeClr val="tx2">
                    <a:lumMod val="50000"/>
                  </a:schemeClr>
                </a:solidFill>
                <a:latin typeface="Corbel"/>
              </a:rPr>
              <a:t>desarrolla</a:t>
            </a:r>
            <a:r>
              <a:rPr lang="en-US" sz="1200" dirty="0">
                <a:solidFill>
                  <a:schemeClr val="tx2">
                    <a:lumMod val="50000"/>
                  </a:schemeClr>
                </a:solidFill>
                <a:latin typeface="Corbel"/>
              </a:rPr>
              <a:t> en el </a:t>
            </a:r>
            <a:r>
              <a:rPr lang="en-US" sz="1200" dirty="0" err="1">
                <a:solidFill>
                  <a:schemeClr val="tx2">
                    <a:lumMod val="50000"/>
                  </a:schemeClr>
                </a:solidFill>
                <a:latin typeface="Corbel"/>
              </a:rPr>
              <a:t>mundo</a:t>
            </a:r>
            <a:r>
              <a:rPr lang="en-US" sz="1200" dirty="0">
                <a:solidFill>
                  <a:schemeClr val="tx2">
                    <a:lumMod val="50000"/>
                  </a:schemeClr>
                </a:solidFill>
                <a:latin typeface="Corbel"/>
              </a:rPr>
              <a:t> </a:t>
            </a:r>
            <a:r>
              <a:rPr lang="en-US" sz="1200" dirty="0">
                <a:solidFill>
                  <a:schemeClr val="tx2">
                    <a:lumMod val="50000"/>
                  </a:schemeClr>
                </a:solidFill>
              </a:rPr>
              <a:t>y no </a:t>
            </a:r>
            <a:r>
              <a:rPr lang="en-US" sz="1200" dirty="0" err="1">
                <a:solidFill>
                  <a:schemeClr val="tx2">
                    <a:lumMod val="50000"/>
                  </a:schemeClr>
                </a:solidFill>
              </a:rPr>
              <a:t>s</a:t>
            </a:r>
            <a:r>
              <a:rPr lang="en-US" sz="1200" dirty="0" err="1">
                <a:solidFill>
                  <a:schemeClr val="tx2">
                    <a:lumMod val="50000"/>
                  </a:schemeClr>
                </a:solidFill>
                <a:latin typeface="Corbel"/>
              </a:rPr>
              <a:t>ólo</a:t>
            </a:r>
            <a:r>
              <a:rPr lang="en-US" sz="1200" dirty="0">
                <a:solidFill>
                  <a:schemeClr val="tx2">
                    <a:lumMod val="50000"/>
                  </a:schemeClr>
                </a:solidFill>
                <a:latin typeface="Corbel"/>
              </a:rPr>
              <a:t> en </a:t>
            </a:r>
            <a:r>
              <a:rPr lang="en-US" sz="1200" dirty="0" err="1">
                <a:solidFill>
                  <a:schemeClr val="tx2">
                    <a:lumMod val="50000"/>
                  </a:schemeClr>
                </a:solidFill>
                <a:latin typeface="Corbel"/>
              </a:rPr>
              <a:t>relación</a:t>
            </a:r>
            <a:r>
              <a:rPr lang="en-US" sz="1200" dirty="0">
                <a:solidFill>
                  <a:schemeClr val="tx2">
                    <a:lumMod val="50000"/>
                  </a:schemeClr>
                </a:solidFill>
                <a:latin typeface="Corbel"/>
              </a:rPr>
              <a:t> a </a:t>
            </a:r>
            <a:r>
              <a:rPr lang="en-US" sz="1200" dirty="0" err="1">
                <a:solidFill>
                  <a:schemeClr val="tx2">
                    <a:lumMod val="50000"/>
                  </a:schemeClr>
                </a:solidFill>
                <a:latin typeface="Corbel"/>
              </a:rPr>
              <a:t>los</a:t>
            </a:r>
            <a:r>
              <a:rPr lang="en-US" sz="1200" dirty="0">
                <a:solidFill>
                  <a:schemeClr val="tx2">
                    <a:lumMod val="50000"/>
                  </a:schemeClr>
                </a:solidFill>
                <a:latin typeface="Corbel"/>
              </a:rPr>
              <a:t> </a:t>
            </a:r>
            <a:r>
              <a:rPr lang="en-US" sz="1200" dirty="0" err="1">
                <a:solidFill>
                  <a:schemeClr val="tx2">
                    <a:lumMod val="50000"/>
                  </a:schemeClr>
                </a:solidFill>
                <a:latin typeface="Corbel"/>
              </a:rPr>
              <a:t>nacimientos</a:t>
            </a:r>
            <a:r>
              <a:rPr lang="en-US" sz="1200" dirty="0">
                <a:solidFill>
                  <a:schemeClr val="tx2">
                    <a:lumMod val="50000"/>
                  </a:schemeClr>
                </a:solidFill>
                <a:latin typeface="Corbel"/>
              </a:rPr>
              <a:t> y </a:t>
            </a:r>
            <a:r>
              <a:rPr lang="en-US" sz="1200" dirty="0" err="1">
                <a:solidFill>
                  <a:schemeClr val="tx2">
                    <a:lumMod val="50000"/>
                  </a:schemeClr>
                </a:solidFill>
                <a:latin typeface="Corbel"/>
              </a:rPr>
              <a:t>defunciones</a:t>
            </a:r>
            <a:r>
              <a:rPr lang="en-US" sz="1200" dirty="0">
                <a:solidFill>
                  <a:schemeClr val="tx2">
                    <a:lumMod val="50000"/>
                  </a:schemeClr>
                </a:solidFill>
                <a:latin typeface="Corbel"/>
              </a:rPr>
              <a:t>.</a:t>
            </a:r>
            <a:endParaRPr lang="en-US" sz="1200" dirty="0">
              <a:solidFill>
                <a:schemeClr val="tx2">
                  <a:lumMod val="50000"/>
                </a:schemeClr>
              </a:solidFill>
            </a:endParaRPr>
          </a:p>
        </p:txBody>
      </p:sp>
      <p:graphicFrame>
        <p:nvGraphicFramePr>
          <p:cNvPr id="41" name="Chart 50">
            <a:extLst>
              <a:ext uri="{FF2B5EF4-FFF2-40B4-BE49-F238E27FC236}">
                <a16:creationId xmlns:a16="http://schemas.microsoft.com/office/drawing/2014/main" id="{ABF1AE4A-A7D1-44CB-8742-64CC4FF35871}"/>
              </a:ext>
            </a:extLst>
          </p:cNvPr>
          <p:cNvGraphicFramePr>
            <a:graphicFrameLocks/>
          </p:cNvGraphicFramePr>
          <p:nvPr/>
        </p:nvGraphicFramePr>
        <p:xfrm>
          <a:off x="4943073" y="468950"/>
          <a:ext cx="2095179" cy="21515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0" name="Inhaltsplatzhalter 5">
            <a:extLst>
              <a:ext uri="{FF2B5EF4-FFF2-40B4-BE49-F238E27FC236}">
                <a16:creationId xmlns:a16="http://schemas.microsoft.com/office/drawing/2014/main" id="{1FA795F8-73A2-43FF-BA5E-D3C193059C9C}"/>
              </a:ext>
            </a:extLst>
          </p:cNvPr>
          <p:cNvGraphicFramePr>
            <a:graphicFrameLocks/>
          </p:cNvGraphicFramePr>
          <p:nvPr/>
        </p:nvGraphicFramePr>
        <p:xfrm>
          <a:off x="257898" y="738078"/>
          <a:ext cx="1840260" cy="704459"/>
        </p:xfrm>
        <a:graphic>
          <a:graphicData uri="http://schemas.openxmlformats.org/drawingml/2006/chart">
            <c:chart xmlns:c="http://schemas.openxmlformats.org/drawingml/2006/chart" xmlns:r="http://schemas.openxmlformats.org/officeDocument/2006/relationships" r:id="rId5"/>
          </a:graphicData>
        </a:graphic>
      </p:graphicFrame>
      <p:sp>
        <p:nvSpPr>
          <p:cNvPr id="61" name="Textfeld 60">
            <a:extLst>
              <a:ext uri="{FF2B5EF4-FFF2-40B4-BE49-F238E27FC236}">
                <a16:creationId xmlns:a16="http://schemas.microsoft.com/office/drawing/2014/main" id="{3B49F673-5293-4ECD-BE40-EF014054573B}"/>
              </a:ext>
            </a:extLst>
          </p:cNvPr>
          <p:cNvSpPr txBox="1"/>
          <p:nvPr/>
        </p:nvSpPr>
        <p:spPr>
          <a:xfrm>
            <a:off x="675200" y="1524670"/>
            <a:ext cx="1600771" cy="276999"/>
          </a:xfrm>
          <a:prstGeom prst="rect">
            <a:avLst/>
          </a:prstGeom>
          <a:noFill/>
        </p:spPr>
        <p:txBody>
          <a:bodyPr wrap="square" rtlCol="0">
            <a:spAutoFit/>
          </a:bodyPr>
          <a:lstStyle/>
          <a:p>
            <a:r>
              <a:rPr lang="de-DE" sz="1200" b="1" dirty="0">
                <a:solidFill>
                  <a:schemeClr val="tx2">
                    <a:lumMod val="50000"/>
                  </a:schemeClr>
                </a:solidFill>
              </a:rPr>
              <a:t>Reino Unido ejemplo</a:t>
            </a:r>
          </a:p>
        </p:txBody>
      </p:sp>
      <p:graphicFrame>
        <p:nvGraphicFramePr>
          <p:cNvPr id="62" name="Inhaltsplatzhalter 5">
            <a:extLst>
              <a:ext uri="{FF2B5EF4-FFF2-40B4-BE49-F238E27FC236}">
                <a16:creationId xmlns:a16="http://schemas.microsoft.com/office/drawing/2014/main" id="{9FFD3930-22C2-4509-84DF-3CB054F56FC4}"/>
              </a:ext>
            </a:extLst>
          </p:cNvPr>
          <p:cNvGraphicFramePr>
            <a:graphicFrameLocks/>
          </p:cNvGraphicFramePr>
          <p:nvPr/>
        </p:nvGraphicFramePr>
        <p:xfrm>
          <a:off x="-38100" y="1773274"/>
          <a:ext cx="2200275" cy="1051227"/>
        </p:xfrm>
        <a:graphic>
          <a:graphicData uri="http://schemas.openxmlformats.org/drawingml/2006/chart">
            <c:chart xmlns:c="http://schemas.openxmlformats.org/drawingml/2006/chart" xmlns:r="http://schemas.openxmlformats.org/officeDocument/2006/relationships" r:id="rId6"/>
          </a:graphicData>
        </a:graphic>
      </p:graphicFrame>
      <p:sp>
        <p:nvSpPr>
          <p:cNvPr id="64" name="Textfeld 63">
            <a:extLst>
              <a:ext uri="{FF2B5EF4-FFF2-40B4-BE49-F238E27FC236}">
                <a16:creationId xmlns:a16="http://schemas.microsoft.com/office/drawing/2014/main" id="{767EDE3A-0F8F-4583-A4F4-4259C585364E}"/>
              </a:ext>
            </a:extLst>
          </p:cNvPr>
          <p:cNvSpPr txBox="1"/>
          <p:nvPr/>
        </p:nvSpPr>
        <p:spPr>
          <a:xfrm>
            <a:off x="1307788" y="1733550"/>
            <a:ext cx="711512" cy="230832"/>
          </a:xfrm>
          <a:prstGeom prst="rect">
            <a:avLst/>
          </a:prstGeom>
          <a:noFill/>
        </p:spPr>
        <p:txBody>
          <a:bodyPr wrap="square" rtlCol="0" anchor="t">
            <a:spAutoFit/>
          </a:bodyPr>
          <a:lstStyle/>
          <a:p>
            <a:r>
              <a:rPr lang="de-DE" sz="900" b="1" dirty="0">
                <a:solidFill>
                  <a:schemeClr val="bg1"/>
                </a:solidFill>
                <a:latin typeface="Trebuchet MS"/>
              </a:rPr>
              <a:t>88,621</a:t>
            </a:r>
            <a:endParaRPr lang="de-DE" sz="900" b="1" dirty="0">
              <a:solidFill>
                <a:schemeClr val="bg1"/>
              </a:solidFill>
              <a:latin typeface="Trebuchet MS" panose="020B0603020202020204" pitchFamily="34" charset="0"/>
            </a:endParaRPr>
          </a:p>
        </p:txBody>
      </p:sp>
      <p:sp>
        <p:nvSpPr>
          <p:cNvPr id="65" name="Textfeld 64">
            <a:extLst>
              <a:ext uri="{FF2B5EF4-FFF2-40B4-BE49-F238E27FC236}">
                <a16:creationId xmlns:a16="http://schemas.microsoft.com/office/drawing/2014/main" id="{7A99CCDB-A8A6-4A0F-A833-9EAABA70E010}"/>
              </a:ext>
            </a:extLst>
          </p:cNvPr>
          <p:cNvSpPr txBox="1"/>
          <p:nvPr/>
        </p:nvSpPr>
        <p:spPr>
          <a:xfrm>
            <a:off x="1075995" y="2010111"/>
            <a:ext cx="711512" cy="230832"/>
          </a:xfrm>
          <a:prstGeom prst="rect">
            <a:avLst/>
          </a:prstGeom>
          <a:noFill/>
        </p:spPr>
        <p:txBody>
          <a:bodyPr wrap="square" rtlCol="0" anchor="t">
            <a:spAutoFit/>
          </a:bodyPr>
          <a:lstStyle/>
          <a:p>
            <a:r>
              <a:rPr lang="de-DE" sz="900" b="1" dirty="0">
                <a:latin typeface="Trebuchet MS"/>
              </a:rPr>
              <a:t>11,329</a:t>
            </a:r>
            <a:endParaRPr lang="de-DE" sz="900" b="1" dirty="0">
              <a:latin typeface="Trebuchet MS" panose="020B0603020202020204" pitchFamily="34" charset="0"/>
            </a:endParaRPr>
          </a:p>
        </p:txBody>
      </p:sp>
      <p:sp>
        <p:nvSpPr>
          <p:cNvPr id="66" name="Textfeld 65">
            <a:extLst>
              <a:ext uri="{FF2B5EF4-FFF2-40B4-BE49-F238E27FC236}">
                <a16:creationId xmlns:a16="http://schemas.microsoft.com/office/drawing/2014/main" id="{C5FFAF63-9D55-4AF4-AD55-A9022A6F521B}"/>
              </a:ext>
            </a:extLst>
          </p:cNvPr>
          <p:cNvSpPr txBox="1"/>
          <p:nvPr/>
        </p:nvSpPr>
        <p:spPr>
          <a:xfrm>
            <a:off x="1041088" y="2438400"/>
            <a:ext cx="711512" cy="230832"/>
          </a:xfrm>
          <a:prstGeom prst="rect">
            <a:avLst/>
          </a:prstGeom>
          <a:noFill/>
        </p:spPr>
        <p:txBody>
          <a:bodyPr wrap="square" rtlCol="0" anchor="t">
            <a:spAutoFit/>
          </a:bodyPr>
          <a:lstStyle/>
          <a:p>
            <a:r>
              <a:rPr lang="de-DE" sz="900" b="1" dirty="0">
                <a:latin typeface="Trebuchet MS"/>
              </a:rPr>
              <a:t>41</a:t>
            </a:r>
          </a:p>
        </p:txBody>
      </p:sp>
      <p:sp>
        <p:nvSpPr>
          <p:cNvPr id="67" name="Textfeld 66">
            <a:extLst>
              <a:ext uri="{FF2B5EF4-FFF2-40B4-BE49-F238E27FC236}">
                <a16:creationId xmlns:a16="http://schemas.microsoft.com/office/drawing/2014/main" id="{8520F0A0-7852-4AE2-800A-FFF4CB101B32}"/>
              </a:ext>
            </a:extLst>
          </p:cNvPr>
          <p:cNvSpPr txBox="1"/>
          <p:nvPr/>
        </p:nvSpPr>
        <p:spPr>
          <a:xfrm>
            <a:off x="1393513" y="876300"/>
            <a:ext cx="711512" cy="230832"/>
          </a:xfrm>
          <a:prstGeom prst="rect">
            <a:avLst/>
          </a:prstGeom>
          <a:noFill/>
        </p:spPr>
        <p:txBody>
          <a:bodyPr wrap="square" rtlCol="0">
            <a:spAutoFit/>
          </a:bodyPr>
          <a:lstStyle/>
          <a:p>
            <a:r>
              <a:rPr lang="de-DE" sz="900" b="1" dirty="0">
                <a:solidFill>
                  <a:schemeClr val="bg1"/>
                </a:solidFill>
                <a:latin typeface="Trebuchet MS" panose="020B0603020202020204" pitchFamily="34" charset="0"/>
              </a:rPr>
              <a:t>626</a:t>
            </a:r>
          </a:p>
        </p:txBody>
      </p:sp>
      <p:sp>
        <p:nvSpPr>
          <p:cNvPr id="68" name="Textfeld 67">
            <a:extLst>
              <a:ext uri="{FF2B5EF4-FFF2-40B4-BE49-F238E27FC236}">
                <a16:creationId xmlns:a16="http://schemas.microsoft.com/office/drawing/2014/main" id="{8A38C186-528F-4EEB-8409-28D96CAD7810}"/>
              </a:ext>
            </a:extLst>
          </p:cNvPr>
          <p:cNvSpPr txBox="1"/>
          <p:nvPr/>
        </p:nvSpPr>
        <p:spPr>
          <a:xfrm>
            <a:off x="817768" y="496237"/>
            <a:ext cx="1490906" cy="276999"/>
          </a:xfrm>
          <a:prstGeom prst="rect">
            <a:avLst/>
          </a:prstGeom>
          <a:noFill/>
        </p:spPr>
        <p:txBody>
          <a:bodyPr wrap="square" rtlCol="0">
            <a:spAutoFit/>
          </a:bodyPr>
          <a:lstStyle/>
          <a:p>
            <a:r>
              <a:rPr lang="de-DE" sz="1200" b="1" dirty="0">
                <a:solidFill>
                  <a:schemeClr val="tx2">
                    <a:lumMod val="50000"/>
                  </a:schemeClr>
                </a:solidFill>
              </a:rPr>
              <a:t>En todo el mundo</a:t>
            </a:r>
          </a:p>
        </p:txBody>
      </p:sp>
      <p:sp>
        <p:nvSpPr>
          <p:cNvPr id="11" name="Textfeld 10">
            <a:extLst>
              <a:ext uri="{FF2B5EF4-FFF2-40B4-BE49-F238E27FC236}">
                <a16:creationId xmlns:a16="http://schemas.microsoft.com/office/drawing/2014/main" id="{A47A271C-0F3E-4030-8148-AA00D21FC75F}"/>
              </a:ext>
            </a:extLst>
          </p:cNvPr>
          <p:cNvSpPr txBox="1"/>
          <p:nvPr/>
        </p:nvSpPr>
        <p:spPr>
          <a:xfrm>
            <a:off x="5381625" y="2493765"/>
            <a:ext cx="1494702" cy="230832"/>
          </a:xfrm>
          <a:prstGeom prst="rect">
            <a:avLst/>
          </a:prstGeom>
          <a:noFill/>
        </p:spPr>
        <p:txBody>
          <a:bodyPr wrap="square" rtlCol="0">
            <a:spAutoFit/>
          </a:bodyPr>
          <a:lstStyle/>
          <a:p>
            <a:r>
              <a:rPr lang="de-DE" sz="900" dirty="0">
                <a:solidFill>
                  <a:schemeClr val="bg2">
                    <a:lumMod val="25000"/>
                  </a:schemeClr>
                </a:solidFill>
              </a:rPr>
              <a:t>www.worldometers.info</a:t>
            </a:r>
          </a:p>
        </p:txBody>
      </p:sp>
      <p:graphicFrame>
        <p:nvGraphicFramePr>
          <p:cNvPr id="69" name="Diagramm 68">
            <a:extLst>
              <a:ext uri="{FF2B5EF4-FFF2-40B4-BE49-F238E27FC236}">
                <a16:creationId xmlns:a16="http://schemas.microsoft.com/office/drawing/2014/main" id="{3C2803FF-157D-478A-9290-59846D965BA8}"/>
              </a:ext>
            </a:extLst>
          </p:cNvPr>
          <p:cNvGraphicFramePr>
            <a:graphicFrameLocks/>
          </p:cNvGraphicFramePr>
          <p:nvPr/>
        </p:nvGraphicFramePr>
        <p:xfrm>
          <a:off x="7360209" y="14820519"/>
          <a:ext cx="2914179" cy="2608738"/>
        </p:xfrm>
        <a:graphic>
          <a:graphicData uri="http://schemas.openxmlformats.org/drawingml/2006/chart">
            <c:chart xmlns:c="http://schemas.openxmlformats.org/drawingml/2006/chart" xmlns:r="http://schemas.openxmlformats.org/officeDocument/2006/relationships" r:id="rId7"/>
          </a:graphicData>
        </a:graphic>
      </p:graphicFrame>
      <p:sp>
        <p:nvSpPr>
          <p:cNvPr id="56" name="Textfeld 55">
            <a:extLst>
              <a:ext uri="{FF2B5EF4-FFF2-40B4-BE49-F238E27FC236}">
                <a16:creationId xmlns:a16="http://schemas.microsoft.com/office/drawing/2014/main" id="{7A717E75-D25F-4030-A6B7-69B53150455A}"/>
              </a:ext>
            </a:extLst>
          </p:cNvPr>
          <p:cNvSpPr txBox="1"/>
          <p:nvPr/>
        </p:nvSpPr>
        <p:spPr>
          <a:xfrm>
            <a:off x="208828" y="1388865"/>
            <a:ext cx="2200275" cy="215444"/>
          </a:xfrm>
          <a:prstGeom prst="rect">
            <a:avLst/>
          </a:prstGeom>
          <a:noFill/>
        </p:spPr>
        <p:txBody>
          <a:bodyPr wrap="square" rtlCol="0">
            <a:spAutoFit/>
          </a:bodyPr>
          <a:lstStyle/>
          <a:p>
            <a:r>
              <a:rPr lang="de-DE" sz="800" dirty="0">
                <a:solidFill>
                  <a:schemeClr val="bg2">
                    <a:lumMod val="25000"/>
                  </a:schemeClr>
                </a:solidFill>
              </a:rPr>
              <a:t>www.medscape.com/viewarticle/927976 </a:t>
            </a:r>
          </a:p>
        </p:txBody>
      </p:sp>
      <p:sp>
        <p:nvSpPr>
          <p:cNvPr id="57" name="Textfeld 56">
            <a:extLst>
              <a:ext uri="{FF2B5EF4-FFF2-40B4-BE49-F238E27FC236}">
                <a16:creationId xmlns:a16="http://schemas.microsoft.com/office/drawing/2014/main" id="{F0E9CDCA-A0F1-4B59-A9B7-662267353390}"/>
              </a:ext>
            </a:extLst>
          </p:cNvPr>
          <p:cNvSpPr txBox="1"/>
          <p:nvPr/>
        </p:nvSpPr>
        <p:spPr>
          <a:xfrm>
            <a:off x="4545546" y="7892498"/>
            <a:ext cx="864095" cy="492443"/>
          </a:xfrm>
          <a:prstGeom prst="rect">
            <a:avLst/>
          </a:prstGeom>
          <a:noFill/>
        </p:spPr>
        <p:txBody>
          <a:bodyPr wrap="square" rtlCol="0">
            <a:spAutoFit/>
          </a:bodyPr>
          <a:lstStyle/>
          <a:p>
            <a:pPr algn="ctr"/>
            <a:r>
              <a:rPr lang="de-DE" sz="1400" b="1" dirty="0">
                <a:solidFill>
                  <a:schemeClr val="bg1"/>
                </a:solidFill>
              </a:rPr>
              <a:t> </a:t>
            </a:r>
            <a:r>
              <a:rPr lang="de-DE" sz="1200" b="1" dirty="0">
                <a:solidFill>
                  <a:schemeClr val="bg1"/>
                </a:solidFill>
              </a:rPr>
              <a:t>9</a:t>
            </a:r>
          </a:p>
          <a:p>
            <a:pPr algn="ctr"/>
            <a:r>
              <a:rPr lang="de-DE" sz="1200" b="1" dirty="0">
                <a:solidFill>
                  <a:schemeClr val="bg1"/>
                </a:solidFill>
              </a:rPr>
              <a:t>countries</a:t>
            </a:r>
          </a:p>
        </p:txBody>
      </p:sp>
      <p:sp>
        <p:nvSpPr>
          <p:cNvPr id="86" name="Textfeld 85">
            <a:extLst>
              <a:ext uri="{FF2B5EF4-FFF2-40B4-BE49-F238E27FC236}">
                <a16:creationId xmlns:a16="http://schemas.microsoft.com/office/drawing/2014/main" id="{7BB8DC1D-D7A4-48AB-B0EE-C806AE6F7000}"/>
              </a:ext>
            </a:extLst>
          </p:cNvPr>
          <p:cNvSpPr txBox="1"/>
          <p:nvPr/>
        </p:nvSpPr>
        <p:spPr>
          <a:xfrm>
            <a:off x="5633639" y="4844124"/>
            <a:ext cx="1062350" cy="553998"/>
          </a:xfrm>
          <a:prstGeom prst="rect">
            <a:avLst/>
          </a:prstGeom>
          <a:noFill/>
        </p:spPr>
        <p:txBody>
          <a:bodyPr wrap="square" rtlCol="0" anchor="t">
            <a:spAutoFit/>
          </a:bodyPr>
          <a:lstStyle/>
          <a:p>
            <a:r>
              <a:rPr lang="de-DE" sz="3000" b="1" dirty="0">
                <a:solidFill>
                  <a:schemeClr val="bg1"/>
                </a:solidFill>
              </a:rPr>
              <a:t>29%</a:t>
            </a:r>
          </a:p>
        </p:txBody>
      </p:sp>
      <p:sp>
        <p:nvSpPr>
          <p:cNvPr id="88" name="Textfeld 87">
            <a:extLst>
              <a:ext uri="{FF2B5EF4-FFF2-40B4-BE49-F238E27FC236}">
                <a16:creationId xmlns:a16="http://schemas.microsoft.com/office/drawing/2014/main" id="{1FC794BE-7663-468D-AE90-D66AD8EF0EC6}"/>
              </a:ext>
            </a:extLst>
          </p:cNvPr>
          <p:cNvSpPr txBox="1"/>
          <p:nvPr/>
        </p:nvSpPr>
        <p:spPr>
          <a:xfrm>
            <a:off x="4816787" y="3075791"/>
            <a:ext cx="1973454" cy="646331"/>
          </a:xfrm>
          <a:prstGeom prst="rect">
            <a:avLst/>
          </a:prstGeom>
          <a:noFill/>
        </p:spPr>
        <p:txBody>
          <a:bodyPr wrap="square" rtlCol="0">
            <a:spAutoFit/>
          </a:bodyPr>
          <a:lstStyle/>
          <a:p>
            <a:pPr algn="ctr"/>
            <a:r>
              <a:rPr lang="en-US" sz="1200" b="1" dirty="0" err="1">
                <a:solidFill>
                  <a:schemeClr val="bg1"/>
                </a:solidFill>
              </a:rPr>
              <a:t>Admisiones</a:t>
            </a:r>
            <a:r>
              <a:rPr lang="en-US" sz="1200" b="1" dirty="0">
                <a:solidFill>
                  <a:schemeClr val="bg1"/>
                </a:solidFill>
              </a:rPr>
              <a:t> de </a:t>
            </a:r>
            <a:r>
              <a:rPr lang="en-US" sz="1200" b="1" dirty="0" err="1">
                <a:solidFill>
                  <a:schemeClr val="bg1"/>
                </a:solidFill>
              </a:rPr>
              <a:t>emergencia</a:t>
            </a:r>
            <a:endParaRPr lang="en-US" sz="1200" b="1" dirty="0">
              <a:solidFill>
                <a:schemeClr val="bg1"/>
              </a:solidFill>
            </a:endParaRPr>
          </a:p>
          <a:p>
            <a:pPr algn="ctr"/>
            <a:r>
              <a:rPr lang="en-US" sz="1200" b="1" dirty="0" err="1">
                <a:solidFill>
                  <a:schemeClr val="bg1"/>
                </a:solidFill>
              </a:rPr>
              <a:t>bajan</a:t>
            </a:r>
            <a:r>
              <a:rPr lang="en-US" sz="1200" b="1" dirty="0">
                <a:solidFill>
                  <a:schemeClr val="bg1"/>
                </a:solidFill>
              </a:rPr>
              <a:t> en </a:t>
            </a:r>
            <a:r>
              <a:rPr lang="en-US" sz="1200" b="1" dirty="0" err="1">
                <a:solidFill>
                  <a:schemeClr val="bg1"/>
                </a:solidFill>
              </a:rPr>
              <a:t>los</a:t>
            </a:r>
            <a:r>
              <a:rPr lang="en-US" sz="1200" b="1" dirty="0">
                <a:solidFill>
                  <a:schemeClr val="bg1"/>
                </a:solidFill>
              </a:rPr>
              <a:t> 4 </a:t>
            </a:r>
            <a:r>
              <a:rPr lang="en-US" sz="1200" b="1" dirty="0" err="1">
                <a:solidFill>
                  <a:schemeClr val="bg1"/>
                </a:solidFill>
              </a:rPr>
              <a:t>primeros</a:t>
            </a:r>
            <a:endParaRPr lang="en-US" sz="1200" b="1" dirty="0">
              <a:solidFill>
                <a:schemeClr val="bg1"/>
              </a:solidFill>
            </a:endParaRPr>
          </a:p>
          <a:p>
            <a:pPr algn="ctr"/>
            <a:r>
              <a:rPr lang="en-US" sz="1200" b="1" dirty="0" err="1">
                <a:solidFill>
                  <a:schemeClr val="bg1"/>
                </a:solidFill>
              </a:rPr>
              <a:t>meses</a:t>
            </a:r>
            <a:r>
              <a:rPr lang="en-US" sz="1200" b="1" dirty="0">
                <a:solidFill>
                  <a:schemeClr val="bg1"/>
                </a:solidFill>
              </a:rPr>
              <a:t> de 2020</a:t>
            </a:r>
          </a:p>
        </p:txBody>
      </p:sp>
      <p:pic>
        <p:nvPicPr>
          <p:cNvPr id="4" name="Picture 2">
            <a:extLst>
              <a:ext uri="{FF2B5EF4-FFF2-40B4-BE49-F238E27FC236}">
                <a16:creationId xmlns:a16="http://schemas.microsoft.com/office/drawing/2014/main" id="{E6F0F339-683A-4D2F-B0A5-F8A7D4FDE9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1988" y="7892498"/>
            <a:ext cx="3105469" cy="186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99A073D2-C86C-4C1C-9856-B149025680ED}"/>
              </a:ext>
            </a:extLst>
          </p:cNvPr>
          <p:cNvSpPr txBox="1"/>
          <p:nvPr/>
        </p:nvSpPr>
        <p:spPr>
          <a:xfrm>
            <a:off x="3994267" y="7602796"/>
            <a:ext cx="2839333" cy="276999"/>
          </a:xfrm>
          <a:prstGeom prst="rect">
            <a:avLst/>
          </a:prstGeom>
          <a:noFill/>
        </p:spPr>
        <p:txBody>
          <a:bodyPr wrap="square" rtlCol="0">
            <a:spAutoFit/>
          </a:bodyPr>
          <a:lstStyle/>
          <a:p>
            <a:r>
              <a:rPr lang="de-DE" sz="1200" b="1" dirty="0">
                <a:solidFill>
                  <a:schemeClr val="tx2">
                    <a:lumMod val="50000"/>
                  </a:schemeClr>
                </a:solidFill>
              </a:rPr>
              <a:t>Los telediarios presentan poco el futuro</a:t>
            </a:r>
          </a:p>
        </p:txBody>
      </p:sp>
      <p:sp>
        <p:nvSpPr>
          <p:cNvPr id="14" name="Textfeld 13">
            <a:extLst>
              <a:ext uri="{FF2B5EF4-FFF2-40B4-BE49-F238E27FC236}">
                <a16:creationId xmlns:a16="http://schemas.microsoft.com/office/drawing/2014/main" id="{272C5592-BCDA-4F8F-AE87-F13AAA08E8BB}"/>
              </a:ext>
            </a:extLst>
          </p:cNvPr>
          <p:cNvSpPr txBox="1"/>
          <p:nvPr/>
        </p:nvSpPr>
        <p:spPr>
          <a:xfrm>
            <a:off x="5914763" y="9346531"/>
            <a:ext cx="986943" cy="369332"/>
          </a:xfrm>
          <a:prstGeom prst="rect">
            <a:avLst/>
          </a:prstGeom>
          <a:noFill/>
        </p:spPr>
        <p:txBody>
          <a:bodyPr wrap="square" rtlCol="0">
            <a:spAutoFit/>
          </a:bodyPr>
          <a:lstStyle/>
          <a:p>
            <a:r>
              <a:rPr lang="de-DE" sz="600" dirty="0"/>
              <a:t>% of ALL 77.043 evening news  reports  </a:t>
            </a:r>
          </a:p>
          <a:p>
            <a:r>
              <a:rPr lang="de-DE" sz="600" dirty="0"/>
              <a:t>Jan 1-April 15 2020 </a:t>
            </a:r>
          </a:p>
        </p:txBody>
      </p:sp>
      <p:sp>
        <p:nvSpPr>
          <p:cNvPr id="2" name="Textfeld 1">
            <a:extLst>
              <a:ext uri="{FF2B5EF4-FFF2-40B4-BE49-F238E27FC236}">
                <a16:creationId xmlns:a16="http://schemas.microsoft.com/office/drawing/2014/main" id="{51259F48-3718-4E63-AE0A-2362A4CAAF67}"/>
              </a:ext>
            </a:extLst>
          </p:cNvPr>
          <p:cNvSpPr txBox="1"/>
          <p:nvPr/>
        </p:nvSpPr>
        <p:spPr>
          <a:xfrm>
            <a:off x="5945747" y="7889467"/>
            <a:ext cx="1003689" cy="338554"/>
          </a:xfrm>
          <a:prstGeom prst="rect">
            <a:avLst/>
          </a:prstGeom>
          <a:noFill/>
        </p:spPr>
        <p:txBody>
          <a:bodyPr wrap="square" rtlCol="0">
            <a:spAutoFit/>
          </a:bodyPr>
          <a:lstStyle/>
          <a:p>
            <a:r>
              <a:rPr lang="de-DE" sz="800" dirty="0"/>
              <a:t>In BBC, CBS, RAI, SRF, tve and ZDF</a:t>
            </a:r>
          </a:p>
        </p:txBody>
      </p:sp>
      <p:pic>
        <p:nvPicPr>
          <p:cNvPr id="12" name="Picture 11">
            <a:extLst>
              <a:ext uri="{FF2B5EF4-FFF2-40B4-BE49-F238E27FC236}">
                <a16:creationId xmlns:a16="http://schemas.microsoft.com/office/drawing/2014/main" id="{6754AE6C-D114-49D2-8CD6-FEA1D831D30F}"/>
              </a:ext>
            </a:extLst>
          </p:cNvPr>
          <p:cNvPicPr>
            <a:picLocks noChangeAspect="1"/>
          </p:cNvPicPr>
          <p:nvPr/>
        </p:nvPicPr>
        <p:blipFill>
          <a:blip r:embed="rId9"/>
          <a:stretch>
            <a:fillRect/>
          </a:stretch>
        </p:blipFill>
        <p:spPr>
          <a:xfrm>
            <a:off x="1393512" y="2355372"/>
            <a:ext cx="536629" cy="273508"/>
          </a:xfrm>
          <a:prstGeom prst="rect">
            <a:avLst/>
          </a:prstGeom>
        </p:spPr>
      </p:pic>
      <p:pic>
        <p:nvPicPr>
          <p:cNvPr id="17" name="Picture 16">
            <a:extLst>
              <a:ext uri="{FF2B5EF4-FFF2-40B4-BE49-F238E27FC236}">
                <a16:creationId xmlns:a16="http://schemas.microsoft.com/office/drawing/2014/main" id="{17EB6294-2ED6-4F10-A70C-8F900DB15FDE}"/>
              </a:ext>
            </a:extLst>
          </p:cNvPr>
          <p:cNvPicPr>
            <a:picLocks noChangeAspect="1"/>
          </p:cNvPicPr>
          <p:nvPr/>
        </p:nvPicPr>
        <p:blipFill>
          <a:blip r:embed="rId10"/>
          <a:stretch>
            <a:fillRect/>
          </a:stretch>
        </p:blipFill>
        <p:spPr>
          <a:xfrm>
            <a:off x="4854526" y="3749191"/>
            <a:ext cx="1897976" cy="1042026"/>
          </a:xfrm>
          <a:prstGeom prst="rect">
            <a:avLst/>
          </a:prstGeom>
        </p:spPr>
      </p:pic>
      <p:sp>
        <p:nvSpPr>
          <p:cNvPr id="18" name="Arrow: Down 17">
            <a:extLst>
              <a:ext uri="{FF2B5EF4-FFF2-40B4-BE49-F238E27FC236}">
                <a16:creationId xmlns:a16="http://schemas.microsoft.com/office/drawing/2014/main" id="{AEEF66F8-2E45-45E1-B2BD-FD01DD4C5295}"/>
              </a:ext>
            </a:extLst>
          </p:cNvPr>
          <p:cNvSpPr/>
          <p:nvPr/>
        </p:nvSpPr>
        <p:spPr>
          <a:xfrm>
            <a:off x="5131006" y="4880716"/>
            <a:ext cx="391489" cy="574155"/>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1" name="Picture 50">
            <a:extLst>
              <a:ext uri="{FF2B5EF4-FFF2-40B4-BE49-F238E27FC236}">
                <a16:creationId xmlns:a16="http://schemas.microsoft.com/office/drawing/2014/main" id="{EB471F0A-2B26-4D06-BC87-A141EEDB6AC5}"/>
              </a:ext>
            </a:extLst>
          </p:cNvPr>
          <p:cNvPicPr>
            <a:picLocks noChangeAspect="1"/>
          </p:cNvPicPr>
          <p:nvPr/>
        </p:nvPicPr>
        <p:blipFill>
          <a:blip r:embed="rId9"/>
          <a:stretch>
            <a:fillRect/>
          </a:stretch>
        </p:blipFill>
        <p:spPr>
          <a:xfrm>
            <a:off x="5113310" y="3977927"/>
            <a:ext cx="536629" cy="273508"/>
          </a:xfrm>
          <a:prstGeom prst="rect">
            <a:avLst/>
          </a:prstGeom>
        </p:spPr>
      </p:pic>
      <p:sp>
        <p:nvSpPr>
          <p:cNvPr id="19" name="TextBox 18">
            <a:extLst>
              <a:ext uri="{FF2B5EF4-FFF2-40B4-BE49-F238E27FC236}">
                <a16:creationId xmlns:a16="http://schemas.microsoft.com/office/drawing/2014/main" id="{492A9152-928B-4EB1-B27F-D21D976800FB}"/>
              </a:ext>
            </a:extLst>
          </p:cNvPr>
          <p:cNvSpPr txBox="1"/>
          <p:nvPr/>
        </p:nvSpPr>
        <p:spPr>
          <a:xfrm>
            <a:off x="3713971" y="9711638"/>
            <a:ext cx="1667653" cy="215444"/>
          </a:xfrm>
          <a:prstGeom prst="rect">
            <a:avLst/>
          </a:prstGeom>
          <a:noFill/>
        </p:spPr>
        <p:txBody>
          <a:bodyPr wrap="square" rtlCol="0">
            <a:spAutoFit/>
          </a:bodyPr>
          <a:lstStyle/>
          <a:p>
            <a:r>
              <a:rPr lang="de-DE" sz="800" dirty="0"/>
              <a:t>www.mediatenor.com</a:t>
            </a:r>
          </a:p>
        </p:txBody>
      </p:sp>
      <p:sp>
        <p:nvSpPr>
          <p:cNvPr id="52" name="TextBox 51">
            <a:extLst>
              <a:ext uri="{FF2B5EF4-FFF2-40B4-BE49-F238E27FC236}">
                <a16:creationId xmlns:a16="http://schemas.microsoft.com/office/drawing/2014/main" id="{71E26870-3F29-4CFE-AF32-05EA233B06A5}"/>
              </a:ext>
            </a:extLst>
          </p:cNvPr>
          <p:cNvSpPr txBox="1"/>
          <p:nvPr/>
        </p:nvSpPr>
        <p:spPr>
          <a:xfrm>
            <a:off x="437372" y="9650640"/>
            <a:ext cx="1667653" cy="215444"/>
          </a:xfrm>
          <a:prstGeom prst="rect">
            <a:avLst/>
          </a:prstGeom>
          <a:noFill/>
        </p:spPr>
        <p:txBody>
          <a:bodyPr wrap="square" rtlCol="0">
            <a:spAutoFit/>
          </a:bodyPr>
          <a:lstStyle/>
          <a:p>
            <a:r>
              <a:rPr lang="de-DE" sz="800" dirty="0"/>
              <a:t>www.mediatenor.com</a:t>
            </a:r>
          </a:p>
        </p:txBody>
      </p:sp>
      <p:pic>
        <p:nvPicPr>
          <p:cNvPr id="15" name="Picture 14">
            <a:extLst>
              <a:ext uri="{FF2B5EF4-FFF2-40B4-BE49-F238E27FC236}">
                <a16:creationId xmlns:a16="http://schemas.microsoft.com/office/drawing/2014/main" id="{AE7BD846-F91E-4D58-9B21-6E91DAC4657B}"/>
              </a:ext>
            </a:extLst>
          </p:cNvPr>
          <p:cNvPicPr>
            <a:picLocks noChangeAspect="1"/>
          </p:cNvPicPr>
          <p:nvPr/>
        </p:nvPicPr>
        <p:blipFill>
          <a:blip r:embed="rId11"/>
          <a:stretch>
            <a:fillRect/>
          </a:stretch>
        </p:blipFill>
        <p:spPr>
          <a:xfrm>
            <a:off x="507022" y="7941087"/>
            <a:ext cx="3024556" cy="1768685"/>
          </a:xfrm>
          <a:prstGeom prst="rect">
            <a:avLst/>
          </a:prstGeom>
        </p:spPr>
      </p:pic>
    </p:spTree>
    <p:extLst>
      <p:ext uri="{BB962C8B-B14F-4D97-AF65-F5344CB8AC3E}">
        <p14:creationId xmlns:p14="http://schemas.microsoft.com/office/powerpoint/2010/main" val="2622130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5B4D7D-3549-4C56-BC65-4B54D10FF644}"/>
              </a:ext>
            </a:extLst>
          </p:cNvPr>
          <p:cNvSpPr>
            <a:spLocks noGrp="1"/>
          </p:cNvSpPr>
          <p:nvPr>
            <p:ph sz="half" idx="1"/>
          </p:nvPr>
        </p:nvSpPr>
        <p:spPr>
          <a:xfrm>
            <a:off x="268944" y="2761380"/>
            <a:ext cx="3161898" cy="7144619"/>
          </a:xfrm>
        </p:spPr>
        <p:txBody>
          <a:bodyPr vert="horz" lIns="91440" tIns="45720" rIns="91440" bIns="45720" rtlCol="0" anchor="t">
            <a:normAutofit lnSpcReduction="10000"/>
          </a:bodyPr>
          <a:lstStyle/>
          <a:p>
            <a:pPr marL="0" indent="0" algn="ctr">
              <a:buNone/>
            </a:pPr>
            <a:r>
              <a:rPr lang="en-US" sz="1400" dirty="0" err="1"/>
              <a:t>Juzgando</a:t>
            </a:r>
            <a:r>
              <a:rPr lang="en-US" sz="1400" dirty="0"/>
              <a:t> </a:t>
            </a:r>
            <a:r>
              <a:rPr lang="en-US" sz="1400" dirty="0" err="1"/>
              <a:t>desde</a:t>
            </a:r>
            <a:r>
              <a:rPr lang="en-US" sz="1400" dirty="0"/>
              <a:t> el </a:t>
            </a:r>
            <a:r>
              <a:rPr lang="en-US" sz="1400" dirty="0" err="1"/>
              <a:t>pasado</a:t>
            </a:r>
            <a:r>
              <a:rPr lang="en-US" sz="1400" dirty="0"/>
              <a:t> </a:t>
            </a:r>
          </a:p>
          <a:p>
            <a:pPr marL="0" indent="0" algn="just">
              <a:buNone/>
            </a:pPr>
            <a:r>
              <a:rPr lang="en-US" sz="1200" dirty="0"/>
              <a:t>La </a:t>
            </a:r>
            <a:r>
              <a:rPr lang="en-US" sz="1200" dirty="0" err="1"/>
              <a:t>incertidumbre</a:t>
            </a:r>
            <a:r>
              <a:rPr lang="en-US" sz="1200" dirty="0"/>
              <a:t> </a:t>
            </a:r>
            <a:r>
              <a:rPr lang="en-US" sz="1200" dirty="0" err="1"/>
              <a:t>trae</a:t>
            </a:r>
            <a:r>
              <a:rPr lang="en-US" sz="1200" dirty="0"/>
              <a:t> </a:t>
            </a:r>
            <a:r>
              <a:rPr lang="en-US" sz="1200" dirty="0" err="1"/>
              <a:t>miedo</a:t>
            </a:r>
            <a:r>
              <a:rPr lang="en-US" sz="1200" dirty="0"/>
              <a:t>. </a:t>
            </a:r>
            <a:r>
              <a:rPr lang="en-US" sz="1200" dirty="0" err="1"/>
              <a:t>Discusiones</a:t>
            </a:r>
            <a:r>
              <a:rPr lang="en-US" sz="1200" dirty="0"/>
              <a:t> </a:t>
            </a:r>
            <a:r>
              <a:rPr lang="en-US" sz="1200" dirty="0" err="1"/>
              <a:t>abiertas</a:t>
            </a:r>
            <a:r>
              <a:rPr lang="en-US" sz="1200" dirty="0"/>
              <a:t> y </a:t>
            </a:r>
            <a:r>
              <a:rPr lang="en-US" sz="1200" dirty="0" err="1"/>
              <a:t>honestas</a:t>
            </a:r>
            <a:r>
              <a:rPr lang="en-US" sz="1200" dirty="0"/>
              <a:t> </a:t>
            </a:r>
            <a:r>
              <a:rPr lang="en-US" sz="1200" dirty="0" err="1"/>
              <a:t>aportan</a:t>
            </a:r>
            <a:r>
              <a:rPr lang="en-US" sz="1200" dirty="0"/>
              <a:t> </a:t>
            </a:r>
            <a:r>
              <a:rPr lang="en-US" sz="1200" dirty="0" err="1"/>
              <a:t>claridad</a:t>
            </a:r>
            <a:r>
              <a:rPr lang="en-US" sz="1200" dirty="0"/>
              <a:t>. </a:t>
            </a:r>
            <a:r>
              <a:rPr lang="en-US" sz="1200" dirty="0" err="1"/>
              <a:t>Debemos</a:t>
            </a:r>
            <a:r>
              <a:rPr lang="en-US" sz="1200" dirty="0"/>
              <a:t> </a:t>
            </a:r>
            <a:r>
              <a:rPr lang="en-US" sz="1200" dirty="0" err="1"/>
              <a:t>preguntarnos</a:t>
            </a:r>
            <a:r>
              <a:rPr lang="en-US" sz="1200" dirty="0"/>
              <a:t> </a:t>
            </a:r>
            <a:r>
              <a:rPr lang="en-US" sz="1200" dirty="0" err="1"/>
              <a:t>como</a:t>
            </a:r>
            <a:r>
              <a:rPr lang="en-US" sz="1200" dirty="0"/>
              <a:t> </a:t>
            </a:r>
            <a:r>
              <a:rPr lang="en-US" sz="1200" dirty="0" err="1"/>
              <a:t>podemos</a:t>
            </a:r>
            <a:r>
              <a:rPr lang="en-US" sz="1200" dirty="0"/>
              <a:t> </a:t>
            </a:r>
            <a:r>
              <a:rPr lang="en-US" sz="1200" dirty="0" err="1"/>
              <a:t>mejorar</a:t>
            </a:r>
            <a:r>
              <a:rPr lang="en-US" sz="1200" dirty="0"/>
              <a:t> </a:t>
            </a:r>
            <a:r>
              <a:rPr lang="en-US" sz="1200" dirty="0" err="1"/>
              <a:t>nuestra</a:t>
            </a:r>
            <a:r>
              <a:rPr lang="en-US" sz="1200" dirty="0"/>
              <a:t> </a:t>
            </a:r>
            <a:r>
              <a:rPr lang="en-US" sz="1200" dirty="0" err="1"/>
              <a:t>comunicaci</a:t>
            </a:r>
            <a:r>
              <a:rPr lang="en-US" sz="1200" dirty="0" err="1">
                <a:latin typeface="Corbel"/>
              </a:rPr>
              <a:t>ó</a:t>
            </a:r>
            <a:r>
              <a:rPr lang="en-US" sz="1200" dirty="0" err="1"/>
              <a:t>n</a:t>
            </a:r>
            <a:r>
              <a:rPr lang="en-US" sz="1200" dirty="0"/>
              <a:t> con la </a:t>
            </a:r>
            <a:r>
              <a:rPr lang="en-US" sz="1200" dirty="0" err="1"/>
              <a:t>sociedad</a:t>
            </a:r>
            <a:r>
              <a:rPr lang="en-US" sz="1200" dirty="0"/>
              <a:t> civil y </a:t>
            </a:r>
            <a:r>
              <a:rPr lang="en-US" sz="1200" dirty="0" err="1"/>
              <a:t>construir</a:t>
            </a:r>
            <a:r>
              <a:rPr lang="en-US" sz="1200" dirty="0"/>
              <a:t> </a:t>
            </a:r>
            <a:r>
              <a:rPr lang="en-US" sz="1200" dirty="0" err="1"/>
              <a:t>as</a:t>
            </a:r>
            <a:r>
              <a:rPr lang="en-US" sz="1200" dirty="0" err="1">
                <a:latin typeface="Corbel"/>
              </a:rPr>
              <a:t>í</a:t>
            </a:r>
            <a:r>
              <a:rPr lang="en-US" sz="1200" dirty="0">
                <a:latin typeface="Corbel"/>
              </a:rPr>
              <a:t> </a:t>
            </a:r>
            <a:r>
              <a:rPr lang="en-US" sz="1200" dirty="0" err="1"/>
              <a:t>confianza</a:t>
            </a:r>
            <a:r>
              <a:rPr lang="en-US" sz="1200" dirty="0"/>
              <a:t>. Ha </a:t>
            </a:r>
            <a:r>
              <a:rPr lang="en-US" sz="1200" dirty="0" err="1"/>
              <a:t>habido</a:t>
            </a:r>
            <a:r>
              <a:rPr lang="en-US" sz="1200" dirty="0"/>
              <a:t> </a:t>
            </a:r>
            <a:r>
              <a:rPr lang="en-US" sz="1200" dirty="0" err="1"/>
              <a:t>buenos</a:t>
            </a:r>
            <a:r>
              <a:rPr lang="en-US" sz="1200" dirty="0"/>
              <a:t> </a:t>
            </a:r>
            <a:r>
              <a:rPr lang="en-US" sz="1200" dirty="0" err="1"/>
              <a:t>ejemplos</a:t>
            </a:r>
            <a:r>
              <a:rPr lang="en-US" sz="1200" dirty="0"/>
              <a:t> de </a:t>
            </a:r>
            <a:r>
              <a:rPr lang="en-US" sz="1200" dirty="0" err="1"/>
              <a:t>ello</a:t>
            </a:r>
            <a:r>
              <a:rPr lang="en-US" sz="1200" dirty="0"/>
              <a:t> </a:t>
            </a:r>
            <a:r>
              <a:rPr lang="en-US" sz="1200" dirty="0" err="1"/>
              <a:t>durante</a:t>
            </a:r>
            <a:r>
              <a:rPr lang="en-US" sz="1200" dirty="0"/>
              <a:t> </a:t>
            </a:r>
            <a:r>
              <a:rPr lang="en-US" sz="1200" dirty="0" err="1"/>
              <a:t>esta</a:t>
            </a:r>
            <a:r>
              <a:rPr lang="en-US" sz="1200" dirty="0"/>
              <a:t> </a:t>
            </a:r>
            <a:r>
              <a:rPr lang="en-US" sz="1200" dirty="0" err="1"/>
              <a:t>pandemia</a:t>
            </a:r>
            <a:r>
              <a:rPr lang="en-US" sz="1200" dirty="0"/>
              <a:t>, y </a:t>
            </a:r>
            <a:r>
              <a:rPr lang="en-US" sz="1200" dirty="0" err="1"/>
              <a:t>nos</a:t>
            </a:r>
            <a:r>
              <a:rPr lang="en-US" sz="1200" dirty="0"/>
              <a:t> </a:t>
            </a:r>
            <a:r>
              <a:rPr lang="en-US" sz="1200" dirty="0" err="1"/>
              <a:t>deber</a:t>
            </a:r>
            <a:r>
              <a:rPr lang="en-US" sz="1200" dirty="0" err="1">
                <a:latin typeface="Corbel"/>
              </a:rPr>
              <a:t>í</a:t>
            </a:r>
            <a:r>
              <a:rPr lang="en-US" sz="1200" dirty="0" err="1"/>
              <a:t>amos</a:t>
            </a:r>
            <a:r>
              <a:rPr lang="en-US" sz="1200" dirty="0"/>
              <a:t> </a:t>
            </a:r>
            <a:r>
              <a:rPr lang="en-US" sz="1200" dirty="0" err="1"/>
              <a:t>preguntar</a:t>
            </a:r>
            <a:r>
              <a:rPr lang="en-US" sz="1200" dirty="0"/>
              <a:t> </a:t>
            </a:r>
            <a:r>
              <a:rPr lang="en-US" sz="1200" dirty="0" err="1"/>
              <a:t>como</a:t>
            </a:r>
            <a:r>
              <a:rPr lang="en-US" sz="1200" dirty="0"/>
              <a:t> se </a:t>
            </a:r>
            <a:r>
              <a:rPr lang="en-US" sz="1200" dirty="0" err="1"/>
              <a:t>puede</a:t>
            </a:r>
            <a:r>
              <a:rPr lang="en-US" sz="1200" dirty="0"/>
              <a:t> </a:t>
            </a:r>
            <a:r>
              <a:rPr lang="en-US" sz="1200" dirty="0" err="1"/>
              <a:t>aprender</a:t>
            </a:r>
            <a:r>
              <a:rPr lang="en-US" sz="1200" dirty="0"/>
              <a:t> de </a:t>
            </a:r>
            <a:r>
              <a:rPr lang="en-US" sz="1200" dirty="0" err="1"/>
              <a:t>los</a:t>
            </a:r>
            <a:r>
              <a:rPr lang="en-US" sz="1200" dirty="0"/>
              <a:t> que </a:t>
            </a:r>
            <a:r>
              <a:rPr lang="en-US" sz="1200" dirty="0" err="1"/>
              <a:t>hacen</a:t>
            </a:r>
            <a:r>
              <a:rPr lang="en-US" sz="1200" dirty="0"/>
              <a:t> </a:t>
            </a:r>
            <a:r>
              <a:rPr lang="en-US" sz="1200" dirty="0" err="1"/>
              <a:t>bien</a:t>
            </a:r>
            <a:r>
              <a:rPr lang="en-US" sz="1200" dirty="0"/>
              <a:t> las </a:t>
            </a:r>
            <a:r>
              <a:rPr lang="en-US" sz="1200" dirty="0" err="1"/>
              <a:t>cosas</a:t>
            </a:r>
            <a:r>
              <a:rPr lang="en-US" sz="1200" dirty="0"/>
              <a:t>. Nueva </a:t>
            </a:r>
            <a:r>
              <a:rPr lang="en-US" sz="1200" dirty="0" err="1"/>
              <a:t>Zelanda</a:t>
            </a:r>
            <a:r>
              <a:rPr lang="en-US" sz="1200" dirty="0"/>
              <a:t> ha </a:t>
            </a:r>
            <a:r>
              <a:rPr lang="en-US" sz="1200" dirty="0" err="1"/>
              <a:t>aplastado</a:t>
            </a:r>
            <a:r>
              <a:rPr lang="en-US" sz="1200" dirty="0"/>
              <a:t> </a:t>
            </a:r>
            <a:r>
              <a:rPr lang="en-US" sz="1200" dirty="0" err="1"/>
              <a:t>eficazmente</a:t>
            </a:r>
            <a:r>
              <a:rPr lang="en-US" sz="1200" dirty="0"/>
              <a:t> el COVID-19. ¿ </a:t>
            </a:r>
            <a:r>
              <a:rPr lang="en-US" sz="1200" dirty="0" err="1"/>
              <a:t>C</a:t>
            </a:r>
            <a:r>
              <a:rPr lang="en-US" sz="1200" dirty="0" err="1">
                <a:latin typeface="Corbel"/>
              </a:rPr>
              <a:t>ómo</a:t>
            </a:r>
            <a:r>
              <a:rPr lang="en-US" sz="1200" dirty="0">
                <a:latin typeface="Corbel"/>
              </a:rPr>
              <a:t> lo </a:t>
            </a:r>
            <a:r>
              <a:rPr lang="en-US" sz="1200" dirty="0" err="1">
                <a:latin typeface="Corbel"/>
              </a:rPr>
              <a:t>han</a:t>
            </a:r>
            <a:r>
              <a:rPr lang="en-US" sz="1200" dirty="0">
                <a:latin typeface="Corbel"/>
              </a:rPr>
              <a:t> </a:t>
            </a:r>
            <a:r>
              <a:rPr lang="en-US" sz="1200" dirty="0" err="1">
                <a:latin typeface="Corbel"/>
              </a:rPr>
              <a:t>conseguido</a:t>
            </a:r>
            <a:r>
              <a:rPr lang="en-US" sz="1200" dirty="0"/>
              <a:t>? Han </a:t>
            </a:r>
            <a:r>
              <a:rPr lang="en-US" sz="1200" dirty="0" err="1"/>
              <a:t>aprendido</a:t>
            </a:r>
            <a:r>
              <a:rPr lang="en-US" sz="1200" dirty="0"/>
              <a:t> y </a:t>
            </a:r>
            <a:r>
              <a:rPr lang="en-US" sz="1200" dirty="0" err="1"/>
              <a:t>seguido</a:t>
            </a:r>
            <a:r>
              <a:rPr lang="en-US" sz="1200" dirty="0"/>
              <a:t> </a:t>
            </a:r>
            <a:r>
              <a:rPr lang="en-US" sz="1200" dirty="0" err="1"/>
              <a:t>medidas</a:t>
            </a:r>
            <a:r>
              <a:rPr lang="en-US" sz="1200" dirty="0"/>
              <a:t> </a:t>
            </a:r>
            <a:r>
              <a:rPr lang="en-US" sz="1200" dirty="0" err="1"/>
              <a:t>bien</a:t>
            </a:r>
            <a:r>
              <a:rPr lang="en-US" sz="1200" dirty="0"/>
              <a:t> </a:t>
            </a:r>
            <a:r>
              <a:rPr lang="en-US" sz="1200" dirty="0" err="1"/>
              <a:t>establecidas</a:t>
            </a:r>
            <a:r>
              <a:rPr lang="en-US" sz="1200" dirty="0"/>
              <a:t> de </a:t>
            </a:r>
            <a:r>
              <a:rPr lang="en-US" sz="1200" dirty="0" err="1"/>
              <a:t>aislamiento</a:t>
            </a:r>
            <a:r>
              <a:rPr lang="en-US" sz="1200" dirty="0">
                <a:ea typeface="+mn-lt"/>
                <a:cs typeface="+mn-lt"/>
              </a:rPr>
              <a:t>  , </a:t>
            </a:r>
            <a:r>
              <a:rPr lang="en-US" sz="1200" dirty="0" err="1">
                <a:ea typeface="+mn-lt"/>
                <a:cs typeface="+mn-lt"/>
              </a:rPr>
              <a:t>contacto</a:t>
            </a:r>
            <a:r>
              <a:rPr lang="en-US" sz="1200" dirty="0">
                <a:ea typeface="+mn-lt"/>
                <a:cs typeface="+mn-lt"/>
              </a:rPr>
              <a:t>, </a:t>
            </a:r>
            <a:r>
              <a:rPr lang="en-US" sz="1200" dirty="0" err="1">
                <a:ea typeface="+mn-lt"/>
                <a:cs typeface="+mn-lt"/>
              </a:rPr>
              <a:t>cuarentena</a:t>
            </a:r>
            <a:r>
              <a:rPr lang="en-US" sz="1200" dirty="0">
                <a:ea typeface="+mn-lt"/>
                <a:cs typeface="+mn-lt"/>
              </a:rPr>
              <a:t>, junto con un </a:t>
            </a:r>
            <a:r>
              <a:rPr lang="en-US" sz="1200" dirty="0" err="1">
                <a:ea typeface="+mn-lt"/>
                <a:cs typeface="+mn-lt"/>
              </a:rPr>
              <a:t>buen</a:t>
            </a:r>
            <a:r>
              <a:rPr lang="en-US" sz="1200" dirty="0">
                <a:ea typeface="+mn-lt"/>
                <a:cs typeface="+mn-lt"/>
              </a:rPr>
              <a:t> control de </a:t>
            </a:r>
            <a:r>
              <a:rPr lang="en-US" sz="1200" dirty="0" err="1">
                <a:ea typeface="+mn-lt"/>
                <a:cs typeface="+mn-lt"/>
              </a:rPr>
              <a:t>infecciones</a:t>
            </a:r>
            <a:r>
              <a:rPr lang="en-US" sz="1200" dirty="0">
                <a:ea typeface="+mn-lt"/>
                <a:cs typeface="+mn-lt"/>
              </a:rPr>
              <a:t> en </a:t>
            </a:r>
            <a:r>
              <a:rPr lang="en-US" sz="1200" dirty="0" err="1">
                <a:ea typeface="+mn-lt"/>
                <a:cs typeface="+mn-lt"/>
              </a:rPr>
              <a:t>los</a:t>
            </a:r>
            <a:r>
              <a:rPr lang="en-US" sz="1200" dirty="0">
                <a:ea typeface="+mn-lt"/>
                <a:cs typeface="+mn-lt"/>
              </a:rPr>
              <a:t> </a:t>
            </a:r>
            <a:r>
              <a:rPr lang="en-US" sz="1200" dirty="0" err="1">
                <a:ea typeface="+mn-lt"/>
                <a:cs typeface="+mn-lt"/>
              </a:rPr>
              <a:t>hospitales</a:t>
            </a:r>
            <a:r>
              <a:rPr lang="en-US" sz="1200" dirty="0">
                <a:ea typeface="+mn-lt"/>
                <a:cs typeface="+mn-lt"/>
              </a:rPr>
              <a:t> de la </a:t>
            </a:r>
            <a:r>
              <a:rPr lang="en-US" sz="1200" dirty="0" err="1">
                <a:ea typeface="+mn-lt"/>
                <a:cs typeface="+mn-lt"/>
              </a:rPr>
              <a:t>misma</a:t>
            </a:r>
            <a:r>
              <a:rPr lang="en-US" sz="1200" dirty="0">
                <a:ea typeface="+mn-lt"/>
                <a:cs typeface="+mn-lt"/>
              </a:rPr>
              <a:t> </a:t>
            </a:r>
            <a:r>
              <a:rPr lang="en-US" sz="1200" dirty="0" err="1">
                <a:ea typeface="+mn-lt"/>
                <a:cs typeface="+mn-lt"/>
              </a:rPr>
              <a:t>manera</a:t>
            </a:r>
            <a:r>
              <a:rPr lang="en-US" sz="1200" dirty="0">
                <a:ea typeface="+mn-lt"/>
                <a:cs typeface="+mn-lt"/>
              </a:rPr>
              <a:t>  que lo </a:t>
            </a:r>
            <a:r>
              <a:rPr lang="en-US" sz="1200" dirty="0" err="1">
                <a:ea typeface="+mn-lt"/>
                <a:cs typeface="+mn-lt"/>
              </a:rPr>
              <a:t>han</a:t>
            </a:r>
            <a:r>
              <a:rPr lang="en-US" sz="1200" dirty="0">
                <a:ea typeface="+mn-lt"/>
                <a:cs typeface="+mn-lt"/>
              </a:rPr>
              <a:t> </a:t>
            </a:r>
            <a:r>
              <a:rPr lang="en-US" sz="1200" dirty="0" err="1">
                <a:ea typeface="+mn-lt"/>
                <a:cs typeface="+mn-lt"/>
              </a:rPr>
              <a:t>hecho</a:t>
            </a:r>
            <a:r>
              <a:rPr lang="en-US" sz="1200" dirty="0">
                <a:ea typeface="+mn-lt"/>
                <a:cs typeface="+mn-lt"/>
              </a:rPr>
              <a:t> Portugal, </a:t>
            </a:r>
            <a:r>
              <a:rPr lang="en-US" sz="1200" dirty="0" err="1">
                <a:ea typeface="+mn-lt"/>
                <a:cs typeface="+mn-lt"/>
              </a:rPr>
              <a:t>Suecia</a:t>
            </a:r>
            <a:r>
              <a:rPr lang="en-US" sz="1200" dirty="0">
                <a:ea typeface="+mn-lt"/>
                <a:cs typeface="+mn-lt"/>
              </a:rPr>
              <a:t>, </a:t>
            </a:r>
            <a:r>
              <a:rPr lang="en-US" sz="1200" dirty="0" err="1">
                <a:ea typeface="+mn-lt"/>
                <a:cs typeface="+mn-lt"/>
              </a:rPr>
              <a:t>Finlandia</a:t>
            </a:r>
            <a:r>
              <a:rPr lang="en-US" sz="1200" dirty="0">
                <a:ea typeface="+mn-lt"/>
                <a:cs typeface="+mn-lt"/>
              </a:rPr>
              <a:t> y </a:t>
            </a:r>
            <a:r>
              <a:rPr lang="en-US" sz="1200" dirty="0" err="1">
                <a:ea typeface="+mn-lt"/>
                <a:cs typeface="+mn-lt"/>
              </a:rPr>
              <a:t>Eslovaquia</a:t>
            </a:r>
            <a:r>
              <a:rPr lang="en-US" sz="1200" dirty="0">
                <a:ea typeface="+mn-lt"/>
                <a:cs typeface="+mn-lt"/>
              </a:rPr>
              <a:t>.</a:t>
            </a:r>
          </a:p>
          <a:p>
            <a:pPr marL="0" indent="0" algn="just">
              <a:buNone/>
            </a:pPr>
            <a:r>
              <a:rPr lang="en-US" sz="1200" dirty="0">
                <a:ea typeface="+mn-lt"/>
                <a:cs typeface="+mn-lt"/>
              </a:rPr>
              <a:t>La </a:t>
            </a:r>
            <a:r>
              <a:rPr lang="en-US" sz="1200" dirty="0" err="1">
                <a:ea typeface="+mn-lt"/>
                <a:cs typeface="+mn-lt"/>
              </a:rPr>
              <a:t>desigualdad</a:t>
            </a:r>
            <a:r>
              <a:rPr lang="en-US" sz="1200" dirty="0">
                <a:ea typeface="+mn-lt"/>
                <a:cs typeface="+mn-lt"/>
              </a:rPr>
              <a:t> </a:t>
            </a:r>
            <a:r>
              <a:rPr lang="en-US" sz="1200" dirty="0" err="1">
                <a:ea typeface="+mn-lt"/>
                <a:cs typeface="+mn-lt"/>
              </a:rPr>
              <a:t>es</a:t>
            </a:r>
            <a:r>
              <a:rPr lang="en-US" sz="1200" dirty="0">
                <a:ea typeface="+mn-lt"/>
                <a:cs typeface="+mn-lt"/>
              </a:rPr>
              <a:t> un </a:t>
            </a:r>
            <a:r>
              <a:rPr lang="en-US" sz="1200" dirty="0" err="1">
                <a:ea typeface="+mn-lt"/>
                <a:cs typeface="+mn-lt"/>
              </a:rPr>
              <a:t>riesgo</a:t>
            </a:r>
            <a:r>
              <a:rPr lang="en-US" sz="1200" dirty="0">
                <a:ea typeface="+mn-lt"/>
                <a:cs typeface="+mn-lt"/>
              </a:rPr>
              <a:t>. La </a:t>
            </a:r>
            <a:r>
              <a:rPr lang="en-US" sz="1200" dirty="0" err="1">
                <a:ea typeface="+mn-lt"/>
                <a:cs typeface="+mn-lt"/>
              </a:rPr>
              <a:t>pobreza</a:t>
            </a:r>
            <a:r>
              <a:rPr lang="en-US" sz="1200" dirty="0">
                <a:ea typeface="+mn-lt"/>
                <a:cs typeface="+mn-lt"/>
              </a:rPr>
              <a:t> y el </a:t>
            </a:r>
            <a:r>
              <a:rPr lang="en-US" sz="1200" dirty="0" err="1">
                <a:ea typeface="+mn-lt"/>
                <a:cs typeface="+mn-lt"/>
              </a:rPr>
              <a:t>impacto</a:t>
            </a:r>
            <a:r>
              <a:rPr lang="en-US" sz="1200" dirty="0">
                <a:ea typeface="+mn-lt"/>
                <a:cs typeface="+mn-lt"/>
              </a:rPr>
              <a:t> de las </a:t>
            </a:r>
            <a:r>
              <a:rPr lang="en-US" sz="1200" dirty="0" err="1">
                <a:ea typeface="+mn-lt"/>
                <a:cs typeface="+mn-lt"/>
              </a:rPr>
              <a:t>pandemias</a:t>
            </a:r>
            <a:r>
              <a:rPr lang="en-US" sz="1200" dirty="0">
                <a:ea typeface="+mn-lt"/>
                <a:cs typeface="+mn-lt"/>
              </a:rPr>
              <a:t> </a:t>
            </a:r>
            <a:r>
              <a:rPr lang="en-US" sz="1200" dirty="0" err="1">
                <a:ea typeface="+mn-lt"/>
                <a:cs typeface="+mn-lt"/>
              </a:rPr>
              <a:t>estan</a:t>
            </a:r>
            <a:r>
              <a:rPr lang="en-US" sz="1200" dirty="0">
                <a:ea typeface="+mn-lt"/>
                <a:cs typeface="+mn-lt"/>
              </a:rPr>
              <a:t> </a:t>
            </a:r>
            <a:r>
              <a:rPr lang="en-US" sz="1200" dirty="0" err="1">
                <a:ea typeface="+mn-lt"/>
                <a:cs typeface="+mn-lt"/>
              </a:rPr>
              <a:t>estrechamente</a:t>
            </a:r>
            <a:r>
              <a:rPr lang="en-US" sz="1200" dirty="0">
                <a:ea typeface="+mn-lt"/>
                <a:cs typeface="+mn-lt"/>
              </a:rPr>
              <a:t> </a:t>
            </a:r>
            <a:r>
              <a:rPr lang="en-US" sz="1200" dirty="0" err="1">
                <a:ea typeface="+mn-lt"/>
                <a:cs typeface="+mn-lt"/>
              </a:rPr>
              <a:t>vinculados</a:t>
            </a:r>
            <a:r>
              <a:rPr lang="en-US" sz="1200" dirty="0">
                <a:ea typeface="+mn-lt"/>
                <a:cs typeface="+mn-lt"/>
              </a:rPr>
              <a:t>. Con la </a:t>
            </a:r>
            <a:r>
              <a:rPr lang="en-US" sz="1200" dirty="0" err="1">
                <a:ea typeface="+mn-lt"/>
                <a:cs typeface="+mn-lt"/>
              </a:rPr>
              <a:t>falta</a:t>
            </a:r>
            <a:r>
              <a:rPr lang="en-US" sz="1200" dirty="0">
                <a:ea typeface="+mn-lt"/>
                <a:cs typeface="+mn-lt"/>
              </a:rPr>
              <a:t> de </a:t>
            </a:r>
            <a:r>
              <a:rPr lang="en-US" sz="1200" dirty="0" err="1">
                <a:ea typeface="+mn-lt"/>
                <a:cs typeface="+mn-lt"/>
              </a:rPr>
              <a:t>saneamiento</a:t>
            </a:r>
            <a:r>
              <a:rPr lang="en-US" sz="1200" dirty="0">
                <a:ea typeface="+mn-lt"/>
                <a:cs typeface="+mn-lt"/>
              </a:rPr>
              <a:t>, </a:t>
            </a:r>
            <a:r>
              <a:rPr lang="en-US" sz="1200" dirty="0" err="1">
                <a:ea typeface="+mn-lt"/>
                <a:cs typeface="+mn-lt"/>
              </a:rPr>
              <a:t>nutrici</a:t>
            </a:r>
            <a:r>
              <a:rPr lang="en-US" sz="1200" dirty="0" err="1">
                <a:latin typeface="Corbel"/>
                <a:ea typeface="+mn-lt"/>
                <a:cs typeface="+mn-lt"/>
              </a:rPr>
              <a:t>ón</a:t>
            </a:r>
            <a:r>
              <a:rPr lang="en-US" sz="1200" dirty="0">
                <a:latin typeface="Corbel"/>
                <a:ea typeface="+mn-lt"/>
                <a:cs typeface="+mn-lt"/>
              </a:rPr>
              <a:t> </a:t>
            </a:r>
            <a:r>
              <a:rPr lang="en-US" sz="1200" dirty="0" err="1">
                <a:latin typeface="Corbel"/>
                <a:ea typeface="+mn-lt"/>
                <a:cs typeface="+mn-lt"/>
              </a:rPr>
              <a:t>pobre</a:t>
            </a:r>
            <a:r>
              <a:rPr lang="en-US" sz="1200" dirty="0">
                <a:ea typeface="+mn-lt"/>
                <a:cs typeface="+mn-lt"/>
              </a:rPr>
              <a:t>, </a:t>
            </a:r>
            <a:r>
              <a:rPr lang="en-US" sz="1200" dirty="0" err="1">
                <a:ea typeface="+mn-lt"/>
                <a:cs typeface="+mn-lt"/>
              </a:rPr>
              <a:t>condiciones</a:t>
            </a:r>
            <a:r>
              <a:rPr lang="en-US" sz="1200" dirty="0">
                <a:ea typeface="+mn-lt"/>
                <a:cs typeface="+mn-lt"/>
              </a:rPr>
              <a:t> de </a:t>
            </a:r>
            <a:r>
              <a:rPr lang="en-US" sz="1200" dirty="0" err="1">
                <a:ea typeface="+mn-lt"/>
                <a:cs typeface="+mn-lt"/>
              </a:rPr>
              <a:t>vida</a:t>
            </a:r>
            <a:r>
              <a:rPr lang="en-US" sz="1200" dirty="0">
                <a:ea typeface="+mn-lt"/>
                <a:cs typeface="+mn-lt"/>
              </a:rPr>
              <a:t> </a:t>
            </a:r>
            <a:r>
              <a:rPr lang="en-US" sz="1200" dirty="0" err="1">
                <a:ea typeface="+mn-lt"/>
                <a:cs typeface="+mn-lt"/>
              </a:rPr>
              <a:t>abarrotadas</a:t>
            </a:r>
            <a:r>
              <a:rPr lang="en-US" sz="1200" dirty="0">
                <a:ea typeface="+mn-lt"/>
                <a:cs typeface="+mn-lt"/>
              </a:rPr>
              <a:t>, </a:t>
            </a:r>
            <a:r>
              <a:rPr lang="en-US" sz="1200" dirty="0" err="1">
                <a:ea typeface="+mn-lt"/>
                <a:cs typeface="+mn-lt"/>
              </a:rPr>
              <a:t>falta</a:t>
            </a:r>
            <a:r>
              <a:rPr lang="en-US" sz="1200" dirty="0">
                <a:ea typeface="+mn-lt"/>
                <a:cs typeface="+mn-lt"/>
              </a:rPr>
              <a:t> de </a:t>
            </a:r>
            <a:r>
              <a:rPr lang="en-US" sz="1200" dirty="0" err="1">
                <a:ea typeface="+mn-lt"/>
                <a:cs typeface="+mn-lt"/>
              </a:rPr>
              <a:t>cuidados</a:t>
            </a:r>
            <a:r>
              <a:rPr lang="en-US" sz="1200" dirty="0">
                <a:ea typeface="+mn-lt"/>
                <a:cs typeface="+mn-lt"/>
              </a:rPr>
              <a:t> de </a:t>
            </a:r>
            <a:r>
              <a:rPr lang="en-US" sz="1200" dirty="0" err="1">
                <a:ea typeface="+mn-lt"/>
                <a:cs typeface="+mn-lt"/>
              </a:rPr>
              <a:t>salud</a:t>
            </a:r>
            <a:r>
              <a:rPr lang="en-US" sz="1200" dirty="0">
                <a:ea typeface="+mn-lt"/>
                <a:cs typeface="+mn-lt"/>
              </a:rPr>
              <a:t>, </a:t>
            </a:r>
            <a:r>
              <a:rPr lang="en-US" sz="1200" dirty="0" err="1">
                <a:ea typeface="+mn-lt"/>
                <a:cs typeface="+mn-lt"/>
              </a:rPr>
              <a:t>controles</a:t>
            </a:r>
            <a:r>
              <a:rPr lang="en-US" sz="1200" dirty="0">
                <a:ea typeface="+mn-lt"/>
                <a:cs typeface="+mn-lt"/>
              </a:rPr>
              <a:t> </a:t>
            </a:r>
            <a:r>
              <a:rPr lang="en-US" sz="1200" dirty="0" err="1">
                <a:ea typeface="+mn-lt"/>
                <a:cs typeface="+mn-lt"/>
              </a:rPr>
              <a:t>insuficiente</a:t>
            </a:r>
            <a:r>
              <a:rPr lang="en-US" sz="1200" dirty="0">
                <a:ea typeface="+mn-lt"/>
                <a:cs typeface="+mn-lt"/>
              </a:rPr>
              <a:t> de </a:t>
            </a:r>
            <a:r>
              <a:rPr lang="en-US" sz="1200" dirty="0" err="1">
                <a:ea typeface="+mn-lt"/>
                <a:cs typeface="+mn-lt"/>
              </a:rPr>
              <a:t>infecci</a:t>
            </a:r>
            <a:r>
              <a:rPr lang="en-US" sz="1200" dirty="0" err="1">
                <a:latin typeface="Corbel"/>
                <a:ea typeface="+mn-lt"/>
                <a:cs typeface="+mn-lt"/>
              </a:rPr>
              <a:t>ones</a:t>
            </a:r>
            <a:r>
              <a:rPr lang="en-US" sz="1200" dirty="0">
                <a:ea typeface="+mn-lt"/>
                <a:cs typeface="+mn-lt"/>
              </a:rPr>
              <a:t>, </a:t>
            </a:r>
            <a:r>
              <a:rPr lang="en-US" sz="1200" dirty="0" err="1">
                <a:ea typeface="+mn-lt"/>
                <a:cs typeface="+mn-lt"/>
              </a:rPr>
              <a:t>falta</a:t>
            </a:r>
            <a:r>
              <a:rPr lang="en-US" sz="1200" dirty="0">
                <a:ea typeface="+mn-lt"/>
                <a:cs typeface="+mn-lt"/>
              </a:rPr>
              <a:t> de </a:t>
            </a:r>
            <a:r>
              <a:rPr lang="en-US" sz="1200" dirty="0" err="1">
                <a:ea typeface="+mn-lt"/>
                <a:cs typeface="+mn-lt"/>
              </a:rPr>
              <a:t>infrasestructuras</a:t>
            </a:r>
            <a:r>
              <a:rPr lang="en-US" sz="1200" dirty="0">
                <a:ea typeface="+mn-lt"/>
                <a:cs typeface="+mn-lt"/>
              </a:rPr>
              <a:t> de </a:t>
            </a:r>
            <a:r>
              <a:rPr lang="en-US" sz="1200" dirty="0" err="1">
                <a:ea typeface="+mn-lt"/>
                <a:cs typeface="+mn-lt"/>
              </a:rPr>
              <a:t>salud</a:t>
            </a:r>
            <a:r>
              <a:rPr lang="en-US" sz="1200" dirty="0">
                <a:ea typeface="+mn-lt"/>
                <a:cs typeface="+mn-lt"/>
              </a:rPr>
              <a:t> </a:t>
            </a:r>
            <a:r>
              <a:rPr lang="en-US" sz="1200" dirty="0" err="1">
                <a:ea typeface="+mn-lt"/>
                <a:cs typeface="+mn-lt"/>
              </a:rPr>
              <a:t>p</a:t>
            </a:r>
            <a:r>
              <a:rPr lang="en-US" sz="1200" dirty="0" err="1">
                <a:latin typeface="Corbel"/>
                <a:ea typeface="+mn-lt"/>
                <a:cs typeface="+mn-lt"/>
              </a:rPr>
              <a:t>ública</a:t>
            </a:r>
            <a:r>
              <a:rPr lang="en-US" sz="1200" dirty="0">
                <a:latin typeface="Corbel"/>
                <a:ea typeface="+mn-lt"/>
                <a:cs typeface="+mn-lt"/>
              </a:rPr>
              <a:t> </a:t>
            </a:r>
            <a:r>
              <a:rPr lang="en-US" sz="1200" dirty="0">
                <a:ea typeface="+mn-lt"/>
                <a:cs typeface="+mn-lt"/>
              </a:rPr>
              <a:t>y </a:t>
            </a:r>
            <a:r>
              <a:rPr lang="en-US" sz="1200" dirty="0" err="1">
                <a:ea typeface="+mn-lt"/>
                <a:cs typeface="+mn-lt"/>
              </a:rPr>
              <a:t>escasa</a:t>
            </a:r>
            <a:r>
              <a:rPr lang="en-US" sz="1200" dirty="0">
                <a:ea typeface="+mn-lt"/>
                <a:cs typeface="+mn-lt"/>
              </a:rPr>
              <a:t> </a:t>
            </a:r>
            <a:r>
              <a:rPr lang="en-US" sz="1200" dirty="0" err="1">
                <a:ea typeface="+mn-lt"/>
                <a:cs typeface="+mn-lt"/>
              </a:rPr>
              <a:t>gobernancia</a:t>
            </a:r>
            <a:r>
              <a:rPr lang="en-US" sz="1200" dirty="0">
                <a:ea typeface="+mn-lt"/>
                <a:cs typeface="+mn-lt"/>
              </a:rPr>
              <a:t> </a:t>
            </a:r>
            <a:r>
              <a:rPr lang="en-US" sz="1200" dirty="0" err="1">
                <a:ea typeface="+mn-lt"/>
                <a:cs typeface="+mn-lt"/>
              </a:rPr>
              <a:t>debemos</a:t>
            </a:r>
            <a:r>
              <a:rPr lang="en-US" sz="1200" dirty="0">
                <a:ea typeface="+mn-lt"/>
                <a:cs typeface="+mn-lt"/>
              </a:rPr>
              <a:t> </a:t>
            </a:r>
            <a:r>
              <a:rPr lang="en-US" sz="1200" dirty="0" err="1">
                <a:ea typeface="+mn-lt"/>
                <a:cs typeface="+mn-lt"/>
              </a:rPr>
              <a:t>mirar</a:t>
            </a:r>
            <a:r>
              <a:rPr lang="en-US" sz="1200" dirty="0">
                <a:ea typeface="+mn-lt"/>
                <a:cs typeface="+mn-lt"/>
              </a:rPr>
              <a:t> </a:t>
            </a:r>
            <a:r>
              <a:rPr lang="en-US" sz="1200" dirty="0" err="1">
                <a:ea typeface="+mn-lt"/>
                <a:cs typeface="+mn-lt"/>
              </a:rPr>
              <a:t>c</a:t>
            </a:r>
            <a:r>
              <a:rPr lang="en-US" sz="1200" dirty="0" err="1">
                <a:latin typeface="Corbel"/>
                <a:ea typeface="+mn-lt"/>
                <a:cs typeface="+mn-lt"/>
              </a:rPr>
              <a:t>ómo</a:t>
            </a:r>
            <a:r>
              <a:rPr lang="en-US" sz="1200" dirty="0">
                <a:latin typeface="Corbel"/>
                <a:ea typeface="+mn-lt"/>
                <a:cs typeface="+mn-lt"/>
              </a:rPr>
              <a:t> y </a:t>
            </a:r>
            <a:r>
              <a:rPr lang="en-US" sz="1200" dirty="0" err="1">
                <a:latin typeface="Corbel"/>
                <a:ea typeface="+mn-lt"/>
                <a:cs typeface="+mn-lt"/>
              </a:rPr>
              <a:t>por</a:t>
            </a:r>
            <a:r>
              <a:rPr lang="en-US" sz="1200" dirty="0">
                <a:latin typeface="Corbel"/>
                <a:ea typeface="+mn-lt"/>
                <a:cs typeface="+mn-lt"/>
              </a:rPr>
              <a:t> </a:t>
            </a:r>
            <a:r>
              <a:rPr lang="en-US" sz="1200" dirty="0" err="1">
                <a:latin typeface="Corbel"/>
                <a:ea typeface="+mn-lt"/>
                <a:cs typeface="+mn-lt"/>
              </a:rPr>
              <a:t>qué</a:t>
            </a:r>
            <a:r>
              <a:rPr lang="en-US" sz="1200" dirty="0">
                <a:latin typeface="Corbel"/>
                <a:ea typeface="+mn-lt"/>
                <a:cs typeface="+mn-lt"/>
              </a:rPr>
              <a:t> ha </a:t>
            </a:r>
            <a:r>
              <a:rPr lang="en-US" sz="1200" dirty="0" err="1">
                <a:latin typeface="Corbel"/>
                <a:ea typeface="+mn-lt"/>
                <a:cs typeface="+mn-lt"/>
              </a:rPr>
              <a:t>sucedido</a:t>
            </a:r>
            <a:r>
              <a:rPr lang="en-US" sz="1200" dirty="0">
                <a:latin typeface="Corbel"/>
                <a:ea typeface="+mn-lt"/>
                <a:cs typeface="+mn-lt"/>
              </a:rPr>
              <a:t> el </a:t>
            </a:r>
            <a:r>
              <a:rPr lang="en-US" sz="1200" dirty="0">
                <a:ea typeface="+mn-lt"/>
                <a:cs typeface="+mn-lt"/>
              </a:rPr>
              <a:t>COVID-19. </a:t>
            </a:r>
            <a:r>
              <a:rPr lang="en-US" sz="1200" dirty="0" err="1">
                <a:ea typeface="+mn-lt"/>
                <a:cs typeface="+mn-lt"/>
              </a:rPr>
              <a:t>Puede</a:t>
            </a:r>
            <a:r>
              <a:rPr lang="en-US" sz="1200" dirty="0">
                <a:ea typeface="+mn-lt"/>
                <a:cs typeface="+mn-lt"/>
              </a:rPr>
              <a:t> que ¿la </a:t>
            </a:r>
            <a:r>
              <a:rPr lang="en-US" sz="1200" dirty="0" err="1">
                <a:ea typeface="+mn-lt"/>
                <a:cs typeface="+mn-lt"/>
              </a:rPr>
              <a:t>relaci</a:t>
            </a:r>
            <a:r>
              <a:rPr lang="en-US" sz="1200" dirty="0" err="1">
                <a:latin typeface="Corbel"/>
                <a:ea typeface="+mn-lt"/>
                <a:cs typeface="+mn-lt"/>
              </a:rPr>
              <a:t>ón</a:t>
            </a:r>
            <a:r>
              <a:rPr lang="en-US" sz="1200" dirty="0">
                <a:latin typeface="Corbel"/>
                <a:ea typeface="+mn-lt"/>
                <a:cs typeface="+mn-lt"/>
              </a:rPr>
              <a:t> </a:t>
            </a:r>
            <a:r>
              <a:rPr lang="en-US" sz="1200" dirty="0">
                <a:ea typeface="+mn-lt"/>
                <a:cs typeface="+mn-lt"/>
              </a:rPr>
              <a:t>entre </a:t>
            </a:r>
            <a:r>
              <a:rPr lang="en-US" sz="1200" dirty="0" err="1">
                <a:ea typeface="+mn-lt"/>
                <a:cs typeface="+mn-lt"/>
              </a:rPr>
              <a:t>ciudades</a:t>
            </a:r>
            <a:r>
              <a:rPr lang="en-US" sz="1200" dirty="0">
                <a:ea typeface="+mn-lt"/>
                <a:cs typeface="+mn-lt"/>
              </a:rPr>
              <a:t> de </a:t>
            </a:r>
            <a:r>
              <a:rPr lang="en-US" sz="1200" dirty="0" err="1">
                <a:ea typeface="+mn-lt"/>
                <a:cs typeface="+mn-lt"/>
              </a:rPr>
              <a:t>crecimiento</a:t>
            </a:r>
            <a:r>
              <a:rPr lang="en-US" sz="1200" dirty="0">
                <a:ea typeface="+mn-lt"/>
                <a:cs typeface="+mn-lt"/>
              </a:rPr>
              <a:t> </a:t>
            </a:r>
            <a:r>
              <a:rPr lang="en-US" sz="1200" dirty="0" err="1">
                <a:ea typeface="+mn-lt"/>
                <a:cs typeface="+mn-lt"/>
              </a:rPr>
              <a:t>r</a:t>
            </a:r>
            <a:r>
              <a:rPr lang="en-US" sz="1200" dirty="0" err="1">
                <a:latin typeface="Corbel"/>
                <a:ea typeface="+mn-lt"/>
                <a:cs typeface="+mn-lt"/>
              </a:rPr>
              <a:t>ápido</a:t>
            </a:r>
            <a:r>
              <a:rPr lang="en-US" sz="1200" dirty="0">
                <a:latin typeface="Corbel"/>
                <a:ea typeface="+mn-lt"/>
                <a:cs typeface="+mn-lt"/>
              </a:rPr>
              <a:t> </a:t>
            </a:r>
            <a:r>
              <a:rPr lang="en-US" sz="1200" dirty="0" err="1">
                <a:ea typeface="+mn-lt"/>
                <a:cs typeface="+mn-lt"/>
              </a:rPr>
              <a:t>como</a:t>
            </a:r>
            <a:r>
              <a:rPr lang="en-US" sz="1200" dirty="0">
                <a:ea typeface="+mn-lt"/>
                <a:cs typeface="+mn-lt"/>
              </a:rPr>
              <a:t> Wuhan y el </a:t>
            </a:r>
            <a:r>
              <a:rPr lang="en-US" sz="1200" dirty="0" err="1">
                <a:ea typeface="+mn-lt"/>
                <a:cs typeface="+mn-lt"/>
              </a:rPr>
              <a:t>medio</a:t>
            </a:r>
            <a:r>
              <a:rPr lang="en-US" sz="1200" dirty="0">
                <a:ea typeface="+mn-lt"/>
                <a:cs typeface="+mn-lt"/>
              </a:rPr>
              <a:t> </a:t>
            </a:r>
            <a:r>
              <a:rPr lang="en-US" sz="1200" dirty="0" err="1">
                <a:ea typeface="+mn-lt"/>
                <a:cs typeface="+mn-lt"/>
              </a:rPr>
              <a:t>ambiente</a:t>
            </a:r>
            <a:r>
              <a:rPr lang="en-US" sz="1200" dirty="0">
                <a:ea typeface="+mn-lt"/>
                <a:cs typeface="+mn-lt"/>
              </a:rPr>
              <a:t> </a:t>
            </a:r>
            <a:r>
              <a:rPr lang="en-US" sz="1200" dirty="0" err="1">
                <a:ea typeface="+mn-lt"/>
                <a:cs typeface="+mn-lt"/>
              </a:rPr>
              <a:t>est</a:t>
            </a:r>
            <a:r>
              <a:rPr lang="en-US" sz="1200" dirty="0" err="1">
                <a:latin typeface="Corbel"/>
                <a:ea typeface="+mn-lt"/>
                <a:cs typeface="+mn-lt"/>
              </a:rPr>
              <a:t>é</a:t>
            </a:r>
            <a:r>
              <a:rPr lang="en-US" sz="1200" dirty="0">
                <a:latin typeface="Corbel"/>
                <a:ea typeface="+mn-lt"/>
                <a:cs typeface="+mn-lt"/>
              </a:rPr>
              <a:t> </a:t>
            </a:r>
            <a:r>
              <a:rPr lang="en-US" sz="1200" dirty="0" err="1">
                <a:ea typeface="+mn-lt"/>
                <a:cs typeface="+mn-lt"/>
              </a:rPr>
              <a:t>desequilibrada</a:t>
            </a:r>
            <a:r>
              <a:rPr lang="en-US" sz="1200" dirty="0">
                <a:ea typeface="+mn-lt"/>
                <a:cs typeface="+mn-lt"/>
              </a:rPr>
              <a:t>?</a:t>
            </a:r>
            <a:r>
              <a:rPr lang="en-US" sz="1200" dirty="0"/>
              <a:t> </a:t>
            </a:r>
          </a:p>
          <a:p>
            <a:pPr marL="0" indent="0" algn="just">
              <a:buNone/>
            </a:pPr>
            <a:r>
              <a:rPr lang="en-US" sz="1200" dirty="0"/>
              <a:t>“</a:t>
            </a:r>
            <a:r>
              <a:rPr lang="en-US" sz="1200" dirty="0" err="1"/>
              <a:t>Basura</a:t>
            </a:r>
            <a:r>
              <a:rPr lang="en-US" sz="1200" dirty="0"/>
              <a:t> </a:t>
            </a:r>
            <a:r>
              <a:rPr lang="en-US" sz="1200" dirty="0" err="1"/>
              <a:t>dentro</a:t>
            </a:r>
            <a:r>
              <a:rPr lang="en-US" sz="1200" dirty="0"/>
              <a:t> – </a:t>
            </a:r>
            <a:r>
              <a:rPr lang="en-US" sz="1200" dirty="0" err="1"/>
              <a:t>basura</a:t>
            </a:r>
            <a:r>
              <a:rPr lang="en-US" sz="1200" dirty="0"/>
              <a:t> </a:t>
            </a:r>
            <a:r>
              <a:rPr lang="en-US" sz="1200" dirty="0" err="1"/>
              <a:t>fuera</a:t>
            </a:r>
            <a:r>
              <a:rPr lang="en-US" sz="1200" dirty="0"/>
              <a:t>.” En </a:t>
            </a:r>
            <a:r>
              <a:rPr lang="en-US" sz="1200" dirty="0" err="1"/>
              <a:t>tiempo</a:t>
            </a:r>
            <a:r>
              <a:rPr lang="en-US" sz="1200" dirty="0"/>
              <a:t> de crisis el </a:t>
            </a:r>
            <a:r>
              <a:rPr lang="en-US" sz="1200" dirty="0" err="1"/>
              <a:t>viejo</a:t>
            </a:r>
            <a:r>
              <a:rPr lang="en-US" sz="1200" dirty="0"/>
              <a:t> </a:t>
            </a:r>
            <a:r>
              <a:rPr lang="en-US" sz="1200" dirty="0" err="1"/>
              <a:t>dicho</a:t>
            </a:r>
            <a:r>
              <a:rPr lang="en-US" sz="1200" dirty="0"/>
              <a:t> de las </a:t>
            </a:r>
            <a:r>
              <a:rPr lang="en-US" sz="1200" dirty="0" err="1"/>
              <a:t>ciencias</a:t>
            </a:r>
            <a:r>
              <a:rPr lang="en-US" sz="1200" dirty="0"/>
              <a:t> </a:t>
            </a:r>
            <a:r>
              <a:rPr lang="en-US" sz="1200" dirty="0" err="1"/>
              <a:t>sociales</a:t>
            </a:r>
            <a:r>
              <a:rPr lang="en-US" sz="1200" dirty="0"/>
              <a:t> se </a:t>
            </a:r>
            <a:r>
              <a:rPr lang="en-US" sz="1200" dirty="0" err="1"/>
              <a:t>vuelve</a:t>
            </a:r>
            <a:r>
              <a:rPr lang="en-US" sz="1200" dirty="0"/>
              <a:t> </a:t>
            </a:r>
            <a:r>
              <a:rPr lang="en-US" sz="1200" dirty="0" err="1"/>
              <a:t>incluso</a:t>
            </a:r>
            <a:r>
              <a:rPr lang="en-US" sz="1200" dirty="0"/>
              <a:t> </a:t>
            </a:r>
            <a:r>
              <a:rPr lang="en-US" sz="1200" dirty="0" err="1"/>
              <a:t>m</a:t>
            </a:r>
            <a:r>
              <a:rPr lang="en-US" sz="1200" dirty="0" err="1">
                <a:latin typeface="Corbel"/>
              </a:rPr>
              <a:t>ás</a:t>
            </a:r>
            <a:r>
              <a:rPr lang="en-US" sz="1200" dirty="0">
                <a:latin typeface="Corbel"/>
              </a:rPr>
              <a:t> </a:t>
            </a:r>
            <a:r>
              <a:rPr lang="en-US" sz="1200" dirty="0" err="1">
                <a:latin typeface="Corbel"/>
              </a:rPr>
              <a:t>evidente</a:t>
            </a:r>
            <a:r>
              <a:rPr lang="en-US" sz="1200" dirty="0"/>
              <a:t>. </a:t>
            </a:r>
            <a:r>
              <a:rPr lang="en-US" sz="1200" dirty="0" err="1"/>
              <a:t>Cuando</a:t>
            </a:r>
            <a:r>
              <a:rPr lang="en-US" sz="1200" dirty="0"/>
              <a:t> la </a:t>
            </a:r>
            <a:r>
              <a:rPr lang="en-US" sz="1200" dirty="0" err="1"/>
              <a:t>gente</a:t>
            </a:r>
            <a:r>
              <a:rPr lang="en-US" sz="1200" dirty="0"/>
              <a:t> </a:t>
            </a:r>
            <a:r>
              <a:rPr lang="en-US" sz="1200" dirty="0" err="1"/>
              <a:t>ve</a:t>
            </a:r>
            <a:r>
              <a:rPr lang="en-US" sz="1200" dirty="0"/>
              <a:t> </a:t>
            </a:r>
            <a:r>
              <a:rPr lang="en-US" sz="1200" dirty="0" err="1"/>
              <a:t>s</a:t>
            </a:r>
            <a:r>
              <a:rPr lang="en-US" sz="1200" dirty="0" err="1">
                <a:latin typeface="Corbel"/>
              </a:rPr>
              <a:t>ólo</a:t>
            </a:r>
            <a:r>
              <a:rPr lang="en-US" sz="1200" dirty="0">
                <a:latin typeface="Corbel"/>
              </a:rPr>
              <a:t> un </a:t>
            </a:r>
            <a:r>
              <a:rPr lang="en-US" sz="1200" dirty="0" err="1">
                <a:latin typeface="Corbel"/>
              </a:rPr>
              <a:t>tema</a:t>
            </a:r>
            <a:r>
              <a:rPr lang="en-US" sz="1200" dirty="0">
                <a:latin typeface="Corbel"/>
              </a:rPr>
              <a:t> </a:t>
            </a:r>
            <a:r>
              <a:rPr lang="en-US" sz="1200" dirty="0"/>
              <a:t>en las </a:t>
            </a:r>
            <a:r>
              <a:rPr lang="en-US" sz="1200" dirty="0" err="1"/>
              <a:t>not</a:t>
            </a:r>
            <a:r>
              <a:rPr lang="en-US" sz="1200" dirty="0" err="1">
                <a:latin typeface="Corbel"/>
              </a:rPr>
              <a:t>ícias</a:t>
            </a:r>
            <a:r>
              <a:rPr lang="en-US" sz="1200" dirty="0"/>
              <a:t>, no </a:t>
            </a:r>
            <a:r>
              <a:rPr lang="en-US" sz="1200" dirty="0" err="1"/>
              <a:t>hace</a:t>
            </a:r>
            <a:r>
              <a:rPr lang="en-US" sz="1200" dirty="0"/>
              <a:t> </a:t>
            </a:r>
            <a:r>
              <a:rPr lang="en-US" sz="1200" dirty="0" err="1"/>
              <a:t>falta</a:t>
            </a:r>
            <a:r>
              <a:rPr lang="en-US" sz="1200" dirty="0"/>
              <a:t> </a:t>
            </a:r>
            <a:r>
              <a:rPr lang="en-US" sz="1200" dirty="0" err="1"/>
              <a:t>preguntar</a:t>
            </a:r>
            <a:r>
              <a:rPr lang="en-US" sz="1200" dirty="0"/>
              <a:t>, “ </a:t>
            </a:r>
            <a:r>
              <a:rPr lang="en-US" sz="1200" dirty="0">
                <a:latin typeface="Corbel"/>
              </a:rPr>
              <a:t>¿</a:t>
            </a:r>
            <a:r>
              <a:rPr lang="en-US" sz="1200" dirty="0"/>
              <a:t> </a:t>
            </a:r>
            <a:r>
              <a:rPr lang="en-US" sz="1200" dirty="0" err="1"/>
              <a:t>Qu</a:t>
            </a:r>
            <a:r>
              <a:rPr lang="en-US" sz="1200" dirty="0" err="1">
                <a:latin typeface="Corbel"/>
              </a:rPr>
              <a:t>é</a:t>
            </a:r>
            <a:r>
              <a:rPr lang="en-US" sz="1200" dirty="0">
                <a:latin typeface="Corbel"/>
              </a:rPr>
              <a:t> </a:t>
            </a:r>
            <a:r>
              <a:rPr lang="en-US" sz="1200" dirty="0" err="1">
                <a:latin typeface="Corbel"/>
              </a:rPr>
              <a:t>es</a:t>
            </a:r>
            <a:r>
              <a:rPr lang="en-US" sz="1200" dirty="0">
                <a:latin typeface="Corbel"/>
              </a:rPr>
              <a:t> lo que </a:t>
            </a:r>
            <a:r>
              <a:rPr lang="en-US" sz="1200" dirty="0" err="1">
                <a:latin typeface="Corbel"/>
              </a:rPr>
              <a:t>más</a:t>
            </a:r>
            <a:r>
              <a:rPr lang="en-US" sz="1200" dirty="0">
                <a:latin typeface="Corbel"/>
              </a:rPr>
              <a:t> le </a:t>
            </a:r>
            <a:r>
              <a:rPr lang="en-US" sz="1200" dirty="0" err="1">
                <a:latin typeface="Corbel"/>
              </a:rPr>
              <a:t>preocupa</a:t>
            </a:r>
            <a:r>
              <a:rPr lang="en-US" sz="1200" dirty="0"/>
              <a:t>?” </a:t>
            </a:r>
            <a:r>
              <a:rPr lang="en-US" sz="1200" dirty="0" err="1"/>
              <a:t>Ahora</a:t>
            </a:r>
            <a:r>
              <a:rPr lang="en-US" sz="1200" dirty="0"/>
              <a:t> </a:t>
            </a:r>
            <a:r>
              <a:rPr lang="en-US" sz="1200" dirty="0" err="1"/>
              <a:t>mismo</a:t>
            </a:r>
            <a:r>
              <a:rPr lang="en-US" sz="1200" dirty="0"/>
              <a:t>, la </a:t>
            </a:r>
            <a:r>
              <a:rPr lang="en-US" sz="1200" dirty="0" err="1"/>
              <a:t>respuesta</a:t>
            </a:r>
            <a:r>
              <a:rPr lang="en-US" sz="1200" dirty="0"/>
              <a:t> </a:t>
            </a:r>
            <a:r>
              <a:rPr lang="en-US" sz="1200" dirty="0" err="1"/>
              <a:t>es</a:t>
            </a:r>
            <a:r>
              <a:rPr lang="en-US" sz="1200" dirty="0"/>
              <a:t> COVID-19 y no el </a:t>
            </a:r>
            <a:r>
              <a:rPr lang="en-US" sz="1200" dirty="0" err="1"/>
              <a:t>terrorismo</a:t>
            </a:r>
            <a:r>
              <a:rPr lang="en-US" sz="1200" dirty="0"/>
              <a:t> o la </a:t>
            </a:r>
            <a:r>
              <a:rPr lang="en-US" sz="1200" dirty="0" err="1"/>
              <a:t>inmigraci</a:t>
            </a:r>
            <a:r>
              <a:rPr lang="en-US" sz="1200" dirty="0" err="1">
                <a:latin typeface="Corbel"/>
              </a:rPr>
              <a:t>ón</a:t>
            </a:r>
            <a:r>
              <a:rPr lang="en-US" sz="1200" dirty="0"/>
              <a:t>. </a:t>
            </a:r>
            <a:r>
              <a:rPr lang="en-US" sz="1200" dirty="0" err="1"/>
              <a:t>Esto</a:t>
            </a:r>
            <a:r>
              <a:rPr lang="en-US" sz="1200" dirty="0"/>
              <a:t> no </a:t>
            </a:r>
            <a:r>
              <a:rPr lang="en-US" sz="1200" dirty="0" err="1"/>
              <a:t>es</a:t>
            </a:r>
            <a:r>
              <a:rPr lang="en-US" sz="1200" dirty="0"/>
              <a:t> un </a:t>
            </a:r>
            <a:r>
              <a:rPr lang="en-US" sz="1200" dirty="0" err="1"/>
              <a:t>espejo</a:t>
            </a:r>
            <a:r>
              <a:rPr lang="en-US" sz="1200" dirty="0"/>
              <a:t> de lo que la </a:t>
            </a:r>
            <a:r>
              <a:rPr lang="en-US" sz="1200" dirty="0" err="1"/>
              <a:t>gente</a:t>
            </a:r>
            <a:r>
              <a:rPr lang="en-US" sz="1200" dirty="0"/>
              <a:t> </a:t>
            </a:r>
            <a:r>
              <a:rPr lang="en-US" sz="1200" dirty="0" err="1"/>
              <a:t>piensa</a:t>
            </a:r>
            <a:r>
              <a:rPr lang="en-US" sz="1200" dirty="0"/>
              <a:t> </a:t>
            </a:r>
            <a:r>
              <a:rPr lang="en-US" sz="1200" dirty="0" err="1"/>
              <a:t>sino</a:t>
            </a:r>
            <a:r>
              <a:rPr lang="en-US" sz="1200" dirty="0"/>
              <a:t> un </a:t>
            </a:r>
            <a:r>
              <a:rPr lang="en-US" sz="1200" dirty="0" err="1"/>
              <a:t>reflejo</a:t>
            </a:r>
            <a:r>
              <a:rPr lang="en-US" sz="1200" dirty="0"/>
              <a:t> de lo que </a:t>
            </a:r>
            <a:r>
              <a:rPr lang="en-US" sz="1200" dirty="0" err="1"/>
              <a:t>ven.</a:t>
            </a:r>
            <a:r>
              <a:rPr lang="en-US" sz="1200" dirty="0"/>
              <a:t> </a:t>
            </a:r>
            <a:r>
              <a:rPr lang="en-US" sz="1200" dirty="0" err="1"/>
              <a:t>Pregunten</a:t>
            </a:r>
            <a:r>
              <a:rPr lang="en-US" sz="1200" dirty="0"/>
              <a:t> a Winston Churchill – </a:t>
            </a:r>
            <a:r>
              <a:rPr lang="en-US" sz="1200" dirty="0" err="1"/>
              <a:t>quien</a:t>
            </a:r>
            <a:r>
              <a:rPr lang="en-US" sz="1200" dirty="0"/>
              <a:t> </a:t>
            </a:r>
            <a:r>
              <a:rPr lang="en-US" sz="1200" dirty="0" err="1"/>
              <a:t>cre</a:t>
            </a:r>
            <a:r>
              <a:rPr lang="en-US" sz="1200" dirty="0" err="1">
                <a:latin typeface="Corbel"/>
              </a:rPr>
              <a:t>í</a:t>
            </a:r>
            <a:r>
              <a:rPr lang="en-US" sz="1200" dirty="0" err="1"/>
              <a:t>a</a:t>
            </a:r>
            <a:r>
              <a:rPr lang="en-US" sz="1200" dirty="0"/>
              <a:t> que </a:t>
            </a:r>
            <a:r>
              <a:rPr lang="en-US" sz="1200" dirty="0" err="1"/>
              <a:t>permanecer</a:t>
            </a:r>
            <a:r>
              <a:rPr lang="en-US" sz="1200" dirty="0" err="1">
                <a:latin typeface="Corbel"/>
              </a:rPr>
              <a:t>í</a:t>
            </a:r>
            <a:r>
              <a:rPr lang="en-US" sz="1200" dirty="0" err="1"/>
              <a:t>a</a:t>
            </a:r>
            <a:r>
              <a:rPr lang="en-US" sz="1200" dirty="0"/>
              <a:t> en el </a:t>
            </a:r>
            <a:r>
              <a:rPr lang="en-US" sz="1200" dirty="0" err="1"/>
              <a:t>poder</a:t>
            </a:r>
            <a:r>
              <a:rPr lang="en-US" sz="1200" dirty="0"/>
              <a:t> </a:t>
            </a:r>
            <a:r>
              <a:rPr lang="en-US" sz="1200" dirty="0" err="1"/>
              <a:t>despu</a:t>
            </a:r>
            <a:r>
              <a:rPr lang="en-US" sz="1200" dirty="0" err="1">
                <a:latin typeface="Corbel"/>
              </a:rPr>
              <a:t>és</a:t>
            </a:r>
            <a:r>
              <a:rPr lang="en-US" sz="1200" dirty="0">
                <a:latin typeface="Corbel"/>
              </a:rPr>
              <a:t> de </a:t>
            </a:r>
            <a:r>
              <a:rPr lang="en-US" sz="1200" dirty="0"/>
              <a:t>La </a:t>
            </a:r>
            <a:r>
              <a:rPr lang="en-US" sz="1200" dirty="0" err="1"/>
              <a:t>Segunda</a:t>
            </a:r>
            <a:r>
              <a:rPr lang="en-US" sz="1200" dirty="0"/>
              <a:t> Guerra Mundial, </a:t>
            </a:r>
            <a:r>
              <a:rPr lang="en-US" sz="1200" dirty="0" err="1"/>
              <a:t>ya</a:t>
            </a:r>
            <a:r>
              <a:rPr lang="en-US" sz="1200" dirty="0"/>
              <a:t> que </a:t>
            </a:r>
            <a:r>
              <a:rPr lang="en-US" sz="1200" dirty="0" err="1"/>
              <a:t>pose</a:t>
            </a:r>
            <a:r>
              <a:rPr lang="en-US" sz="1200" dirty="0" err="1">
                <a:latin typeface="Corbel"/>
              </a:rPr>
              <a:t>ía</a:t>
            </a:r>
            <a:r>
              <a:rPr lang="en-US" sz="1200" dirty="0">
                <a:latin typeface="Corbel"/>
              </a:rPr>
              <a:t> la mayor parte del </a:t>
            </a:r>
            <a:r>
              <a:rPr lang="en-US" sz="1200" dirty="0" err="1"/>
              <a:t>tiempo</a:t>
            </a:r>
            <a:r>
              <a:rPr lang="en-US" sz="1200" dirty="0"/>
              <a:t> en las </a:t>
            </a:r>
            <a:r>
              <a:rPr lang="en-US" sz="1200" dirty="0" err="1"/>
              <a:t>emisiones</a:t>
            </a:r>
            <a:r>
              <a:rPr lang="en-US" sz="1200" dirty="0"/>
              <a:t> de </a:t>
            </a:r>
            <a:r>
              <a:rPr lang="en-US" sz="1200" dirty="0" err="1"/>
              <a:t>los</a:t>
            </a:r>
            <a:r>
              <a:rPr lang="en-US" sz="1200" dirty="0"/>
              <a:t> </a:t>
            </a:r>
            <a:r>
              <a:rPr lang="en-US" sz="1200" dirty="0" err="1"/>
              <a:t>medios</a:t>
            </a:r>
            <a:r>
              <a:rPr lang="en-US" sz="1200" dirty="0"/>
              <a:t> de </a:t>
            </a:r>
            <a:r>
              <a:rPr lang="en-US" sz="1200" dirty="0" err="1"/>
              <a:t>comunicaci</a:t>
            </a:r>
            <a:r>
              <a:rPr lang="en-US" sz="1200" dirty="0" err="1">
                <a:latin typeface="Corbel"/>
              </a:rPr>
              <a:t>ón</a:t>
            </a:r>
            <a:r>
              <a:rPr lang="en-US" sz="1200" dirty="0"/>
              <a:t>; Pero sin embargo </a:t>
            </a:r>
            <a:r>
              <a:rPr lang="en-US" sz="1200" dirty="0" err="1"/>
              <a:t>perdi</a:t>
            </a:r>
            <a:r>
              <a:rPr lang="en-US" sz="1200" dirty="0" err="1">
                <a:latin typeface="Corbel"/>
              </a:rPr>
              <a:t>ó</a:t>
            </a:r>
            <a:r>
              <a:rPr lang="en-US" sz="1200" dirty="0"/>
              <a:t> las </a:t>
            </a:r>
            <a:r>
              <a:rPr lang="en-US" sz="1200" dirty="0" err="1"/>
              <a:t>primeras</a:t>
            </a:r>
            <a:r>
              <a:rPr lang="en-US" sz="1200" dirty="0"/>
              <a:t> </a:t>
            </a:r>
            <a:r>
              <a:rPr lang="en-US" sz="1200" dirty="0" err="1"/>
              <a:t>elecciones</a:t>
            </a:r>
            <a:r>
              <a:rPr lang="en-US" sz="1200" dirty="0"/>
              <a:t> </a:t>
            </a:r>
            <a:r>
              <a:rPr lang="en-US" sz="1200" dirty="0" err="1"/>
              <a:t>una</a:t>
            </a:r>
            <a:r>
              <a:rPr lang="en-US" sz="1200" dirty="0"/>
              <a:t> </a:t>
            </a:r>
            <a:r>
              <a:rPr lang="en-US" sz="1200" dirty="0" err="1"/>
              <a:t>vez</a:t>
            </a:r>
            <a:r>
              <a:rPr lang="en-US" sz="1200" dirty="0"/>
              <a:t> la </a:t>
            </a:r>
            <a:r>
              <a:rPr lang="en-US" sz="1200" dirty="0" err="1"/>
              <a:t>paz</a:t>
            </a:r>
            <a:r>
              <a:rPr lang="en-US" sz="1200" dirty="0"/>
              <a:t> </a:t>
            </a:r>
            <a:r>
              <a:rPr lang="en-US" sz="1200" dirty="0" err="1"/>
              <a:t>fue</a:t>
            </a:r>
            <a:r>
              <a:rPr lang="en-US" sz="1200" dirty="0"/>
              <a:t> </a:t>
            </a:r>
            <a:r>
              <a:rPr lang="en-US" sz="1200" dirty="0" err="1"/>
              <a:t>una</a:t>
            </a:r>
            <a:r>
              <a:rPr lang="en-US" sz="1200" dirty="0"/>
              <a:t> </a:t>
            </a:r>
            <a:r>
              <a:rPr lang="en-US" sz="1200" dirty="0" err="1"/>
              <a:t>realidad</a:t>
            </a:r>
            <a:r>
              <a:rPr lang="en-US" sz="1200" dirty="0"/>
              <a:t>.</a:t>
            </a:r>
          </a:p>
        </p:txBody>
      </p:sp>
      <p:sp>
        <p:nvSpPr>
          <p:cNvPr id="4" name="Content Placeholder 3">
            <a:extLst>
              <a:ext uri="{FF2B5EF4-FFF2-40B4-BE49-F238E27FC236}">
                <a16:creationId xmlns:a16="http://schemas.microsoft.com/office/drawing/2014/main" id="{6F400EBD-CCD2-4498-853D-F49AB88FCDEB}"/>
              </a:ext>
            </a:extLst>
          </p:cNvPr>
          <p:cNvSpPr>
            <a:spLocks noGrp="1"/>
          </p:cNvSpPr>
          <p:nvPr>
            <p:ph sz="half" idx="2"/>
          </p:nvPr>
        </p:nvSpPr>
        <p:spPr>
          <a:xfrm>
            <a:off x="3586018" y="2761381"/>
            <a:ext cx="3035967" cy="6075680"/>
          </a:xfrm>
        </p:spPr>
        <p:txBody>
          <a:bodyPr vert="horz" lIns="91440" tIns="45720" rIns="91440" bIns="45720" rtlCol="0" anchor="t">
            <a:noAutofit/>
          </a:bodyPr>
          <a:lstStyle/>
          <a:p>
            <a:pPr marL="0" indent="0" algn="ctr">
              <a:buNone/>
            </a:pPr>
            <a:r>
              <a:rPr lang="en-US" sz="1400" dirty="0" err="1">
                <a:ea typeface="+mn-lt"/>
                <a:cs typeface="+mn-lt"/>
              </a:rPr>
              <a:t>Juzgando</a:t>
            </a:r>
            <a:r>
              <a:rPr lang="en-US" sz="1400" dirty="0">
                <a:ea typeface="+mn-lt"/>
                <a:cs typeface="+mn-lt"/>
              </a:rPr>
              <a:t> </a:t>
            </a:r>
            <a:r>
              <a:rPr lang="en-US" sz="1400" dirty="0" err="1">
                <a:ea typeface="+mn-lt"/>
                <a:cs typeface="+mn-lt"/>
              </a:rPr>
              <a:t>hacia</a:t>
            </a:r>
            <a:r>
              <a:rPr lang="en-US" sz="1400" dirty="0">
                <a:ea typeface="+mn-lt"/>
                <a:cs typeface="+mn-lt"/>
              </a:rPr>
              <a:t> el </a:t>
            </a:r>
            <a:r>
              <a:rPr lang="en-US" sz="1400" dirty="0" err="1">
                <a:ea typeface="+mn-lt"/>
                <a:cs typeface="+mn-lt"/>
              </a:rPr>
              <a:t>futuro</a:t>
            </a:r>
            <a:endParaRPr lang="en-US" sz="1400" dirty="0">
              <a:ea typeface="+mn-lt"/>
              <a:cs typeface="+mn-lt"/>
            </a:endParaRPr>
          </a:p>
          <a:p>
            <a:pPr marL="0" indent="0" algn="just">
              <a:buNone/>
            </a:pPr>
            <a:r>
              <a:rPr lang="en-US" sz="1200" dirty="0">
                <a:ea typeface="+mn-lt"/>
                <a:cs typeface="+mn-lt"/>
              </a:rPr>
              <a:t>Benjamin Franklin </a:t>
            </a:r>
            <a:r>
              <a:rPr lang="en-US" sz="1200" dirty="0" err="1">
                <a:ea typeface="+mn-lt"/>
                <a:cs typeface="+mn-lt"/>
              </a:rPr>
              <a:t>dijo</a:t>
            </a:r>
            <a:r>
              <a:rPr lang="en-US" sz="1200" dirty="0">
                <a:ea typeface="+mn-lt"/>
                <a:cs typeface="+mn-lt"/>
              </a:rPr>
              <a:t> </a:t>
            </a:r>
            <a:r>
              <a:rPr lang="en-US" sz="1200" dirty="0" err="1">
                <a:ea typeface="+mn-lt"/>
                <a:cs typeface="+mn-lt"/>
              </a:rPr>
              <a:t>una</a:t>
            </a:r>
            <a:r>
              <a:rPr lang="en-US" sz="1200" dirty="0">
                <a:ea typeface="+mn-lt"/>
                <a:cs typeface="+mn-lt"/>
              </a:rPr>
              <a:t> </a:t>
            </a:r>
            <a:r>
              <a:rPr lang="en-US" sz="1200" dirty="0" err="1">
                <a:ea typeface="+mn-lt"/>
                <a:cs typeface="+mn-lt"/>
              </a:rPr>
              <a:t>vez</a:t>
            </a:r>
            <a:r>
              <a:rPr lang="en-US" sz="1200" dirty="0">
                <a:ea typeface="+mn-lt"/>
                <a:cs typeface="+mn-lt"/>
              </a:rPr>
              <a:t>, “Una </a:t>
            </a:r>
            <a:r>
              <a:rPr lang="en-US" sz="1200" dirty="0" err="1">
                <a:ea typeface="+mn-lt"/>
                <a:cs typeface="+mn-lt"/>
              </a:rPr>
              <a:t>onza</a:t>
            </a:r>
            <a:r>
              <a:rPr lang="en-US" sz="1200" dirty="0">
                <a:ea typeface="+mn-lt"/>
                <a:cs typeface="+mn-lt"/>
              </a:rPr>
              <a:t> de  </a:t>
            </a:r>
            <a:r>
              <a:rPr lang="en-US" sz="1200" dirty="0" err="1">
                <a:ea typeface="+mn-lt"/>
                <a:cs typeface="+mn-lt"/>
              </a:rPr>
              <a:t>prevenci</a:t>
            </a:r>
            <a:r>
              <a:rPr lang="en-US" sz="1200" dirty="0" err="1">
                <a:latin typeface="Corbel"/>
                <a:ea typeface="+mn-lt"/>
                <a:cs typeface="+mn-lt"/>
              </a:rPr>
              <a:t>ó</a:t>
            </a:r>
            <a:r>
              <a:rPr lang="en-US" sz="1200" dirty="0" err="1">
                <a:ea typeface="+mn-lt"/>
                <a:cs typeface="+mn-lt"/>
              </a:rPr>
              <a:t>n</a:t>
            </a:r>
            <a:r>
              <a:rPr lang="en-US" sz="1200" dirty="0">
                <a:ea typeface="+mn-lt"/>
                <a:cs typeface="+mn-lt"/>
              </a:rPr>
              <a:t> vale </a:t>
            </a:r>
            <a:r>
              <a:rPr lang="en-US" sz="1200" dirty="0" err="1">
                <a:ea typeface="+mn-lt"/>
                <a:cs typeface="+mn-lt"/>
              </a:rPr>
              <a:t>una</a:t>
            </a:r>
            <a:r>
              <a:rPr lang="en-US" sz="1200" dirty="0">
                <a:ea typeface="+mn-lt"/>
                <a:cs typeface="+mn-lt"/>
              </a:rPr>
              <a:t> </a:t>
            </a:r>
            <a:r>
              <a:rPr lang="en-US" sz="1200" dirty="0" err="1">
                <a:ea typeface="+mn-lt"/>
                <a:cs typeface="+mn-lt"/>
              </a:rPr>
              <a:t>libra</a:t>
            </a:r>
            <a:r>
              <a:rPr lang="en-US" sz="1200" dirty="0">
                <a:ea typeface="+mn-lt"/>
                <a:cs typeface="+mn-lt"/>
              </a:rPr>
              <a:t> de </a:t>
            </a:r>
            <a:r>
              <a:rPr lang="en-US" sz="1200" dirty="0" err="1">
                <a:ea typeface="+mn-lt"/>
                <a:cs typeface="+mn-lt"/>
              </a:rPr>
              <a:t>curaci</a:t>
            </a:r>
            <a:r>
              <a:rPr lang="en-US" sz="1200" dirty="0" err="1">
                <a:latin typeface="Corbel"/>
                <a:ea typeface="+mn-lt"/>
                <a:cs typeface="+mn-lt"/>
              </a:rPr>
              <a:t>ón</a:t>
            </a:r>
            <a:r>
              <a:rPr lang="en-US" sz="1200" dirty="0">
                <a:ea typeface="+mn-lt"/>
                <a:cs typeface="+mn-lt"/>
              </a:rPr>
              <a:t>." </a:t>
            </a:r>
            <a:endParaRPr lang="en-US" sz="1200" dirty="0"/>
          </a:p>
          <a:p>
            <a:pPr marL="0" indent="0" algn="just">
              <a:buNone/>
            </a:pPr>
            <a:r>
              <a:rPr lang="en-US" sz="1200" dirty="0">
                <a:ea typeface="+mn-lt"/>
                <a:cs typeface="+mn-lt"/>
              </a:rPr>
              <a:t>En 2019 se </a:t>
            </a:r>
            <a:r>
              <a:rPr lang="en-US" sz="1200" dirty="0" err="1">
                <a:ea typeface="+mn-lt"/>
                <a:cs typeface="+mn-lt"/>
              </a:rPr>
              <a:t>present</a:t>
            </a:r>
            <a:r>
              <a:rPr lang="en-US" sz="1200" dirty="0" err="1">
                <a:latin typeface="Corbel"/>
                <a:ea typeface="+mn-lt"/>
                <a:cs typeface="+mn-lt"/>
              </a:rPr>
              <a:t>ó</a:t>
            </a:r>
            <a:r>
              <a:rPr lang="en-US" sz="1200" dirty="0">
                <a:latin typeface="Corbel"/>
                <a:ea typeface="+mn-lt"/>
                <a:cs typeface="+mn-lt"/>
              </a:rPr>
              <a:t> </a:t>
            </a:r>
            <a:r>
              <a:rPr lang="en-US" sz="1200" dirty="0" err="1">
                <a:latin typeface="Corbel"/>
                <a:ea typeface="+mn-lt"/>
                <a:cs typeface="+mn-lt"/>
              </a:rPr>
              <a:t>evidencia</a:t>
            </a:r>
            <a:r>
              <a:rPr lang="en-US" sz="1200" dirty="0">
                <a:latin typeface="Corbel"/>
                <a:ea typeface="+mn-lt"/>
                <a:cs typeface="+mn-lt"/>
              </a:rPr>
              <a:t>  </a:t>
            </a:r>
            <a:r>
              <a:rPr lang="en-US" sz="1200" dirty="0">
                <a:ea typeface="+mn-lt"/>
                <a:cs typeface="+mn-lt"/>
              </a:rPr>
              <a:t>en el SDG Lab Davos de </a:t>
            </a:r>
            <a:r>
              <a:rPr lang="en-US" sz="1200" dirty="0" err="1">
                <a:ea typeface="+mn-lt"/>
                <a:cs typeface="+mn-lt"/>
              </a:rPr>
              <a:t>como</a:t>
            </a:r>
            <a:r>
              <a:rPr lang="en-US" sz="1200" dirty="0">
                <a:ea typeface="+mn-lt"/>
                <a:cs typeface="+mn-lt"/>
              </a:rPr>
              <a:t> </a:t>
            </a:r>
            <a:r>
              <a:rPr lang="en-US" sz="1200" dirty="0" err="1">
                <a:ea typeface="+mn-lt"/>
                <a:cs typeface="+mn-lt"/>
              </a:rPr>
              <a:t>podr</a:t>
            </a:r>
            <a:r>
              <a:rPr lang="en-US" sz="1200" dirty="0" err="1">
                <a:latin typeface="Corbel"/>
                <a:ea typeface="+mn-lt"/>
                <a:cs typeface="+mn-lt"/>
              </a:rPr>
              <a:t>íamos</a:t>
            </a:r>
            <a:r>
              <a:rPr lang="en-US" sz="1200" dirty="0">
                <a:latin typeface="Corbel"/>
                <a:ea typeface="+mn-lt"/>
                <a:cs typeface="+mn-lt"/>
              </a:rPr>
              <a:t> </a:t>
            </a:r>
            <a:r>
              <a:rPr lang="en-US" sz="1200" dirty="0" err="1">
                <a:latin typeface="Corbel"/>
                <a:ea typeface="+mn-lt"/>
                <a:cs typeface="+mn-lt"/>
              </a:rPr>
              <a:t>preparar</a:t>
            </a:r>
            <a:r>
              <a:rPr lang="en-US" sz="1200" dirty="0">
                <a:ea typeface="+mn-lt"/>
                <a:cs typeface="+mn-lt"/>
              </a:rPr>
              <a:t> y </a:t>
            </a:r>
            <a:r>
              <a:rPr lang="en-US" sz="1200" dirty="0" err="1">
                <a:ea typeface="+mn-lt"/>
                <a:cs typeface="+mn-lt"/>
              </a:rPr>
              <a:t>apoyar</a:t>
            </a:r>
            <a:r>
              <a:rPr lang="en-US" sz="1200" dirty="0">
                <a:ea typeface="+mn-lt"/>
                <a:cs typeface="+mn-lt"/>
              </a:rPr>
              <a:t> </a:t>
            </a:r>
            <a:r>
              <a:rPr lang="en-US" sz="1200" dirty="0" err="1">
                <a:ea typeface="+mn-lt"/>
                <a:cs typeface="+mn-lt"/>
              </a:rPr>
              <a:t>los</a:t>
            </a:r>
            <a:r>
              <a:rPr lang="en-US" sz="1200" dirty="0">
                <a:ea typeface="+mn-lt"/>
                <a:cs typeface="+mn-lt"/>
              </a:rPr>
              <a:t> </a:t>
            </a:r>
            <a:r>
              <a:rPr lang="en-US" sz="1200" dirty="0" err="1">
                <a:ea typeface="+mn-lt"/>
                <a:cs typeface="+mn-lt"/>
              </a:rPr>
              <a:t>servicios</a:t>
            </a:r>
            <a:r>
              <a:rPr lang="en-US" sz="1200" dirty="0">
                <a:ea typeface="+mn-lt"/>
                <a:cs typeface="+mn-lt"/>
              </a:rPr>
              <a:t> de </a:t>
            </a:r>
            <a:r>
              <a:rPr lang="en-US" sz="1200" dirty="0" err="1">
                <a:ea typeface="+mn-lt"/>
                <a:cs typeface="+mn-lt"/>
              </a:rPr>
              <a:t>salud</a:t>
            </a:r>
            <a:r>
              <a:rPr lang="en-US" sz="1200" dirty="0">
                <a:ea typeface="+mn-lt"/>
                <a:cs typeface="+mn-lt"/>
              </a:rPr>
              <a:t> </a:t>
            </a:r>
            <a:r>
              <a:rPr lang="en-US" sz="1200" dirty="0" err="1">
                <a:ea typeface="+mn-lt"/>
                <a:cs typeface="+mn-lt"/>
              </a:rPr>
              <a:t>existentes</a:t>
            </a:r>
            <a:r>
              <a:rPr lang="en-US" sz="1200" dirty="0">
                <a:ea typeface="+mn-lt"/>
                <a:cs typeface="+mn-lt"/>
              </a:rPr>
              <a:t>, </a:t>
            </a:r>
            <a:r>
              <a:rPr lang="en-US" sz="1200" dirty="0" err="1">
                <a:ea typeface="+mn-lt"/>
                <a:cs typeface="+mn-lt"/>
              </a:rPr>
              <a:t>mejorar</a:t>
            </a:r>
            <a:r>
              <a:rPr lang="en-US" sz="1200" dirty="0">
                <a:ea typeface="+mn-lt"/>
                <a:cs typeface="+mn-lt"/>
              </a:rPr>
              <a:t> la </a:t>
            </a:r>
            <a:r>
              <a:rPr lang="en-US" sz="1200" dirty="0" err="1">
                <a:ea typeface="+mn-lt"/>
                <a:cs typeface="+mn-lt"/>
              </a:rPr>
              <a:t>salud</a:t>
            </a:r>
            <a:r>
              <a:rPr lang="en-US" sz="1200" dirty="0">
                <a:ea typeface="+mn-lt"/>
                <a:cs typeface="+mn-lt"/>
              </a:rPr>
              <a:t> de la </a:t>
            </a:r>
            <a:r>
              <a:rPr lang="en-US" sz="1200" dirty="0" err="1">
                <a:ea typeface="+mn-lt"/>
                <a:cs typeface="+mn-lt"/>
              </a:rPr>
              <a:t>poblaci</a:t>
            </a:r>
            <a:r>
              <a:rPr lang="en-US" sz="1200" dirty="0" err="1">
                <a:latin typeface="Corbel"/>
                <a:ea typeface="+mn-lt"/>
                <a:cs typeface="+mn-lt"/>
              </a:rPr>
              <a:t>ón</a:t>
            </a:r>
            <a:r>
              <a:rPr lang="en-US" sz="1200" dirty="0">
                <a:ea typeface="+mn-lt"/>
                <a:cs typeface="+mn-lt"/>
              </a:rPr>
              <a:t>, </a:t>
            </a:r>
            <a:r>
              <a:rPr lang="en-US" sz="1200" dirty="0" err="1">
                <a:ea typeface="+mn-lt"/>
                <a:cs typeface="+mn-lt"/>
              </a:rPr>
              <a:t>creando</a:t>
            </a:r>
            <a:r>
              <a:rPr lang="en-US" sz="1200" dirty="0">
                <a:ea typeface="+mn-lt"/>
                <a:cs typeface="+mn-lt"/>
              </a:rPr>
              <a:t> </a:t>
            </a:r>
            <a:r>
              <a:rPr lang="en-US" sz="1200" dirty="0" err="1">
                <a:ea typeface="+mn-lt"/>
                <a:cs typeface="+mn-lt"/>
              </a:rPr>
              <a:t>nuevos</a:t>
            </a:r>
            <a:r>
              <a:rPr lang="en-US" sz="1200" dirty="0">
                <a:ea typeface="+mn-lt"/>
                <a:cs typeface="+mn-lt"/>
              </a:rPr>
              <a:t> y </a:t>
            </a:r>
            <a:r>
              <a:rPr lang="en-US" sz="1200" dirty="0" err="1">
                <a:latin typeface="Corbel"/>
                <a:ea typeface="+mn-lt"/>
                <a:cs typeface="+mn-lt"/>
              </a:rPr>
              <a:t>útiles</a:t>
            </a:r>
            <a:r>
              <a:rPr lang="en-US" sz="1200" dirty="0">
                <a:latin typeface="Corbel"/>
                <a:ea typeface="+mn-lt"/>
                <a:cs typeface="+mn-lt"/>
              </a:rPr>
              <a:t> </a:t>
            </a:r>
            <a:r>
              <a:rPr lang="en-US" sz="1200" dirty="0" err="1">
                <a:ea typeface="+mn-lt"/>
                <a:cs typeface="+mn-lt"/>
              </a:rPr>
              <a:t>trabajos</a:t>
            </a:r>
            <a:r>
              <a:rPr lang="en-US" sz="1200" dirty="0">
                <a:ea typeface="+mn-lt"/>
                <a:cs typeface="+mn-lt"/>
              </a:rPr>
              <a:t> </a:t>
            </a:r>
            <a:r>
              <a:rPr lang="en-US" sz="1200" dirty="0" err="1">
                <a:ea typeface="+mn-lt"/>
                <a:cs typeface="+mn-lt"/>
              </a:rPr>
              <a:t>mientras</a:t>
            </a:r>
            <a:r>
              <a:rPr lang="en-US" sz="1200" dirty="0">
                <a:ea typeface="+mn-lt"/>
                <a:cs typeface="+mn-lt"/>
              </a:rPr>
              <a:t> se </a:t>
            </a:r>
            <a:r>
              <a:rPr lang="en-US" sz="1200" dirty="0" err="1">
                <a:ea typeface="+mn-lt"/>
                <a:cs typeface="+mn-lt"/>
              </a:rPr>
              <a:t>implimentan</a:t>
            </a:r>
            <a:r>
              <a:rPr lang="en-US" sz="1200" dirty="0">
                <a:ea typeface="+mn-lt"/>
                <a:cs typeface="+mn-lt"/>
              </a:rPr>
              <a:t> </a:t>
            </a:r>
            <a:r>
              <a:rPr lang="en-US" sz="1200" dirty="0" err="1">
                <a:ea typeface="+mn-lt"/>
                <a:cs typeface="+mn-lt"/>
              </a:rPr>
              <a:t>los</a:t>
            </a:r>
            <a:r>
              <a:rPr lang="en-US" sz="1200" dirty="0">
                <a:ea typeface="+mn-lt"/>
                <a:cs typeface="+mn-lt"/>
              </a:rPr>
              <a:t> SDGs. </a:t>
            </a:r>
          </a:p>
          <a:p>
            <a:pPr marL="0" indent="0" algn="just">
              <a:buNone/>
            </a:pPr>
            <a:r>
              <a:rPr lang="en-US" sz="1200" dirty="0">
                <a:ea typeface="+mn-lt"/>
                <a:cs typeface="+mn-lt"/>
              </a:rPr>
              <a:t>2020 </a:t>
            </a:r>
            <a:r>
              <a:rPr lang="en-US" sz="1200" dirty="0" err="1">
                <a:ea typeface="+mn-lt"/>
                <a:cs typeface="+mn-lt"/>
              </a:rPr>
              <a:t>es</a:t>
            </a:r>
            <a:r>
              <a:rPr lang="en-US" sz="1200" dirty="0">
                <a:ea typeface="+mn-lt"/>
                <a:cs typeface="+mn-lt"/>
              </a:rPr>
              <a:t> el </a:t>
            </a:r>
            <a:r>
              <a:rPr lang="en-US" sz="1200" dirty="0" err="1">
                <a:ea typeface="+mn-lt"/>
                <a:cs typeface="+mn-lt"/>
              </a:rPr>
              <a:t>A</a:t>
            </a:r>
            <a:r>
              <a:rPr lang="en-US" sz="1200" dirty="0" err="1">
                <a:latin typeface="Corbel"/>
                <a:ea typeface="+mn-lt"/>
                <a:cs typeface="+mn-lt"/>
              </a:rPr>
              <a:t>ño</a:t>
            </a:r>
            <a:r>
              <a:rPr lang="en-US" sz="1200" dirty="0">
                <a:latin typeface="Corbel"/>
                <a:ea typeface="+mn-lt"/>
                <a:cs typeface="+mn-lt"/>
              </a:rPr>
              <a:t> de la </a:t>
            </a:r>
            <a:r>
              <a:rPr lang="en-US" sz="1200" dirty="0" err="1">
                <a:latin typeface="Corbel"/>
                <a:ea typeface="+mn-lt"/>
                <a:cs typeface="+mn-lt"/>
              </a:rPr>
              <a:t>Enfermería</a:t>
            </a:r>
            <a:r>
              <a:rPr lang="en-US" sz="1200" dirty="0">
                <a:ea typeface="+mn-lt"/>
                <a:cs typeface="+mn-lt"/>
              </a:rPr>
              <a:t>, y con el </a:t>
            </a:r>
            <a:r>
              <a:rPr lang="en-US" sz="1200" dirty="0" err="1">
                <a:ea typeface="+mn-lt"/>
                <a:cs typeface="+mn-lt"/>
              </a:rPr>
              <a:t>presente</a:t>
            </a:r>
            <a:r>
              <a:rPr lang="en-US" sz="1200" dirty="0">
                <a:ea typeface="+mn-lt"/>
                <a:cs typeface="+mn-lt"/>
              </a:rPr>
              <a:t> </a:t>
            </a:r>
            <a:r>
              <a:rPr lang="en-US" sz="1200" dirty="0" err="1">
                <a:ea typeface="+mn-lt"/>
                <a:cs typeface="+mn-lt"/>
              </a:rPr>
              <a:t>d</a:t>
            </a:r>
            <a:r>
              <a:rPr lang="en-US" sz="1200" dirty="0" err="1">
                <a:latin typeface="Corbel"/>
                <a:ea typeface="+mn-lt"/>
                <a:cs typeface="+mn-lt"/>
              </a:rPr>
              <a:t>éfict</a:t>
            </a:r>
            <a:r>
              <a:rPr lang="en-US" sz="1200" dirty="0">
                <a:latin typeface="Corbel"/>
                <a:ea typeface="+mn-lt"/>
                <a:cs typeface="+mn-lt"/>
              </a:rPr>
              <a:t> de 6m de </a:t>
            </a:r>
            <a:r>
              <a:rPr lang="en-US" sz="1200" dirty="0" err="1">
                <a:ea typeface="+mn-lt"/>
                <a:cs typeface="+mn-lt"/>
              </a:rPr>
              <a:t>enfermeros</a:t>
            </a:r>
            <a:r>
              <a:rPr lang="en-US" sz="1200" dirty="0">
                <a:ea typeface="+mn-lt"/>
                <a:cs typeface="+mn-lt"/>
              </a:rPr>
              <a:t> en </a:t>
            </a:r>
            <a:r>
              <a:rPr lang="en-US" sz="1200" dirty="0" err="1">
                <a:ea typeface="+mn-lt"/>
                <a:cs typeface="+mn-lt"/>
              </a:rPr>
              <a:t>todo</a:t>
            </a:r>
            <a:r>
              <a:rPr lang="en-US" sz="1200" dirty="0">
                <a:ea typeface="+mn-lt"/>
                <a:cs typeface="+mn-lt"/>
              </a:rPr>
              <a:t> el </a:t>
            </a:r>
            <a:r>
              <a:rPr lang="en-US" sz="1200" dirty="0" err="1">
                <a:ea typeface="+mn-lt"/>
                <a:cs typeface="+mn-lt"/>
              </a:rPr>
              <a:t>mundo</a:t>
            </a:r>
            <a:r>
              <a:rPr lang="en-US" sz="1200" dirty="0">
                <a:ea typeface="+mn-lt"/>
                <a:cs typeface="+mn-lt"/>
              </a:rPr>
              <a:t>, </a:t>
            </a:r>
            <a:r>
              <a:rPr lang="en-US" sz="1200" dirty="0" err="1">
                <a:ea typeface="+mn-lt"/>
                <a:cs typeface="+mn-lt"/>
              </a:rPr>
              <a:t>nos</a:t>
            </a:r>
            <a:r>
              <a:rPr lang="en-US" sz="1200" dirty="0">
                <a:ea typeface="+mn-lt"/>
                <a:cs typeface="+mn-lt"/>
              </a:rPr>
              <a:t> </a:t>
            </a:r>
            <a:r>
              <a:rPr lang="en-US" sz="1200" dirty="0" err="1">
                <a:ea typeface="+mn-lt"/>
                <a:cs typeface="+mn-lt"/>
              </a:rPr>
              <a:t>planteamos</a:t>
            </a:r>
            <a:r>
              <a:rPr lang="en-US" sz="1200" dirty="0">
                <a:ea typeface="+mn-lt"/>
                <a:cs typeface="+mn-lt"/>
              </a:rPr>
              <a:t>  </a:t>
            </a:r>
            <a:r>
              <a:rPr lang="en-US" sz="1200" dirty="0" err="1">
                <a:ea typeface="+mn-lt"/>
                <a:cs typeface="+mn-lt"/>
              </a:rPr>
              <a:t>como</a:t>
            </a:r>
            <a:r>
              <a:rPr lang="en-US" sz="1200" dirty="0">
                <a:ea typeface="+mn-lt"/>
                <a:cs typeface="+mn-lt"/>
              </a:rPr>
              <a:t> </a:t>
            </a:r>
            <a:r>
              <a:rPr lang="en-US" sz="1200" dirty="0" err="1">
                <a:ea typeface="+mn-lt"/>
                <a:cs typeface="+mn-lt"/>
              </a:rPr>
              <a:t>podemos</a:t>
            </a:r>
            <a:r>
              <a:rPr lang="en-US" sz="1200" dirty="0">
                <a:ea typeface="+mn-lt"/>
                <a:cs typeface="+mn-lt"/>
              </a:rPr>
              <a:t> </a:t>
            </a:r>
            <a:r>
              <a:rPr lang="en-US" sz="1200" dirty="0" err="1">
                <a:ea typeface="+mn-lt"/>
                <a:cs typeface="+mn-lt"/>
              </a:rPr>
              <a:t>ayudar</a:t>
            </a:r>
            <a:r>
              <a:rPr lang="en-US" sz="1200" dirty="0">
                <a:ea typeface="+mn-lt"/>
                <a:cs typeface="+mn-lt"/>
              </a:rPr>
              <a:t> </a:t>
            </a:r>
            <a:r>
              <a:rPr lang="en-US" sz="1200" dirty="0" err="1">
                <a:ea typeface="+mn-lt"/>
                <a:cs typeface="+mn-lt"/>
              </a:rPr>
              <a:t>ahora</a:t>
            </a:r>
            <a:r>
              <a:rPr lang="en-US" sz="1200" dirty="0">
                <a:ea typeface="+mn-lt"/>
                <a:cs typeface="+mn-lt"/>
              </a:rPr>
              <a:t> y en el </a:t>
            </a:r>
            <a:r>
              <a:rPr lang="en-US" sz="1200" dirty="0" err="1">
                <a:ea typeface="+mn-lt"/>
                <a:cs typeface="+mn-lt"/>
              </a:rPr>
              <a:t>futuro</a:t>
            </a:r>
            <a:r>
              <a:rPr lang="en-US" sz="1200" dirty="0">
                <a:ea typeface="+mn-lt"/>
                <a:cs typeface="+mn-lt"/>
              </a:rPr>
              <a:t> con </a:t>
            </a:r>
            <a:r>
              <a:rPr lang="en-US" sz="1200" dirty="0" err="1">
                <a:ea typeface="+mn-lt"/>
                <a:cs typeface="+mn-lt"/>
              </a:rPr>
              <a:t>una</a:t>
            </a:r>
            <a:r>
              <a:rPr lang="en-US" sz="1200" dirty="0">
                <a:ea typeface="+mn-lt"/>
                <a:cs typeface="+mn-lt"/>
              </a:rPr>
              <a:t> </a:t>
            </a:r>
            <a:r>
              <a:rPr lang="en-US" sz="1200" dirty="0" err="1">
                <a:ea typeface="+mn-lt"/>
                <a:cs typeface="+mn-lt"/>
              </a:rPr>
              <a:t>estrategia</a:t>
            </a:r>
            <a:r>
              <a:rPr lang="en-US" sz="1200" dirty="0">
                <a:ea typeface="+mn-lt"/>
                <a:cs typeface="+mn-lt"/>
              </a:rPr>
              <a:t>  global de </a:t>
            </a:r>
            <a:r>
              <a:rPr lang="en-US" sz="1200" dirty="0" err="1">
                <a:ea typeface="+mn-lt"/>
                <a:cs typeface="+mn-lt"/>
              </a:rPr>
              <a:t>reclutamiento</a:t>
            </a:r>
            <a:r>
              <a:rPr lang="en-US" sz="1200" dirty="0">
                <a:ea typeface="+mn-lt"/>
                <a:cs typeface="+mn-lt"/>
              </a:rPr>
              <a:t> y </a:t>
            </a:r>
            <a:r>
              <a:rPr lang="en-US" sz="1200" dirty="0" err="1">
                <a:ea typeface="+mn-lt"/>
                <a:cs typeface="+mn-lt"/>
              </a:rPr>
              <a:t>retenci</a:t>
            </a:r>
            <a:r>
              <a:rPr lang="en-US" sz="1200" dirty="0" err="1">
                <a:latin typeface="Corbel"/>
                <a:ea typeface="+mn-lt"/>
                <a:cs typeface="+mn-lt"/>
              </a:rPr>
              <a:t>ó</a:t>
            </a:r>
            <a:r>
              <a:rPr lang="en-US" sz="1200" dirty="0" err="1">
                <a:ea typeface="+mn-lt"/>
                <a:cs typeface="+mn-lt"/>
              </a:rPr>
              <a:t>n</a:t>
            </a:r>
            <a:r>
              <a:rPr lang="en-US" sz="1200" dirty="0">
                <a:ea typeface="+mn-lt"/>
                <a:cs typeface="+mn-lt"/>
              </a:rPr>
              <a:t> de personal </a:t>
            </a:r>
            <a:r>
              <a:rPr lang="en-US" sz="1200" dirty="0" err="1">
                <a:ea typeface="+mn-lt"/>
                <a:cs typeface="+mn-lt"/>
              </a:rPr>
              <a:t>empezando</a:t>
            </a:r>
            <a:r>
              <a:rPr lang="en-US" sz="1200" dirty="0">
                <a:ea typeface="+mn-lt"/>
                <a:cs typeface="+mn-lt"/>
              </a:rPr>
              <a:t> con SDG Cities. </a:t>
            </a:r>
            <a:r>
              <a:rPr lang="en-US" sz="1200" dirty="0"/>
              <a:t>No </a:t>
            </a:r>
            <a:r>
              <a:rPr lang="en-US" sz="1200" dirty="0" err="1"/>
              <a:t>debemos</a:t>
            </a:r>
            <a:r>
              <a:rPr lang="en-US" sz="1200" dirty="0"/>
              <a:t> </a:t>
            </a:r>
            <a:r>
              <a:rPr lang="en-US" sz="1200" dirty="0" err="1"/>
              <a:t>olvidar</a:t>
            </a:r>
            <a:r>
              <a:rPr lang="en-US" sz="1200" dirty="0"/>
              <a:t> que la </a:t>
            </a:r>
            <a:r>
              <a:rPr lang="en-US" sz="1200" dirty="0" err="1"/>
              <a:t>salud</a:t>
            </a:r>
            <a:r>
              <a:rPr lang="en-US" sz="1200" dirty="0">
                <a:ea typeface="+mn-lt"/>
                <a:cs typeface="+mn-lt"/>
              </a:rPr>
              <a:t> </a:t>
            </a:r>
            <a:r>
              <a:rPr lang="en-US" sz="1200" dirty="0" err="1">
                <a:ea typeface="+mn-lt"/>
                <a:cs typeface="+mn-lt"/>
              </a:rPr>
              <a:t>es</a:t>
            </a:r>
            <a:r>
              <a:rPr lang="en-US" sz="1200" dirty="0">
                <a:ea typeface="+mn-lt"/>
                <a:cs typeface="+mn-lt"/>
              </a:rPr>
              <a:t> un </a:t>
            </a:r>
            <a:r>
              <a:rPr lang="en-US" sz="1200" dirty="0" err="1">
                <a:ea typeface="+mn-lt"/>
                <a:cs typeface="+mn-lt"/>
              </a:rPr>
              <a:t>estado</a:t>
            </a:r>
            <a:r>
              <a:rPr lang="en-US" sz="1200" dirty="0">
                <a:ea typeface="+mn-lt"/>
                <a:cs typeface="+mn-lt"/>
              </a:rPr>
              <a:t>  de </a:t>
            </a:r>
            <a:r>
              <a:rPr lang="en-US" sz="1200" dirty="0" err="1">
                <a:ea typeface="+mn-lt"/>
                <a:cs typeface="+mn-lt"/>
              </a:rPr>
              <a:t>bienestar</a:t>
            </a:r>
            <a:r>
              <a:rPr lang="en-US" sz="1200" dirty="0">
                <a:ea typeface="+mn-lt"/>
                <a:cs typeface="+mn-lt"/>
              </a:rPr>
              <a:t> </a:t>
            </a:r>
            <a:r>
              <a:rPr lang="en-US" sz="1200" dirty="0" err="1">
                <a:ea typeface="+mn-lt"/>
                <a:cs typeface="+mn-lt"/>
              </a:rPr>
              <a:t>completo</a:t>
            </a:r>
            <a:r>
              <a:rPr lang="en-US" sz="1200" dirty="0">
                <a:ea typeface="+mn-lt"/>
                <a:cs typeface="+mn-lt"/>
              </a:rPr>
              <a:t>, </a:t>
            </a:r>
            <a:r>
              <a:rPr lang="en-US" sz="1200" dirty="0" err="1">
                <a:ea typeface="+mn-lt"/>
                <a:cs typeface="+mn-lt"/>
              </a:rPr>
              <a:t>f</a:t>
            </a:r>
            <a:r>
              <a:rPr lang="en-US" sz="1200" dirty="0" err="1">
                <a:latin typeface="Corbel"/>
                <a:ea typeface="+mn-lt"/>
                <a:cs typeface="+mn-lt"/>
              </a:rPr>
              <a:t>ísico</a:t>
            </a:r>
            <a:r>
              <a:rPr lang="en-US" sz="1200" dirty="0">
                <a:ea typeface="+mn-lt"/>
                <a:cs typeface="+mn-lt"/>
              </a:rPr>
              <a:t>, mental, social, y no </a:t>
            </a:r>
            <a:r>
              <a:rPr lang="en-US" sz="1200" dirty="0" err="1">
                <a:ea typeface="+mn-lt"/>
                <a:cs typeface="+mn-lt"/>
              </a:rPr>
              <a:t>meramente</a:t>
            </a:r>
            <a:r>
              <a:rPr lang="en-US" sz="1200" dirty="0">
                <a:ea typeface="+mn-lt"/>
                <a:cs typeface="+mn-lt"/>
              </a:rPr>
              <a:t> la </a:t>
            </a:r>
            <a:r>
              <a:rPr lang="en-US" sz="1200" dirty="0" err="1">
                <a:ea typeface="+mn-lt"/>
                <a:cs typeface="+mn-lt"/>
              </a:rPr>
              <a:t>absencia</a:t>
            </a:r>
            <a:r>
              <a:rPr lang="en-US" sz="1200" dirty="0">
                <a:ea typeface="+mn-lt"/>
                <a:cs typeface="+mn-lt"/>
              </a:rPr>
              <a:t> de </a:t>
            </a:r>
            <a:r>
              <a:rPr lang="en-US" sz="1200" dirty="0" err="1">
                <a:ea typeface="+mn-lt"/>
                <a:cs typeface="+mn-lt"/>
              </a:rPr>
              <a:t>enfermedad</a:t>
            </a:r>
            <a:r>
              <a:rPr lang="en-US" sz="1200" dirty="0">
                <a:ea typeface="+mn-lt"/>
                <a:cs typeface="+mn-lt"/>
              </a:rPr>
              <a:t>.</a:t>
            </a:r>
          </a:p>
          <a:p>
            <a:pPr marL="0" indent="0" algn="just">
              <a:buNone/>
            </a:pPr>
            <a:r>
              <a:rPr lang="en-US" sz="1200" dirty="0"/>
              <a:t>La base legal </a:t>
            </a:r>
            <a:r>
              <a:rPr lang="en-US" sz="1200" dirty="0" err="1"/>
              <a:t>m</a:t>
            </a:r>
            <a:r>
              <a:rPr lang="en-US" sz="1200" dirty="0" err="1">
                <a:latin typeface="Corbel"/>
              </a:rPr>
              <a:t>ás</a:t>
            </a:r>
            <a:r>
              <a:rPr lang="en-US" sz="1200" dirty="0">
                <a:latin typeface="Corbel"/>
              </a:rPr>
              <a:t> </a:t>
            </a:r>
            <a:r>
              <a:rPr lang="en-US" sz="1200" dirty="0" err="1">
                <a:latin typeface="Corbel"/>
              </a:rPr>
              <a:t>allá</a:t>
            </a:r>
            <a:r>
              <a:rPr lang="en-US" sz="1200" dirty="0">
                <a:latin typeface="Corbel"/>
              </a:rPr>
              <a:t> de la </a:t>
            </a:r>
            <a:r>
              <a:rPr lang="en-US" sz="1200" dirty="0"/>
              <a:t> OMS, las </a:t>
            </a:r>
            <a:r>
              <a:rPr lang="en-US" sz="1200" dirty="0" err="1"/>
              <a:t>Regulaciones</a:t>
            </a:r>
            <a:r>
              <a:rPr lang="en-US" sz="1200" dirty="0"/>
              <a:t> de </a:t>
            </a:r>
            <a:r>
              <a:rPr lang="en-US" sz="1200" dirty="0" err="1"/>
              <a:t>Salud</a:t>
            </a:r>
            <a:r>
              <a:rPr lang="en-US" sz="1200" dirty="0"/>
              <a:t> </a:t>
            </a:r>
            <a:r>
              <a:rPr lang="en-US" sz="1200" dirty="0" err="1"/>
              <a:t>Internacional</a:t>
            </a:r>
            <a:r>
              <a:rPr lang="en-US" sz="1200" dirty="0"/>
              <a:t> de 2005 y la Agenda Global de </a:t>
            </a:r>
            <a:r>
              <a:rPr lang="en-US" sz="1200" dirty="0" err="1"/>
              <a:t>Salud</a:t>
            </a:r>
            <a:r>
              <a:rPr lang="en-US" sz="1200" dirty="0"/>
              <a:t> </a:t>
            </a:r>
            <a:r>
              <a:rPr lang="en-US" sz="1200" dirty="0" err="1"/>
              <a:t>acordaron</a:t>
            </a:r>
            <a:r>
              <a:rPr lang="en-US" sz="1200" dirty="0"/>
              <a:t> </a:t>
            </a:r>
            <a:r>
              <a:rPr lang="en-US" sz="1200" dirty="0" err="1"/>
              <a:t>durante</a:t>
            </a:r>
            <a:r>
              <a:rPr lang="en-US" sz="1200" dirty="0"/>
              <a:t> la </a:t>
            </a:r>
            <a:r>
              <a:rPr lang="en-US" sz="1200" dirty="0" err="1"/>
              <a:t>presidencia</a:t>
            </a:r>
            <a:r>
              <a:rPr lang="en-US" sz="1200" dirty="0"/>
              <a:t> de Obama las </a:t>
            </a:r>
            <a:r>
              <a:rPr lang="en-US" sz="1200" dirty="0" err="1"/>
              <a:t>necesidades</a:t>
            </a:r>
            <a:r>
              <a:rPr lang="en-US" sz="1200" dirty="0"/>
              <a:t> de </a:t>
            </a:r>
            <a:r>
              <a:rPr lang="en-US" sz="1200" dirty="0" err="1"/>
              <a:t>ajustamiento</a:t>
            </a:r>
            <a:r>
              <a:rPr lang="en-US" sz="1200" dirty="0"/>
              <a:t>. </a:t>
            </a:r>
            <a:r>
              <a:rPr lang="en-US" sz="1200" dirty="0" err="1"/>
              <a:t>Más</a:t>
            </a:r>
            <a:r>
              <a:rPr lang="en-US" sz="1200" dirty="0"/>
              <a:t> </a:t>
            </a:r>
            <a:r>
              <a:rPr lang="en-US" sz="1200" dirty="0" err="1"/>
              <a:t>importante</a:t>
            </a:r>
            <a:r>
              <a:rPr lang="en-US" sz="1200" dirty="0"/>
              <a:t> </a:t>
            </a:r>
            <a:r>
              <a:rPr lang="en-US" sz="1200" dirty="0" err="1"/>
              <a:t>a</a:t>
            </a:r>
            <a:r>
              <a:rPr lang="en-US" sz="1200" dirty="0" err="1">
                <a:latin typeface="Corbel"/>
              </a:rPr>
              <a:t>ún</a:t>
            </a:r>
            <a:r>
              <a:rPr lang="en-US" sz="1200" dirty="0"/>
              <a:t>, </a:t>
            </a:r>
            <a:r>
              <a:rPr lang="en-US" sz="1200" dirty="0" err="1"/>
              <a:t>los</a:t>
            </a:r>
            <a:r>
              <a:rPr lang="en-US" sz="1200" dirty="0"/>
              <a:t> </a:t>
            </a:r>
            <a:r>
              <a:rPr lang="en-US" sz="1200" dirty="0" err="1"/>
              <a:t>gobiernos</a:t>
            </a:r>
            <a:r>
              <a:rPr lang="en-US" sz="1200" dirty="0"/>
              <a:t> </a:t>
            </a:r>
            <a:r>
              <a:rPr lang="en-US" sz="1200" dirty="0" err="1"/>
              <a:t>necesitan</a:t>
            </a:r>
            <a:r>
              <a:rPr lang="en-US" sz="1200" dirty="0"/>
              <a:t> </a:t>
            </a:r>
            <a:r>
              <a:rPr lang="en-US" sz="1200" dirty="0" err="1"/>
              <a:t>tener</a:t>
            </a:r>
            <a:r>
              <a:rPr lang="en-US" sz="1200" dirty="0"/>
              <a:t> planes </a:t>
            </a:r>
            <a:r>
              <a:rPr lang="en-US" sz="1200" dirty="0" err="1"/>
              <a:t>estrat</a:t>
            </a:r>
            <a:r>
              <a:rPr lang="en-US" sz="1200" dirty="0" err="1">
                <a:latin typeface="Corbel"/>
              </a:rPr>
              <a:t>é</a:t>
            </a:r>
            <a:r>
              <a:rPr lang="en-US" sz="1200" dirty="0" err="1"/>
              <a:t>gicos</a:t>
            </a:r>
            <a:r>
              <a:rPr lang="en-US" sz="1200" dirty="0"/>
              <a:t> que </a:t>
            </a:r>
            <a:r>
              <a:rPr lang="en-US" sz="1200" dirty="0" err="1"/>
              <a:t>sean</a:t>
            </a:r>
            <a:r>
              <a:rPr lang="en-US" sz="1200" dirty="0"/>
              <a:t> </a:t>
            </a:r>
            <a:r>
              <a:rPr lang="en-US" sz="1200" dirty="0" err="1"/>
              <a:t>reconocidos</a:t>
            </a:r>
            <a:r>
              <a:rPr lang="en-US" sz="1200" dirty="0"/>
              <a:t> </a:t>
            </a:r>
            <a:r>
              <a:rPr lang="en-US" sz="1200" dirty="0" err="1"/>
              <a:t>cuando</a:t>
            </a:r>
            <a:r>
              <a:rPr lang="en-US" sz="1200" dirty="0"/>
              <a:t> </a:t>
            </a:r>
            <a:r>
              <a:rPr lang="en-US" sz="1200" dirty="0" err="1"/>
              <a:t>los</a:t>
            </a:r>
            <a:r>
              <a:rPr lang="en-US" sz="1200" dirty="0"/>
              <a:t> </a:t>
            </a:r>
            <a:r>
              <a:rPr lang="en-US" sz="1200" dirty="0" err="1"/>
              <a:t>gobiernos</a:t>
            </a:r>
            <a:r>
              <a:rPr lang="en-US" sz="1200" dirty="0"/>
              <a:t> </a:t>
            </a:r>
            <a:r>
              <a:rPr lang="en-US" sz="1200" dirty="0" err="1"/>
              <a:t>aborden</a:t>
            </a:r>
            <a:r>
              <a:rPr lang="en-US" sz="1200" dirty="0"/>
              <a:t> </a:t>
            </a:r>
            <a:r>
              <a:rPr lang="en-US" sz="1200" dirty="0" err="1"/>
              <a:t>problemas</a:t>
            </a:r>
            <a:r>
              <a:rPr lang="en-US" sz="1200" dirty="0"/>
              <a:t> </a:t>
            </a:r>
            <a:r>
              <a:rPr lang="en-US" sz="1200" dirty="0" err="1"/>
              <a:t>inmediatos</a:t>
            </a:r>
            <a:r>
              <a:rPr lang="en-US" sz="1200" dirty="0"/>
              <a:t>.  Anika Klafki, Jena University, </a:t>
            </a:r>
            <a:r>
              <a:rPr lang="en-US" sz="1200" dirty="0" err="1"/>
              <a:t>establece</a:t>
            </a:r>
            <a:r>
              <a:rPr lang="en-US" sz="1200" dirty="0"/>
              <a:t> el </a:t>
            </a:r>
            <a:r>
              <a:rPr lang="en-US" sz="1200" dirty="0" err="1"/>
              <a:t>marco</a:t>
            </a:r>
            <a:r>
              <a:rPr lang="en-US" sz="1200" dirty="0"/>
              <a:t> para las </a:t>
            </a:r>
            <a:r>
              <a:rPr lang="en-US" sz="1200" dirty="0" err="1"/>
              <a:t>discusiones</a:t>
            </a:r>
            <a:r>
              <a:rPr lang="en-US" sz="1200" dirty="0"/>
              <a:t> </a:t>
            </a:r>
            <a:r>
              <a:rPr lang="en-US" sz="1200" dirty="0" err="1"/>
              <a:t>legales</a:t>
            </a:r>
            <a:r>
              <a:rPr lang="en-US" sz="1200" dirty="0"/>
              <a:t> en </a:t>
            </a:r>
            <a:r>
              <a:rPr lang="en-US" sz="1200" dirty="0" err="1"/>
              <a:t>su</a:t>
            </a:r>
            <a:r>
              <a:rPr lang="en-US" sz="1200" dirty="0"/>
              <a:t> </a:t>
            </a:r>
            <a:r>
              <a:rPr lang="en-US" sz="1200" dirty="0" err="1"/>
              <a:t>art</a:t>
            </a:r>
            <a:r>
              <a:rPr lang="en-US" sz="1200" dirty="0" err="1">
                <a:latin typeface="Corbel"/>
              </a:rPr>
              <a:t>ículo</a:t>
            </a:r>
            <a:r>
              <a:rPr lang="en-US" sz="1200" dirty="0"/>
              <a:t>, "</a:t>
            </a:r>
            <a:r>
              <a:rPr lang="en-US" sz="1200" i="1" dirty="0"/>
              <a:t>International Health Regulations and Transmissible Diseases</a:t>
            </a:r>
            <a:r>
              <a:rPr lang="en-US" sz="1200" dirty="0"/>
              <a:t>." </a:t>
            </a:r>
            <a:r>
              <a:rPr lang="en-US" sz="1200" dirty="0" err="1"/>
              <a:t>donde</a:t>
            </a:r>
            <a:r>
              <a:rPr lang="en-US" sz="1200" dirty="0"/>
              <a:t> </a:t>
            </a:r>
            <a:r>
              <a:rPr lang="en-US" sz="1200" dirty="0" err="1"/>
              <a:t>apunta</a:t>
            </a:r>
            <a:r>
              <a:rPr lang="en-US" sz="1200" dirty="0"/>
              <a:t>, “El </a:t>
            </a:r>
            <a:r>
              <a:rPr lang="en-US" sz="1200" dirty="0" err="1"/>
              <a:t>r</a:t>
            </a:r>
            <a:r>
              <a:rPr lang="en-US" sz="1200" dirty="0" err="1">
                <a:latin typeface="Corbel"/>
              </a:rPr>
              <a:t>ápido</a:t>
            </a:r>
            <a:r>
              <a:rPr lang="en-US" sz="1200" dirty="0">
                <a:latin typeface="Corbel"/>
              </a:rPr>
              <a:t> </a:t>
            </a:r>
            <a:r>
              <a:rPr lang="en-US" sz="1200" dirty="0" err="1">
                <a:latin typeface="Corbel"/>
              </a:rPr>
              <a:t>desarrollo</a:t>
            </a:r>
            <a:r>
              <a:rPr lang="en-US" sz="1200" dirty="0"/>
              <a:t> de </a:t>
            </a:r>
            <a:r>
              <a:rPr lang="en-US" sz="1200" dirty="0" err="1"/>
              <a:t>varias</a:t>
            </a:r>
            <a:r>
              <a:rPr lang="en-US" sz="1200" dirty="0"/>
              <a:t> </a:t>
            </a:r>
            <a:r>
              <a:rPr lang="en-US" sz="1200" dirty="0" err="1"/>
              <a:t>iniciativas</a:t>
            </a:r>
            <a:r>
              <a:rPr lang="en-US" sz="1200" dirty="0"/>
              <a:t> de </a:t>
            </a:r>
            <a:r>
              <a:rPr lang="en-US" sz="1200" dirty="0" err="1"/>
              <a:t>salud</a:t>
            </a:r>
            <a:r>
              <a:rPr lang="en-US" sz="1200" dirty="0"/>
              <a:t>, </a:t>
            </a:r>
            <a:r>
              <a:rPr lang="en-US" sz="1200" dirty="0" err="1"/>
              <a:t>aumenta</a:t>
            </a:r>
            <a:r>
              <a:rPr lang="en-US" sz="1200" dirty="0"/>
              <a:t>, sin embargo, la </a:t>
            </a:r>
            <a:r>
              <a:rPr lang="en-US" sz="1200" dirty="0" err="1"/>
              <a:t>complejidad</a:t>
            </a:r>
            <a:r>
              <a:rPr lang="en-US" sz="1200" dirty="0"/>
              <a:t> y reduce la </a:t>
            </a:r>
            <a:r>
              <a:rPr lang="en-US" sz="1200" dirty="0" err="1"/>
              <a:t>consistencia</a:t>
            </a:r>
            <a:r>
              <a:rPr lang="en-US" sz="1200" dirty="0"/>
              <a:t> del </a:t>
            </a:r>
            <a:r>
              <a:rPr lang="en-US" sz="1200" dirty="0" err="1"/>
              <a:t>presente</a:t>
            </a:r>
            <a:r>
              <a:rPr lang="en-US" sz="1200" dirty="0"/>
              <a:t> panorama </a:t>
            </a:r>
            <a:r>
              <a:rPr lang="en-US" sz="1200" dirty="0" err="1"/>
              <a:t>mundial</a:t>
            </a:r>
            <a:r>
              <a:rPr lang="en-US" sz="1200" dirty="0"/>
              <a:t> de la </a:t>
            </a:r>
            <a:r>
              <a:rPr lang="en-US" sz="1200" dirty="0" err="1"/>
              <a:t>salud</a:t>
            </a:r>
            <a:r>
              <a:rPr lang="en-US" sz="1200" dirty="0"/>
              <a:t>”. “El </a:t>
            </a:r>
            <a:r>
              <a:rPr lang="en-US" sz="1200" dirty="0" err="1"/>
              <a:t>liderazgo</a:t>
            </a:r>
            <a:r>
              <a:rPr lang="en-US" sz="1200" dirty="0"/>
              <a:t> de la OMS </a:t>
            </a:r>
            <a:r>
              <a:rPr lang="en-US" sz="1200" dirty="0" err="1"/>
              <a:t>debe</a:t>
            </a:r>
            <a:r>
              <a:rPr lang="en-US" sz="1200" dirty="0"/>
              <a:t> </a:t>
            </a:r>
            <a:r>
              <a:rPr lang="en-US" sz="1200" dirty="0" err="1"/>
              <a:t>restablecerse</a:t>
            </a:r>
            <a:r>
              <a:rPr lang="en-US" sz="1200" dirty="0"/>
              <a:t> y para </a:t>
            </a:r>
            <a:r>
              <a:rPr lang="en-US" sz="1200" dirty="0" err="1"/>
              <a:t>ello</a:t>
            </a:r>
            <a:r>
              <a:rPr lang="en-US" sz="1200" dirty="0"/>
              <a:t> </a:t>
            </a:r>
            <a:r>
              <a:rPr lang="en-US" sz="1200" dirty="0" err="1"/>
              <a:t>es</a:t>
            </a:r>
            <a:r>
              <a:rPr lang="en-US" sz="1200" dirty="0"/>
              <a:t> vital el hasta </a:t>
            </a:r>
            <a:r>
              <a:rPr lang="en-US" sz="1200" dirty="0" err="1"/>
              <a:t>ahora</a:t>
            </a:r>
            <a:r>
              <a:rPr lang="en-US" sz="1200" dirty="0"/>
              <a:t> </a:t>
            </a:r>
            <a:r>
              <a:rPr lang="en-US" sz="1200" dirty="0" err="1"/>
              <a:t>descuidado</a:t>
            </a:r>
            <a:r>
              <a:rPr lang="en-US" sz="1200" dirty="0"/>
              <a:t> </a:t>
            </a:r>
            <a:r>
              <a:rPr lang="en-US" sz="1200" dirty="0" err="1"/>
              <a:t>marco</a:t>
            </a:r>
            <a:r>
              <a:rPr lang="en-US" sz="1200" dirty="0"/>
              <a:t> </a:t>
            </a:r>
            <a:r>
              <a:rPr lang="en-US" sz="1200" dirty="0" err="1"/>
              <a:t>regulatorio</a:t>
            </a:r>
            <a:r>
              <a:rPr lang="en-US" sz="1200" dirty="0"/>
              <a:t> </a:t>
            </a:r>
            <a:r>
              <a:rPr lang="en-US" sz="1200" dirty="0" err="1"/>
              <a:t>internacional</a:t>
            </a:r>
            <a:r>
              <a:rPr lang="en-US" sz="1200" dirty="0"/>
              <a:t>, el IHR”. </a:t>
            </a:r>
          </a:p>
        </p:txBody>
      </p:sp>
      <p:sp>
        <p:nvSpPr>
          <p:cNvPr id="5" name="Text Placeholder 2">
            <a:extLst>
              <a:ext uri="{FF2B5EF4-FFF2-40B4-BE49-F238E27FC236}">
                <a16:creationId xmlns:a16="http://schemas.microsoft.com/office/drawing/2014/main" id="{C94C4418-832A-4A8F-9E93-23E804EA131C}"/>
              </a:ext>
            </a:extLst>
          </p:cNvPr>
          <p:cNvSpPr txBox="1">
            <a:spLocks/>
          </p:cNvSpPr>
          <p:nvPr/>
        </p:nvSpPr>
        <p:spPr>
          <a:xfrm>
            <a:off x="471487" y="272703"/>
            <a:ext cx="5915025" cy="340755"/>
          </a:xfrm>
          <a:prstGeom prst="rect">
            <a:avLst/>
          </a:prstGeom>
        </p:spPr>
        <p:txBody>
          <a:bodyPr vert="horz" lIns="91440" tIns="45720" rIns="91440" bIns="45720" rtlCol="0">
            <a:normAutofit lnSpcReduction="10000"/>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de-DE" b="1" dirty="0">
                <a:solidFill>
                  <a:schemeClr val="bg2">
                    <a:lumMod val="50000"/>
                  </a:schemeClr>
                </a:solidFill>
              </a:rPr>
              <a:t>Como juzgar</a:t>
            </a:r>
          </a:p>
          <a:p>
            <a:endParaRPr lang="de-DE" dirty="0"/>
          </a:p>
          <a:p>
            <a:endParaRPr lang="de-DE" dirty="0"/>
          </a:p>
        </p:txBody>
      </p:sp>
      <p:sp>
        <p:nvSpPr>
          <p:cNvPr id="2" name="Textfeld 1">
            <a:extLst>
              <a:ext uri="{FF2B5EF4-FFF2-40B4-BE49-F238E27FC236}">
                <a16:creationId xmlns:a16="http://schemas.microsoft.com/office/drawing/2014/main" id="{00E9A3AE-07D1-4D8A-A5B0-44813885939C}"/>
              </a:ext>
            </a:extLst>
          </p:cNvPr>
          <p:cNvSpPr txBox="1"/>
          <p:nvPr/>
        </p:nvSpPr>
        <p:spPr>
          <a:xfrm>
            <a:off x="236015" y="541230"/>
            <a:ext cx="4632898" cy="2123658"/>
          </a:xfrm>
          <a:prstGeom prst="rect">
            <a:avLst/>
          </a:prstGeom>
          <a:noFill/>
        </p:spPr>
        <p:txBody>
          <a:bodyPr wrap="square" rtlCol="0" anchor="t">
            <a:spAutoFit/>
          </a:bodyPr>
          <a:lstStyle/>
          <a:p>
            <a:pPr algn="just"/>
            <a:r>
              <a:rPr lang="en-US" sz="1200" dirty="0" err="1">
                <a:solidFill>
                  <a:schemeClr val="bg2">
                    <a:lumMod val="50000"/>
                  </a:schemeClr>
                </a:solidFill>
              </a:rPr>
              <a:t>Desaf</a:t>
            </a:r>
            <a:r>
              <a:rPr lang="en-US" sz="1200" dirty="0" err="1">
                <a:solidFill>
                  <a:schemeClr val="bg2">
                    <a:lumMod val="50000"/>
                  </a:schemeClr>
                </a:solidFill>
                <a:latin typeface="Corbel"/>
              </a:rPr>
              <a:t>íos</a:t>
            </a:r>
            <a:r>
              <a:rPr lang="en-US" sz="1200" dirty="0">
                <a:solidFill>
                  <a:schemeClr val="bg2">
                    <a:lumMod val="50000"/>
                  </a:schemeClr>
                </a:solidFill>
                <a:latin typeface="Corbel"/>
              </a:rPr>
              <a:t> </a:t>
            </a:r>
            <a:r>
              <a:rPr lang="en-US" sz="1200" dirty="0" err="1">
                <a:solidFill>
                  <a:schemeClr val="bg2">
                    <a:lumMod val="50000"/>
                  </a:schemeClr>
                </a:solidFill>
                <a:latin typeface="Corbel"/>
              </a:rPr>
              <a:t>anteriores</a:t>
            </a:r>
            <a:r>
              <a:rPr lang="en-US" sz="1200" dirty="0">
                <a:solidFill>
                  <a:schemeClr val="bg2">
                    <a:lumMod val="50000"/>
                  </a:schemeClr>
                </a:solidFill>
              </a:rPr>
              <a:t> – </a:t>
            </a:r>
            <a:r>
              <a:rPr lang="en-US" sz="1200" dirty="0" err="1">
                <a:solidFill>
                  <a:schemeClr val="bg2">
                    <a:lumMod val="50000"/>
                  </a:schemeClr>
                </a:solidFill>
              </a:rPr>
              <a:t>como</a:t>
            </a:r>
            <a:r>
              <a:rPr lang="en-US" sz="1200" dirty="0">
                <a:solidFill>
                  <a:schemeClr val="bg2">
                    <a:lumMod val="50000"/>
                  </a:schemeClr>
                </a:solidFill>
              </a:rPr>
              <a:t> la gripe </a:t>
            </a:r>
            <a:r>
              <a:rPr lang="en-US" sz="1200" dirty="0" err="1">
                <a:solidFill>
                  <a:schemeClr val="bg2">
                    <a:lumMod val="50000"/>
                  </a:schemeClr>
                </a:solidFill>
              </a:rPr>
              <a:t>aviar</a:t>
            </a:r>
            <a:r>
              <a:rPr lang="en-US" sz="1200" dirty="0">
                <a:solidFill>
                  <a:schemeClr val="bg2">
                    <a:lumMod val="50000"/>
                  </a:schemeClr>
                </a:solidFill>
              </a:rPr>
              <a:t>, la gripe </a:t>
            </a:r>
            <a:r>
              <a:rPr lang="en-US" sz="1200" dirty="0" err="1">
                <a:solidFill>
                  <a:schemeClr val="bg2">
                    <a:lumMod val="50000"/>
                  </a:schemeClr>
                </a:solidFill>
              </a:rPr>
              <a:t>porcina</a:t>
            </a:r>
            <a:r>
              <a:rPr lang="en-US" sz="1200" dirty="0">
                <a:solidFill>
                  <a:schemeClr val="bg2">
                    <a:lumMod val="50000"/>
                  </a:schemeClr>
                </a:solidFill>
              </a:rPr>
              <a:t>, y la </a:t>
            </a:r>
            <a:r>
              <a:rPr lang="en-US" sz="1200" dirty="0" err="1">
                <a:solidFill>
                  <a:schemeClr val="bg2">
                    <a:lumMod val="50000"/>
                  </a:schemeClr>
                </a:solidFill>
                <a:latin typeface="Corbel"/>
              </a:rPr>
              <a:t>É</a:t>
            </a:r>
            <a:r>
              <a:rPr lang="en-US" sz="1200" dirty="0" err="1">
                <a:solidFill>
                  <a:schemeClr val="bg2">
                    <a:lumMod val="50000"/>
                  </a:schemeClr>
                </a:solidFill>
              </a:rPr>
              <a:t>bola</a:t>
            </a:r>
            <a:r>
              <a:rPr lang="en-US" sz="1200" dirty="0">
                <a:solidFill>
                  <a:schemeClr val="bg2">
                    <a:lumMod val="50000"/>
                  </a:schemeClr>
                </a:solidFill>
              </a:rPr>
              <a:t> </a:t>
            </a:r>
            <a:r>
              <a:rPr lang="en-US" sz="1200" dirty="0" err="1">
                <a:solidFill>
                  <a:schemeClr val="bg2">
                    <a:lumMod val="50000"/>
                  </a:schemeClr>
                </a:solidFill>
              </a:rPr>
              <a:t>por</a:t>
            </a:r>
            <a:r>
              <a:rPr lang="en-US" sz="1200" dirty="0">
                <a:solidFill>
                  <a:schemeClr val="bg2">
                    <a:lumMod val="50000"/>
                  </a:schemeClr>
                </a:solidFill>
              </a:rPr>
              <a:t> </a:t>
            </a:r>
            <a:r>
              <a:rPr lang="en-US" sz="1200" dirty="0" err="1">
                <a:solidFill>
                  <a:schemeClr val="bg2">
                    <a:lumMod val="50000"/>
                  </a:schemeClr>
                </a:solidFill>
              </a:rPr>
              <a:t>una</a:t>
            </a:r>
            <a:r>
              <a:rPr lang="en-US" sz="1200" dirty="0">
                <a:solidFill>
                  <a:schemeClr val="bg2">
                    <a:lumMod val="50000"/>
                  </a:schemeClr>
                </a:solidFill>
              </a:rPr>
              <a:t> parte y </a:t>
            </a:r>
            <a:r>
              <a:rPr lang="en-US" sz="1200" dirty="0" err="1">
                <a:solidFill>
                  <a:schemeClr val="bg2">
                    <a:lumMod val="50000"/>
                  </a:schemeClr>
                </a:solidFill>
              </a:rPr>
              <a:t>por</a:t>
            </a:r>
            <a:r>
              <a:rPr lang="en-US" sz="1200" dirty="0">
                <a:solidFill>
                  <a:schemeClr val="bg2">
                    <a:lumMod val="50000"/>
                  </a:schemeClr>
                </a:solidFill>
              </a:rPr>
              <a:t> </a:t>
            </a:r>
            <a:r>
              <a:rPr lang="en-US" sz="1200" dirty="0" err="1">
                <a:solidFill>
                  <a:schemeClr val="bg2">
                    <a:lumMod val="50000"/>
                  </a:schemeClr>
                </a:solidFill>
              </a:rPr>
              <a:t>otra</a:t>
            </a:r>
            <a:r>
              <a:rPr lang="en-US" sz="1200" dirty="0">
                <a:solidFill>
                  <a:schemeClr val="bg2">
                    <a:lumMod val="50000"/>
                  </a:schemeClr>
                </a:solidFill>
              </a:rPr>
              <a:t>, el 11S, el 2008 con el  </a:t>
            </a:r>
            <a:r>
              <a:rPr lang="en-US" sz="1200" dirty="0" err="1">
                <a:solidFill>
                  <a:schemeClr val="bg2">
                    <a:lumMod val="50000"/>
                  </a:schemeClr>
                </a:solidFill>
              </a:rPr>
              <a:t>colapso</a:t>
            </a:r>
            <a:r>
              <a:rPr lang="en-US" sz="1200" dirty="0">
                <a:solidFill>
                  <a:schemeClr val="bg2">
                    <a:lumMod val="50000"/>
                  </a:schemeClr>
                </a:solidFill>
              </a:rPr>
              <a:t> de Lehman y la crisis </a:t>
            </a:r>
            <a:r>
              <a:rPr lang="en-US" sz="1200" dirty="0" err="1">
                <a:solidFill>
                  <a:schemeClr val="bg2">
                    <a:lumMod val="50000"/>
                  </a:schemeClr>
                </a:solidFill>
              </a:rPr>
              <a:t>financiera</a:t>
            </a:r>
            <a:r>
              <a:rPr lang="en-US" sz="1200" dirty="0">
                <a:solidFill>
                  <a:schemeClr val="bg2">
                    <a:lumMod val="50000"/>
                  </a:schemeClr>
                </a:solidFill>
              </a:rPr>
              <a:t> de la UE– </a:t>
            </a:r>
            <a:r>
              <a:rPr lang="en-US" sz="1200" dirty="0" err="1">
                <a:solidFill>
                  <a:schemeClr val="bg2">
                    <a:lumMod val="50000"/>
                  </a:schemeClr>
                </a:solidFill>
              </a:rPr>
              <a:t>muestran</a:t>
            </a:r>
            <a:r>
              <a:rPr lang="en-US" sz="1200" dirty="0">
                <a:solidFill>
                  <a:schemeClr val="bg2">
                    <a:lumMod val="50000"/>
                  </a:schemeClr>
                </a:solidFill>
              </a:rPr>
              <a:t> que la </a:t>
            </a:r>
            <a:r>
              <a:rPr lang="en-US" sz="1200" dirty="0" err="1">
                <a:solidFill>
                  <a:schemeClr val="bg2">
                    <a:lumMod val="50000"/>
                  </a:schemeClr>
                </a:solidFill>
              </a:rPr>
              <a:t>mayor</a:t>
            </a:r>
            <a:r>
              <a:rPr lang="en-US" sz="1200" dirty="0" err="1">
                <a:solidFill>
                  <a:schemeClr val="bg2">
                    <a:lumMod val="50000"/>
                  </a:schemeClr>
                </a:solidFill>
                <a:latin typeface="Corbel"/>
              </a:rPr>
              <a:t>ía</a:t>
            </a:r>
            <a:r>
              <a:rPr lang="en-US" sz="1200" dirty="0">
                <a:solidFill>
                  <a:schemeClr val="bg2">
                    <a:lumMod val="50000"/>
                  </a:schemeClr>
                </a:solidFill>
                <a:latin typeface="Corbel"/>
              </a:rPr>
              <a:t> de </a:t>
            </a:r>
            <a:r>
              <a:rPr lang="en-US" sz="1200" dirty="0" err="1">
                <a:solidFill>
                  <a:schemeClr val="bg2">
                    <a:lumMod val="50000"/>
                  </a:schemeClr>
                </a:solidFill>
                <a:latin typeface="Corbel"/>
              </a:rPr>
              <a:t>cifras</a:t>
            </a:r>
            <a:r>
              <a:rPr lang="en-US" sz="1200" dirty="0">
                <a:solidFill>
                  <a:schemeClr val="bg2">
                    <a:lumMod val="50000"/>
                  </a:schemeClr>
                </a:solidFill>
                <a:latin typeface="Corbel"/>
              </a:rPr>
              <a:t> </a:t>
            </a:r>
            <a:r>
              <a:rPr lang="en-US" sz="1200" dirty="0" err="1">
                <a:solidFill>
                  <a:schemeClr val="bg2">
                    <a:lumMod val="50000"/>
                  </a:schemeClr>
                </a:solidFill>
              </a:rPr>
              <a:t>presentadas</a:t>
            </a:r>
            <a:r>
              <a:rPr lang="en-US" sz="1200" dirty="0">
                <a:solidFill>
                  <a:schemeClr val="bg2">
                    <a:lumMod val="50000"/>
                  </a:schemeClr>
                </a:solidFill>
              </a:rPr>
              <a:t> no </a:t>
            </a:r>
            <a:r>
              <a:rPr lang="en-US" sz="1200" dirty="0" err="1">
                <a:solidFill>
                  <a:schemeClr val="bg2">
                    <a:lumMod val="50000"/>
                  </a:schemeClr>
                </a:solidFill>
              </a:rPr>
              <a:t>reflejan</a:t>
            </a:r>
            <a:r>
              <a:rPr lang="en-US" sz="1200" dirty="0">
                <a:solidFill>
                  <a:schemeClr val="bg2">
                    <a:lumMod val="50000"/>
                  </a:schemeClr>
                </a:solidFill>
              </a:rPr>
              <a:t> </a:t>
            </a:r>
            <a:r>
              <a:rPr lang="en-US" sz="1200" dirty="0" err="1">
                <a:solidFill>
                  <a:schemeClr val="bg2">
                    <a:lumMod val="50000"/>
                  </a:schemeClr>
                </a:solidFill>
              </a:rPr>
              <a:t>completamente</a:t>
            </a:r>
            <a:r>
              <a:rPr lang="en-US" sz="1200" dirty="0">
                <a:solidFill>
                  <a:schemeClr val="bg2">
                    <a:lumMod val="50000"/>
                  </a:schemeClr>
                </a:solidFill>
              </a:rPr>
              <a:t> la </a:t>
            </a:r>
            <a:r>
              <a:rPr lang="en-US" sz="1200" dirty="0" err="1">
                <a:solidFill>
                  <a:schemeClr val="bg2">
                    <a:lumMod val="50000"/>
                  </a:schemeClr>
                </a:solidFill>
              </a:rPr>
              <a:t>realidad</a:t>
            </a:r>
            <a:r>
              <a:rPr lang="en-US" sz="1200" dirty="0">
                <a:solidFill>
                  <a:schemeClr val="bg2">
                    <a:lumMod val="50000"/>
                  </a:schemeClr>
                </a:solidFill>
              </a:rPr>
              <a:t>. </a:t>
            </a:r>
            <a:r>
              <a:rPr lang="en-US" sz="1200" dirty="0" err="1">
                <a:solidFill>
                  <a:schemeClr val="bg2">
                    <a:lumMod val="50000"/>
                  </a:schemeClr>
                </a:solidFill>
              </a:rPr>
              <a:t>Nueve</a:t>
            </a:r>
            <a:r>
              <a:rPr lang="en-US" sz="1200" dirty="0">
                <a:solidFill>
                  <a:schemeClr val="bg2">
                    <a:lumMod val="50000"/>
                  </a:schemeClr>
                </a:solidFill>
              </a:rPr>
              <a:t> de </a:t>
            </a:r>
            <a:r>
              <a:rPr lang="en-US" sz="1200" dirty="0" err="1">
                <a:solidFill>
                  <a:schemeClr val="bg2">
                    <a:lumMod val="50000"/>
                  </a:schemeClr>
                </a:solidFill>
              </a:rPr>
              <a:t>diez</a:t>
            </a:r>
            <a:r>
              <a:rPr lang="en-US" sz="1200" dirty="0">
                <a:solidFill>
                  <a:schemeClr val="bg2">
                    <a:lumMod val="50000"/>
                  </a:schemeClr>
                </a:solidFill>
              </a:rPr>
              <a:t> </a:t>
            </a:r>
            <a:r>
              <a:rPr lang="en-US" sz="1200" dirty="0" err="1">
                <a:solidFill>
                  <a:schemeClr val="bg2">
                    <a:lumMod val="50000"/>
                  </a:schemeClr>
                </a:solidFill>
              </a:rPr>
              <a:t>pron</a:t>
            </a:r>
            <a:r>
              <a:rPr lang="en-US" sz="1200" dirty="0" err="1">
                <a:solidFill>
                  <a:schemeClr val="bg2">
                    <a:lumMod val="50000"/>
                  </a:schemeClr>
                </a:solidFill>
                <a:latin typeface="Corbel"/>
              </a:rPr>
              <a:t>ósticos</a:t>
            </a:r>
            <a:r>
              <a:rPr lang="en-US" sz="1200" dirty="0">
                <a:solidFill>
                  <a:schemeClr val="bg2">
                    <a:lumMod val="50000"/>
                  </a:schemeClr>
                </a:solidFill>
              </a:rPr>
              <a:t> de “</a:t>
            </a:r>
            <a:r>
              <a:rPr lang="en-US" sz="1200" dirty="0" err="1">
                <a:solidFill>
                  <a:schemeClr val="bg2">
                    <a:lumMod val="50000"/>
                  </a:schemeClr>
                </a:solidFill>
              </a:rPr>
              <a:t>expertos</a:t>
            </a:r>
            <a:r>
              <a:rPr lang="en-US" sz="1200" dirty="0">
                <a:solidFill>
                  <a:schemeClr val="bg2">
                    <a:lumMod val="50000"/>
                  </a:schemeClr>
                </a:solidFill>
              </a:rPr>
              <a:t>” </a:t>
            </a:r>
            <a:r>
              <a:rPr lang="en-US" sz="1200" dirty="0" err="1">
                <a:solidFill>
                  <a:schemeClr val="bg2">
                    <a:lumMod val="50000"/>
                  </a:schemeClr>
                </a:solidFill>
              </a:rPr>
              <a:t>sobre-exageraron</a:t>
            </a:r>
            <a:r>
              <a:rPr lang="en-US" sz="1200" dirty="0">
                <a:solidFill>
                  <a:schemeClr val="bg2">
                    <a:lumMod val="50000"/>
                  </a:schemeClr>
                </a:solidFill>
              </a:rPr>
              <a:t> lo </a:t>
            </a:r>
            <a:r>
              <a:rPr lang="en-US" sz="1200" dirty="0" err="1">
                <a:solidFill>
                  <a:schemeClr val="bg2">
                    <a:lumMod val="50000"/>
                  </a:schemeClr>
                </a:solidFill>
              </a:rPr>
              <a:t>negativo</a:t>
            </a:r>
            <a:r>
              <a:rPr lang="en-US" sz="1200" dirty="0">
                <a:solidFill>
                  <a:schemeClr val="bg2">
                    <a:lumMod val="50000"/>
                  </a:schemeClr>
                </a:solidFill>
              </a:rPr>
              <a:t>. </a:t>
            </a:r>
            <a:r>
              <a:rPr lang="en-US" sz="1200" dirty="0" err="1">
                <a:solidFill>
                  <a:schemeClr val="bg2">
                    <a:lumMod val="50000"/>
                  </a:schemeClr>
                </a:solidFill>
              </a:rPr>
              <a:t>Por</a:t>
            </a:r>
            <a:r>
              <a:rPr lang="en-US" sz="1200" dirty="0">
                <a:solidFill>
                  <a:schemeClr val="bg2">
                    <a:lumMod val="50000"/>
                  </a:schemeClr>
                </a:solidFill>
              </a:rPr>
              <a:t> lo </a:t>
            </a:r>
            <a:r>
              <a:rPr lang="en-US" sz="1200" dirty="0" err="1">
                <a:solidFill>
                  <a:schemeClr val="bg2">
                    <a:lumMod val="50000"/>
                  </a:schemeClr>
                </a:solidFill>
              </a:rPr>
              <a:t>tanto</a:t>
            </a:r>
            <a:r>
              <a:rPr lang="en-US" sz="1200" dirty="0">
                <a:solidFill>
                  <a:schemeClr val="bg2">
                    <a:lumMod val="50000"/>
                  </a:schemeClr>
                </a:solidFill>
              </a:rPr>
              <a:t>, para el actual </a:t>
            </a:r>
            <a:r>
              <a:rPr lang="en-US" sz="1200" dirty="0" err="1">
                <a:solidFill>
                  <a:schemeClr val="bg2">
                    <a:lumMod val="50000"/>
                  </a:schemeClr>
                </a:solidFill>
              </a:rPr>
              <a:t>desaf</a:t>
            </a:r>
            <a:r>
              <a:rPr lang="en-US" sz="1200" dirty="0" err="1">
                <a:solidFill>
                  <a:schemeClr val="bg2">
                    <a:lumMod val="50000"/>
                  </a:schemeClr>
                </a:solidFill>
                <a:latin typeface="Corbel"/>
              </a:rPr>
              <a:t>ío</a:t>
            </a:r>
            <a:r>
              <a:rPr lang="en-US" sz="1200" dirty="0">
                <a:solidFill>
                  <a:schemeClr val="bg2">
                    <a:lumMod val="50000"/>
                  </a:schemeClr>
                </a:solidFill>
                <a:latin typeface="Corbel"/>
              </a:rPr>
              <a:t>  del </a:t>
            </a:r>
            <a:r>
              <a:rPr lang="en-US" sz="1200" dirty="0">
                <a:solidFill>
                  <a:schemeClr val="bg2">
                    <a:lumMod val="50000"/>
                  </a:schemeClr>
                </a:solidFill>
              </a:rPr>
              <a:t>COVID-19 </a:t>
            </a:r>
            <a:r>
              <a:rPr lang="en-US" sz="1200" dirty="0" err="1">
                <a:solidFill>
                  <a:schemeClr val="bg2">
                    <a:lumMod val="50000"/>
                  </a:schemeClr>
                </a:solidFill>
              </a:rPr>
              <a:t>as</a:t>
            </a:r>
            <a:r>
              <a:rPr lang="en-US" sz="1200" dirty="0" err="1">
                <a:solidFill>
                  <a:schemeClr val="bg2">
                    <a:lumMod val="50000"/>
                  </a:schemeClr>
                </a:solidFill>
                <a:latin typeface="Corbel"/>
              </a:rPr>
              <a:t>í</a:t>
            </a:r>
            <a:r>
              <a:rPr lang="en-US" sz="1200" dirty="0">
                <a:solidFill>
                  <a:schemeClr val="bg2">
                    <a:lumMod val="50000"/>
                  </a:schemeClr>
                </a:solidFill>
                <a:latin typeface="Corbel"/>
              </a:rPr>
              <a:t> </a:t>
            </a:r>
            <a:r>
              <a:rPr lang="en-US" sz="1200" dirty="0" err="1">
                <a:solidFill>
                  <a:schemeClr val="bg2">
                    <a:lumMod val="50000"/>
                  </a:schemeClr>
                </a:solidFill>
                <a:latin typeface="Corbel"/>
              </a:rPr>
              <a:t>como</a:t>
            </a:r>
            <a:r>
              <a:rPr lang="en-US" sz="1200" dirty="0">
                <a:solidFill>
                  <a:schemeClr val="bg2">
                    <a:lumMod val="50000"/>
                  </a:schemeClr>
                </a:solidFill>
                <a:latin typeface="Corbel"/>
              </a:rPr>
              <a:t> para </a:t>
            </a:r>
            <a:r>
              <a:rPr lang="en-US" sz="1200" dirty="0" err="1">
                <a:solidFill>
                  <a:schemeClr val="bg2">
                    <a:lumMod val="50000"/>
                  </a:schemeClr>
                </a:solidFill>
                <a:latin typeface="Corbel"/>
              </a:rPr>
              <a:t>cualquier</a:t>
            </a:r>
            <a:r>
              <a:rPr lang="en-US" sz="1200" dirty="0">
                <a:solidFill>
                  <a:schemeClr val="bg2">
                    <a:lumMod val="50000"/>
                  </a:schemeClr>
                </a:solidFill>
                <a:latin typeface="Corbel"/>
              </a:rPr>
              <a:t> </a:t>
            </a:r>
            <a:r>
              <a:rPr lang="en-US" sz="1200" dirty="0" err="1">
                <a:solidFill>
                  <a:schemeClr val="bg2">
                    <a:lumMod val="50000"/>
                  </a:schemeClr>
                </a:solidFill>
                <a:latin typeface="Corbel"/>
              </a:rPr>
              <a:t>otra</a:t>
            </a:r>
            <a:r>
              <a:rPr lang="en-US" sz="1200" dirty="0">
                <a:solidFill>
                  <a:schemeClr val="bg2">
                    <a:lumMod val="50000"/>
                  </a:schemeClr>
                </a:solidFill>
                <a:latin typeface="Corbel"/>
              </a:rPr>
              <a:t> </a:t>
            </a:r>
            <a:r>
              <a:rPr lang="en-US" sz="1200" dirty="0">
                <a:solidFill>
                  <a:schemeClr val="bg2">
                    <a:lumMod val="50000"/>
                  </a:schemeClr>
                </a:solidFill>
              </a:rPr>
              <a:t>crisis </a:t>
            </a:r>
            <a:r>
              <a:rPr lang="en-US" sz="1200" dirty="0" err="1">
                <a:solidFill>
                  <a:schemeClr val="bg2">
                    <a:lumMod val="50000"/>
                  </a:schemeClr>
                </a:solidFill>
              </a:rPr>
              <a:t>futura</a:t>
            </a:r>
            <a:r>
              <a:rPr lang="en-US" sz="1200" dirty="0">
                <a:solidFill>
                  <a:schemeClr val="bg2">
                    <a:lumMod val="50000"/>
                  </a:schemeClr>
                </a:solidFill>
              </a:rPr>
              <a:t>, </a:t>
            </a:r>
            <a:r>
              <a:rPr lang="en-US" sz="1200" dirty="0" err="1">
                <a:solidFill>
                  <a:schemeClr val="bg2">
                    <a:lumMod val="50000"/>
                  </a:schemeClr>
                </a:solidFill>
              </a:rPr>
              <a:t>tendr</a:t>
            </a:r>
            <a:r>
              <a:rPr lang="en-US" sz="1200" dirty="0" err="1">
                <a:solidFill>
                  <a:schemeClr val="bg2">
                    <a:lumMod val="50000"/>
                  </a:schemeClr>
                </a:solidFill>
                <a:latin typeface="Corbel"/>
              </a:rPr>
              <a:t>ía</a:t>
            </a:r>
            <a:r>
              <a:rPr lang="en-US" sz="1200" dirty="0">
                <a:solidFill>
                  <a:schemeClr val="bg2">
                    <a:lumMod val="50000"/>
                  </a:schemeClr>
                </a:solidFill>
                <a:latin typeface="Corbel"/>
              </a:rPr>
              <a:t> </a:t>
            </a:r>
            <a:r>
              <a:rPr lang="en-US" sz="1200" dirty="0" err="1">
                <a:solidFill>
                  <a:schemeClr val="bg2">
                    <a:lumMod val="50000"/>
                  </a:schemeClr>
                </a:solidFill>
                <a:latin typeface="Corbel"/>
              </a:rPr>
              <a:t>sentido</a:t>
            </a:r>
            <a:r>
              <a:rPr lang="en-US" sz="1200" dirty="0">
                <a:solidFill>
                  <a:schemeClr val="bg2">
                    <a:lumMod val="50000"/>
                  </a:schemeClr>
                </a:solidFill>
                <a:latin typeface="Corbel"/>
              </a:rPr>
              <a:t> </a:t>
            </a:r>
            <a:r>
              <a:rPr lang="en-US" sz="1200" dirty="0" err="1">
                <a:solidFill>
                  <a:schemeClr val="bg2">
                    <a:lumMod val="50000"/>
                  </a:schemeClr>
                </a:solidFill>
              </a:rPr>
              <a:t>invertir</a:t>
            </a:r>
            <a:r>
              <a:rPr lang="en-US" sz="1200" dirty="0">
                <a:solidFill>
                  <a:schemeClr val="bg2">
                    <a:lumMod val="50000"/>
                  </a:schemeClr>
                </a:solidFill>
              </a:rPr>
              <a:t> </a:t>
            </a:r>
            <a:r>
              <a:rPr lang="en-US" sz="1200" dirty="0" err="1">
                <a:solidFill>
                  <a:schemeClr val="bg2">
                    <a:lumMod val="50000"/>
                  </a:schemeClr>
                </a:solidFill>
              </a:rPr>
              <a:t>m</a:t>
            </a:r>
            <a:r>
              <a:rPr lang="en-US" sz="1200" dirty="0" err="1">
                <a:solidFill>
                  <a:schemeClr val="bg2">
                    <a:lumMod val="50000"/>
                  </a:schemeClr>
                </a:solidFill>
                <a:latin typeface="Corbel"/>
              </a:rPr>
              <a:t>ás</a:t>
            </a:r>
            <a:r>
              <a:rPr lang="en-US" sz="1200" dirty="0">
                <a:solidFill>
                  <a:schemeClr val="bg2">
                    <a:lumMod val="50000"/>
                  </a:schemeClr>
                </a:solidFill>
                <a:latin typeface="Corbel"/>
              </a:rPr>
              <a:t> </a:t>
            </a:r>
            <a:r>
              <a:rPr lang="en-US" sz="1200" dirty="0" err="1">
                <a:solidFill>
                  <a:schemeClr val="bg2">
                    <a:lumMod val="50000"/>
                  </a:schemeClr>
                </a:solidFill>
                <a:latin typeface="Corbel"/>
              </a:rPr>
              <a:t>tiempo</a:t>
            </a:r>
            <a:r>
              <a:rPr lang="en-US" sz="1200" dirty="0">
                <a:solidFill>
                  <a:schemeClr val="bg2">
                    <a:lumMod val="50000"/>
                  </a:schemeClr>
                </a:solidFill>
                <a:latin typeface="Corbel"/>
              </a:rPr>
              <a:t> y </a:t>
            </a:r>
            <a:r>
              <a:rPr lang="en-US" sz="1200" dirty="0" err="1">
                <a:solidFill>
                  <a:schemeClr val="bg2">
                    <a:lumMod val="50000"/>
                  </a:schemeClr>
                </a:solidFill>
                <a:latin typeface="Corbel"/>
              </a:rPr>
              <a:t>dinero</a:t>
            </a:r>
            <a:r>
              <a:rPr lang="en-US" sz="1200" dirty="0">
                <a:solidFill>
                  <a:schemeClr val="bg2">
                    <a:lumMod val="50000"/>
                  </a:schemeClr>
                </a:solidFill>
                <a:latin typeface="Corbel"/>
              </a:rPr>
              <a:t> </a:t>
            </a:r>
            <a:r>
              <a:rPr lang="en-US" sz="1200" dirty="0">
                <a:solidFill>
                  <a:schemeClr val="bg2">
                    <a:lumMod val="50000"/>
                  </a:schemeClr>
                </a:solidFill>
              </a:rPr>
              <a:t>en </a:t>
            </a:r>
            <a:r>
              <a:rPr lang="en-US" sz="1200" dirty="0" err="1">
                <a:solidFill>
                  <a:schemeClr val="bg2">
                    <a:lumMod val="50000"/>
                  </a:schemeClr>
                </a:solidFill>
              </a:rPr>
              <a:t>asegurar</a:t>
            </a:r>
            <a:r>
              <a:rPr lang="en-US" sz="1200" dirty="0">
                <a:solidFill>
                  <a:schemeClr val="bg2">
                    <a:lumMod val="50000"/>
                  </a:schemeClr>
                </a:solidFill>
              </a:rPr>
              <a:t> que las </a:t>
            </a:r>
            <a:r>
              <a:rPr lang="en-US" sz="1200" dirty="0" err="1">
                <a:solidFill>
                  <a:schemeClr val="bg2">
                    <a:lumMod val="50000"/>
                  </a:schemeClr>
                </a:solidFill>
              </a:rPr>
              <a:t>manzanas</a:t>
            </a:r>
            <a:r>
              <a:rPr lang="en-US" sz="1200" dirty="0">
                <a:solidFill>
                  <a:schemeClr val="bg2">
                    <a:lumMod val="50000"/>
                  </a:schemeClr>
                </a:solidFill>
              </a:rPr>
              <a:t> se </a:t>
            </a:r>
            <a:r>
              <a:rPr lang="en-US" sz="1200" dirty="0" err="1">
                <a:solidFill>
                  <a:schemeClr val="bg2">
                    <a:lumMod val="50000"/>
                  </a:schemeClr>
                </a:solidFill>
              </a:rPr>
              <a:t>comparen</a:t>
            </a:r>
            <a:r>
              <a:rPr lang="en-US" sz="1200" dirty="0">
                <a:solidFill>
                  <a:schemeClr val="bg2">
                    <a:lumMod val="50000"/>
                  </a:schemeClr>
                </a:solidFill>
              </a:rPr>
              <a:t> con </a:t>
            </a:r>
            <a:r>
              <a:rPr lang="en-US" sz="1200" dirty="0" err="1">
                <a:solidFill>
                  <a:schemeClr val="bg2">
                    <a:lumMod val="50000"/>
                  </a:schemeClr>
                </a:solidFill>
              </a:rPr>
              <a:t>manzanas</a:t>
            </a:r>
            <a:r>
              <a:rPr lang="en-US" sz="1200" dirty="0">
                <a:solidFill>
                  <a:schemeClr val="bg2">
                    <a:lumMod val="50000"/>
                  </a:schemeClr>
                </a:solidFill>
              </a:rPr>
              <a:t> </a:t>
            </a:r>
            <a:r>
              <a:rPr lang="en-US" sz="1200" dirty="0" err="1">
                <a:solidFill>
                  <a:schemeClr val="bg2">
                    <a:lumMod val="50000"/>
                  </a:schemeClr>
                </a:solidFill>
              </a:rPr>
              <a:t>tanto</a:t>
            </a:r>
            <a:r>
              <a:rPr lang="en-US" sz="1200" dirty="0">
                <a:solidFill>
                  <a:schemeClr val="bg2">
                    <a:lumMod val="50000"/>
                  </a:schemeClr>
                </a:solidFill>
              </a:rPr>
              <a:t> a </a:t>
            </a:r>
            <a:r>
              <a:rPr lang="en-US" sz="1200" dirty="0" err="1">
                <a:solidFill>
                  <a:schemeClr val="bg2">
                    <a:lumMod val="50000"/>
                  </a:schemeClr>
                </a:solidFill>
              </a:rPr>
              <a:t>nivel</a:t>
            </a:r>
            <a:r>
              <a:rPr lang="en-US" sz="1200" dirty="0">
                <a:solidFill>
                  <a:schemeClr val="bg2">
                    <a:lumMod val="50000"/>
                  </a:schemeClr>
                </a:solidFill>
              </a:rPr>
              <a:t> </a:t>
            </a:r>
            <a:r>
              <a:rPr lang="en-US" sz="1200" dirty="0" err="1">
                <a:solidFill>
                  <a:schemeClr val="bg2">
                    <a:lumMod val="50000"/>
                  </a:schemeClr>
                </a:solidFill>
              </a:rPr>
              <a:t>tem</a:t>
            </a:r>
            <a:r>
              <a:rPr lang="en-US" sz="1200" dirty="0" err="1">
                <a:solidFill>
                  <a:schemeClr val="bg2">
                    <a:lumMod val="50000"/>
                  </a:schemeClr>
                </a:solidFill>
                <a:latin typeface="Corbel"/>
              </a:rPr>
              <a:t>ático</a:t>
            </a:r>
            <a:r>
              <a:rPr lang="en-US" sz="1200" dirty="0">
                <a:solidFill>
                  <a:schemeClr val="bg2">
                    <a:lumMod val="50000"/>
                  </a:schemeClr>
                </a:solidFill>
              </a:rPr>
              <a:t> </a:t>
            </a:r>
            <a:r>
              <a:rPr lang="en-US" sz="1200" dirty="0" err="1">
                <a:solidFill>
                  <a:schemeClr val="bg2">
                    <a:lumMod val="50000"/>
                  </a:schemeClr>
                </a:solidFill>
              </a:rPr>
              <a:t>como</a:t>
            </a:r>
            <a:r>
              <a:rPr lang="en-US" sz="1200" dirty="0">
                <a:solidFill>
                  <a:schemeClr val="bg2">
                    <a:lumMod val="50000"/>
                  </a:schemeClr>
                </a:solidFill>
              </a:rPr>
              <a:t> </a:t>
            </a:r>
            <a:r>
              <a:rPr lang="en-US" sz="1200" dirty="0" err="1">
                <a:solidFill>
                  <a:schemeClr val="bg2">
                    <a:lumMod val="50000"/>
                  </a:schemeClr>
                </a:solidFill>
              </a:rPr>
              <a:t>frente</a:t>
            </a:r>
            <a:r>
              <a:rPr lang="en-US" sz="1200" dirty="0">
                <a:solidFill>
                  <a:schemeClr val="bg2">
                    <a:lumMod val="50000"/>
                  </a:schemeClr>
                </a:solidFill>
              </a:rPr>
              <a:t> a </a:t>
            </a:r>
            <a:r>
              <a:rPr lang="en-US" sz="1200" dirty="0" err="1">
                <a:solidFill>
                  <a:schemeClr val="bg2">
                    <a:lumMod val="50000"/>
                  </a:schemeClr>
                </a:solidFill>
                <a:latin typeface="Corbel"/>
              </a:rPr>
              <a:t>otros</a:t>
            </a:r>
            <a:r>
              <a:rPr lang="en-US" sz="1200" dirty="0">
                <a:solidFill>
                  <a:schemeClr val="bg2">
                    <a:lumMod val="50000"/>
                  </a:schemeClr>
                </a:solidFill>
                <a:latin typeface="Corbel"/>
              </a:rPr>
              <a:t> </a:t>
            </a:r>
            <a:r>
              <a:rPr lang="en-US" sz="1200" dirty="0" err="1">
                <a:solidFill>
                  <a:schemeClr val="bg2">
                    <a:lumMod val="50000"/>
                  </a:schemeClr>
                </a:solidFill>
                <a:latin typeface="Corbel"/>
              </a:rPr>
              <a:t>hechos</a:t>
            </a:r>
            <a:r>
              <a:rPr lang="en-US" sz="1200" dirty="0">
                <a:solidFill>
                  <a:schemeClr val="bg2">
                    <a:lumMod val="50000"/>
                  </a:schemeClr>
                </a:solidFill>
                <a:latin typeface="Corbel"/>
              </a:rPr>
              <a:t> </a:t>
            </a:r>
            <a:r>
              <a:rPr lang="en-US" sz="1200" dirty="0" err="1">
                <a:solidFill>
                  <a:schemeClr val="bg2">
                    <a:lumMod val="50000"/>
                  </a:schemeClr>
                </a:solidFill>
                <a:latin typeface="Corbel"/>
              </a:rPr>
              <a:t>históricos</a:t>
            </a:r>
            <a:r>
              <a:rPr lang="en-US" sz="1200" dirty="0">
                <a:solidFill>
                  <a:schemeClr val="bg2">
                    <a:lumMod val="50000"/>
                  </a:schemeClr>
                </a:solidFill>
              </a:rPr>
              <a:t>. El </a:t>
            </a:r>
            <a:r>
              <a:rPr lang="en-US" sz="1200" dirty="0" err="1">
                <a:solidFill>
                  <a:schemeClr val="bg2">
                    <a:lumMod val="50000"/>
                  </a:schemeClr>
                </a:solidFill>
              </a:rPr>
              <a:t>marco</a:t>
            </a:r>
            <a:r>
              <a:rPr lang="en-US" sz="1200" dirty="0">
                <a:solidFill>
                  <a:schemeClr val="bg2">
                    <a:lumMod val="50000"/>
                  </a:schemeClr>
                </a:solidFill>
              </a:rPr>
              <a:t> general para </a:t>
            </a:r>
            <a:r>
              <a:rPr lang="en-US" sz="1200" dirty="0" err="1">
                <a:solidFill>
                  <a:schemeClr val="bg2">
                    <a:lumMod val="50000"/>
                  </a:schemeClr>
                </a:solidFill>
              </a:rPr>
              <a:t>ello</a:t>
            </a:r>
            <a:r>
              <a:rPr lang="en-US" sz="1200" dirty="0">
                <a:solidFill>
                  <a:schemeClr val="bg2">
                    <a:lumMod val="50000"/>
                  </a:schemeClr>
                </a:solidFill>
              </a:rPr>
              <a:t> </a:t>
            </a:r>
            <a:r>
              <a:rPr lang="en-US" sz="1200" dirty="0" err="1">
                <a:solidFill>
                  <a:schemeClr val="bg2">
                    <a:lumMod val="50000"/>
                  </a:schemeClr>
                </a:solidFill>
              </a:rPr>
              <a:t>todav</a:t>
            </a:r>
            <a:r>
              <a:rPr lang="en-US" sz="1200" dirty="0" err="1">
                <a:solidFill>
                  <a:schemeClr val="bg2">
                    <a:lumMod val="50000"/>
                  </a:schemeClr>
                </a:solidFill>
                <a:latin typeface="Corbel"/>
              </a:rPr>
              <a:t>ía</a:t>
            </a:r>
            <a:r>
              <a:rPr lang="en-US" sz="1200" dirty="0">
                <a:solidFill>
                  <a:schemeClr val="bg2">
                    <a:lumMod val="50000"/>
                  </a:schemeClr>
                </a:solidFill>
                <a:latin typeface="Corbel"/>
              </a:rPr>
              <a:t> </a:t>
            </a:r>
            <a:r>
              <a:rPr lang="en-US" sz="1200" dirty="0" err="1">
                <a:solidFill>
                  <a:schemeClr val="bg2">
                    <a:lumMod val="50000"/>
                  </a:schemeClr>
                </a:solidFill>
                <a:latin typeface="Corbel"/>
              </a:rPr>
              <a:t>existe</a:t>
            </a:r>
            <a:r>
              <a:rPr lang="en-US" sz="1200" dirty="0">
                <a:solidFill>
                  <a:schemeClr val="bg2">
                    <a:lumMod val="50000"/>
                  </a:schemeClr>
                </a:solidFill>
                <a:latin typeface="Corbel"/>
              </a:rPr>
              <a:t> </a:t>
            </a:r>
            <a:r>
              <a:rPr lang="en-US" sz="1200" dirty="0">
                <a:solidFill>
                  <a:schemeClr val="bg2">
                    <a:lumMod val="50000"/>
                  </a:schemeClr>
                </a:solidFill>
              </a:rPr>
              <a:t>y </a:t>
            </a:r>
            <a:r>
              <a:rPr lang="en-US" sz="1200" dirty="0" err="1">
                <a:solidFill>
                  <a:schemeClr val="bg2">
                    <a:lumMod val="50000"/>
                  </a:schemeClr>
                </a:solidFill>
              </a:rPr>
              <a:t>est</a:t>
            </a:r>
            <a:r>
              <a:rPr lang="en-US" sz="1200" dirty="0" err="1">
                <a:solidFill>
                  <a:schemeClr val="bg2">
                    <a:lumMod val="50000"/>
                  </a:schemeClr>
                </a:solidFill>
                <a:latin typeface="Corbel"/>
              </a:rPr>
              <a:t>á</a:t>
            </a:r>
            <a:r>
              <a:rPr lang="en-US" sz="1200" dirty="0">
                <a:solidFill>
                  <a:schemeClr val="bg2">
                    <a:lumMod val="50000"/>
                  </a:schemeClr>
                </a:solidFill>
                <a:latin typeface="Corbel"/>
              </a:rPr>
              <a:t> </a:t>
            </a:r>
            <a:r>
              <a:rPr lang="en-US" sz="1200" dirty="0" err="1">
                <a:solidFill>
                  <a:schemeClr val="bg2">
                    <a:lumMod val="50000"/>
                  </a:schemeClr>
                </a:solidFill>
                <a:latin typeface="Corbel"/>
              </a:rPr>
              <a:t>aceptado</a:t>
            </a:r>
            <a:r>
              <a:rPr lang="en-US" sz="1200" dirty="0">
                <a:solidFill>
                  <a:schemeClr val="bg2">
                    <a:lumMod val="50000"/>
                  </a:schemeClr>
                </a:solidFill>
                <a:latin typeface="Corbel"/>
              </a:rPr>
              <a:t> </a:t>
            </a:r>
            <a:r>
              <a:rPr lang="en-US" sz="1200" dirty="0" err="1">
                <a:solidFill>
                  <a:schemeClr val="bg2">
                    <a:lumMod val="50000"/>
                  </a:schemeClr>
                </a:solidFill>
              </a:rPr>
              <a:t>por</a:t>
            </a:r>
            <a:r>
              <a:rPr lang="en-US" sz="1200" dirty="0">
                <a:solidFill>
                  <a:schemeClr val="bg2">
                    <a:lumMod val="50000"/>
                  </a:schemeClr>
                </a:solidFill>
              </a:rPr>
              <a:t> 193 jefes de </a:t>
            </a:r>
            <a:r>
              <a:rPr lang="en-US" sz="1200" dirty="0" err="1">
                <a:solidFill>
                  <a:schemeClr val="bg2">
                    <a:lumMod val="50000"/>
                  </a:schemeClr>
                </a:solidFill>
              </a:rPr>
              <a:t>estado</a:t>
            </a:r>
            <a:r>
              <a:rPr lang="en-US" sz="1200" dirty="0">
                <a:solidFill>
                  <a:schemeClr val="bg2">
                    <a:lumMod val="50000"/>
                  </a:schemeClr>
                </a:solidFill>
              </a:rPr>
              <a:t> en la forma de 17 </a:t>
            </a:r>
            <a:r>
              <a:rPr lang="en-US" sz="1200" dirty="0" err="1">
                <a:solidFill>
                  <a:schemeClr val="bg2">
                    <a:lumMod val="50000"/>
                  </a:schemeClr>
                </a:solidFill>
              </a:rPr>
              <a:t>metas</a:t>
            </a:r>
            <a:r>
              <a:rPr lang="en-US" sz="1200" dirty="0">
                <a:solidFill>
                  <a:schemeClr val="bg2">
                    <a:lumMod val="50000"/>
                  </a:schemeClr>
                </a:solidFill>
              </a:rPr>
              <a:t> de </a:t>
            </a:r>
            <a:r>
              <a:rPr lang="en-US" sz="1200" dirty="0" err="1">
                <a:solidFill>
                  <a:schemeClr val="bg2">
                    <a:lumMod val="50000"/>
                  </a:schemeClr>
                </a:solidFill>
              </a:rPr>
              <a:t>desarrollo</a:t>
            </a:r>
            <a:r>
              <a:rPr lang="en-US" sz="1200" dirty="0">
                <a:solidFill>
                  <a:schemeClr val="bg2">
                    <a:lumMod val="50000"/>
                  </a:schemeClr>
                </a:solidFill>
              </a:rPr>
              <a:t> </a:t>
            </a:r>
            <a:r>
              <a:rPr lang="en-US" sz="1200" dirty="0" err="1">
                <a:solidFill>
                  <a:schemeClr val="bg2">
                    <a:lumMod val="50000"/>
                  </a:schemeClr>
                </a:solidFill>
              </a:rPr>
              <a:t>sostenible</a:t>
            </a:r>
            <a:r>
              <a:rPr lang="en-US" sz="1200" dirty="0">
                <a:solidFill>
                  <a:schemeClr val="bg2">
                    <a:lumMod val="50000"/>
                  </a:schemeClr>
                </a:solidFill>
              </a:rPr>
              <a:t> (SDG) y 169  </a:t>
            </a:r>
            <a:r>
              <a:rPr lang="en-US" sz="1200" dirty="0" err="1">
                <a:solidFill>
                  <a:schemeClr val="bg2">
                    <a:lumMod val="50000"/>
                  </a:schemeClr>
                </a:solidFill>
              </a:rPr>
              <a:t>objetivos</a:t>
            </a:r>
            <a:r>
              <a:rPr lang="en-US" sz="1200" dirty="0">
                <a:solidFill>
                  <a:schemeClr val="bg2">
                    <a:lumMod val="50000"/>
                  </a:schemeClr>
                </a:solidFill>
              </a:rPr>
              <a:t> </a:t>
            </a:r>
            <a:r>
              <a:rPr lang="en-US" sz="1200" dirty="0" err="1">
                <a:solidFill>
                  <a:schemeClr val="bg2">
                    <a:lumMod val="50000"/>
                  </a:schemeClr>
                </a:solidFill>
              </a:rPr>
              <a:t>claros</a:t>
            </a:r>
            <a:r>
              <a:rPr lang="en-US" sz="1200" dirty="0">
                <a:solidFill>
                  <a:schemeClr val="bg2">
                    <a:lumMod val="50000"/>
                  </a:schemeClr>
                </a:solidFill>
              </a:rPr>
              <a:t>.</a:t>
            </a:r>
          </a:p>
        </p:txBody>
      </p:sp>
      <p:sp>
        <p:nvSpPr>
          <p:cNvPr id="6" name="Textfeld 5">
            <a:extLst>
              <a:ext uri="{FF2B5EF4-FFF2-40B4-BE49-F238E27FC236}">
                <a16:creationId xmlns:a16="http://schemas.microsoft.com/office/drawing/2014/main" id="{7881320A-005F-470A-A8DF-61FDE7EE661A}"/>
              </a:ext>
            </a:extLst>
          </p:cNvPr>
          <p:cNvSpPr txBox="1"/>
          <p:nvPr/>
        </p:nvSpPr>
        <p:spPr>
          <a:xfrm>
            <a:off x="5109411" y="353483"/>
            <a:ext cx="2064114" cy="276999"/>
          </a:xfrm>
          <a:prstGeom prst="rect">
            <a:avLst/>
          </a:prstGeom>
          <a:noFill/>
        </p:spPr>
        <p:txBody>
          <a:bodyPr wrap="square" rtlCol="0">
            <a:spAutoFit/>
          </a:bodyPr>
          <a:lstStyle/>
          <a:p>
            <a:r>
              <a:rPr lang="de-DE" sz="1200" b="1" dirty="0">
                <a:solidFill>
                  <a:schemeClr val="bg2">
                    <a:lumMod val="50000"/>
                  </a:schemeClr>
                </a:solidFill>
              </a:rPr>
              <a:t>Muertes por virus</a:t>
            </a:r>
          </a:p>
        </p:txBody>
      </p:sp>
      <p:graphicFrame>
        <p:nvGraphicFramePr>
          <p:cNvPr id="12" name="Table 12">
            <a:extLst>
              <a:ext uri="{FF2B5EF4-FFF2-40B4-BE49-F238E27FC236}">
                <a16:creationId xmlns:a16="http://schemas.microsoft.com/office/drawing/2014/main" id="{337BA7ED-201F-40FE-9FD2-B6640A0FAE87}"/>
              </a:ext>
            </a:extLst>
          </p:cNvPr>
          <p:cNvGraphicFramePr>
            <a:graphicFrameLocks noGrp="1"/>
          </p:cNvGraphicFramePr>
          <p:nvPr/>
        </p:nvGraphicFramePr>
        <p:xfrm>
          <a:off x="4958490" y="677311"/>
          <a:ext cx="1779404" cy="1668780"/>
        </p:xfrm>
        <a:graphic>
          <a:graphicData uri="http://schemas.openxmlformats.org/drawingml/2006/table">
            <a:tbl>
              <a:tblPr firstRow="1" bandRow="1">
                <a:tableStyleId>{5C22544A-7EE6-4342-B048-85BDC9FD1C3A}</a:tableStyleId>
              </a:tblPr>
              <a:tblGrid>
                <a:gridCol w="979878">
                  <a:extLst>
                    <a:ext uri="{9D8B030D-6E8A-4147-A177-3AD203B41FA5}">
                      <a16:colId xmlns:a16="http://schemas.microsoft.com/office/drawing/2014/main" val="3065102359"/>
                    </a:ext>
                  </a:extLst>
                </a:gridCol>
                <a:gridCol w="799526">
                  <a:extLst>
                    <a:ext uri="{9D8B030D-6E8A-4147-A177-3AD203B41FA5}">
                      <a16:colId xmlns:a16="http://schemas.microsoft.com/office/drawing/2014/main" val="2816308968"/>
                    </a:ext>
                  </a:extLst>
                </a:gridCol>
              </a:tblGrid>
              <a:tr h="231140">
                <a:tc>
                  <a:txBody>
                    <a:bodyPr/>
                    <a:lstStyle/>
                    <a:p>
                      <a:r>
                        <a:rPr lang="de-DE" dirty="0">
                          <a:solidFill>
                            <a:schemeClr val="bg2">
                              <a:lumMod val="50000"/>
                            </a:schemeClr>
                          </a:solidFill>
                        </a:rPr>
                        <a:t>SARS </a:t>
                      </a:r>
                      <a:r>
                        <a:rPr lang="de-DE" sz="600" dirty="0">
                          <a:solidFill>
                            <a:schemeClr val="bg2">
                              <a:lumMod val="50000"/>
                            </a:schemeClr>
                          </a:solidFill>
                        </a:rPr>
                        <a:t>(2002)</a:t>
                      </a:r>
                    </a:p>
                  </a:txBody>
                  <a:tcPr/>
                </a:tc>
                <a:tc>
                  <a:txBody>
                    <a:bodyPr/>
                    <a:lstStyle/>
                    <a:p>
                      <a:r>
                        <a:rPr lang="de-DE" b="1" dirty="0">
                          <a:solidFill>
                            <a:schemeClr val="bg2">
                              <a:lumMod val="50000"/>
                            </a:schemeClr>
                          </a:solidFill>
                        </a:rPr>
                        <a:t>774</a:t>
                      </a:r>
                    </a:p>
                  </a:txBody>
                  <a:tcPr/>
                </a:tc>
                <a:extLst>
                  <a:ext uri="{0D108BD9-81ED-4DB2-BD59-A6C34878D82A}">
                    <a16:rowId xmlns:a16="http://schemas.microsoft.com/office/drawing/2014/main" val="1798507353"/>
                  </a:ext>
                </a:extLst>
              </a:tr>
              <a:tr h="231140">
                <a:tc>
                  <a:txBody>
                    <a:bodyPr/>
                    <a:lstStyle/>
                    <a:p>
                      <a:r>
                        <a:rPr lang="de-DE" b="1" dirty="0">
                          <a:solidFill>
                            <a:schemeClr val="bg2">
                              <a:lumMod val="50000"/>
                            </a:schemeClr>
                          </a:solidFill>
                        </a:rPr>
                        <a:t>H1N1 </a:t>
                      </a:r>
                    </a:p>
                    <a:p>
                      <a:r>
                        <a:rPr lang="de-DE" sz="600" b="1" dirty="0">
                          <a:solidFill>
                            <a:schemeClr val="bg2">
                              <a:lumMod val="50000"/>
                            </a:schemeClr>
                          </a:solidFill>
                        </a:rPr>
                        <a:t>(Schwine Flu)</a:t>
                      </a:r>
                    </a:p>
                  </a:txBody>
                  <a:tcPr/>
                </a:tc>
                <a:tc>
                  <a:txBody>
                    <a:bodyPr/>
                    <a:lstStyle/>
                    <a:p>
                      <a:r>
                        <a:rPr lang="de-DE" b="1" dirty="0">
                          <a:solidFill>
                            <a:schemeClr val="bg2">
                              <a:lumMod val="50000"/>
                            </a:schemeClr>
                          </a:solidFill>
                        </a:rPr>
                        <a:t>284,500</a:t>
                      </a:r>
                    </a:p>
                  </a:txBody>
                  <a:tcPr/>
                </a:tc>
                <a:extLst>
                  <a:ext uri="{0D108BD9-81ED-4DB2-BD59-A6C34878D82A}">
                    <a16:rowId xmlns:a16="http://schemas.microsoft.com/office/drawing/2014/main" val="3909735135"/>
                  </a:ext>
                </a:extLst>
              </a:tr>
              <a:tr h="231140">
                <a:tc>
                  <a:txBody>
                    <a:bodyPr/>
                    <a:lstStyle/>
                    <a:p>
                      <a:r>
                        <a:rPr lang="de-DE" b="1" dirty="0">
                          <a:solidFill>
                            <a:schemeClr val="bg2">
                              <a:lumMod val="50000"/>
                            </a:schemeClr>
                          </a:solidFill>
                        </a:rPr>
                        <a:t>MERS </a:t>
                      </a:r>
                      <a:r>
                        <a:rPr lang="de-DE" sz="600" b="1" dirty="0">
                          <a:solidFill>
                            <a:schemeClr val="bg2">
                              <a:lumMod val="50000"/>
                            </a:schemeClr>
                          </a:solidFill>
                        </a:rPr>
                        <a:t>(2012)</a:t>
                      </a:r>
                    </a:p>
                  </a:txBody>
                  <a:tcPr/>
                </a:tc>
                <a:tc>
                  <a:txBody>
                    <a:bodyPr/>
                    <a:lstStyle/>
                    <a:p>
                      <a:r>
                        <a:rPr lang="de-DE" b="1" dirty="0">
                          <a:solidFill>
                            <a:schemeClr val="bg2">
                              <a:lumMod val="50000"/>
                            </a:schemeClr>
                          </a:solidFill>
                        </a:rPr>
                        <a:t>858</a:t>
                      </a:r>
                    </a:p>
                  </a:txBody>
                  <a:tcPr/>
                </a:tc>
                <a:extLst>
                  <a:ext uri="{0D108BD9-81ED-4DB2-BD59-A6C34878D82A}">
                    <a16:rowId xmlns:a16="http://schemas.microsoft.com/office/drawing/2014/main" val="3926517104"/>
                  </a:ext>
                </a:extLst>
              </a:tr>
              <a:tr h="231140">
                <a:tc>
                  <a:txBody>
                    <a:bodyPr/>
                    <a:lstStyle/>
                    <a:p>
                      <a:r>
                        <a:rPr lang="de-DE" b="1" dirty="0">
                          <a:solidFill>
                            <a:schemeClr val="bg2">
                              <a:lumMod val="50000"/>
                            </a:schemeClr>
                          </a:solidFill>
                        </a:rPr>
                        <a:t>H7N9 </a:t>
                      </a:r>
                      <a:r>
                        <a:rPr lang="de-DE" sz="600" b="1" dirty="0">
                          <a:solidFill>
                            <a:schemeClr val="bg2">
                              <a:lumMod val="50000"/>
                            </a:schemeClr>
                          </a:solidFill>
                        </a:rPr>
                        <a:t>(2013)</a:t>
                      </a:r>
                    </a:p>
                    <a:p>
                      <a:r>
                        <a:rPr lang="de-DE" sz="600" b="1" dirty="0">
                          <a:solidFill>
                            <a:schemeClr val="bg2">
                              <a:lumMod val="50000"/>
                            </a:schemeClr>
                          </a:solidFill>
                        </a:rPr>
                        <a:t>(Bird Flu)</a:t>
                      </a:r>
                    </a:p>
                  </a:txBody>
                  <a:tcPr/>
                </a:tc>
                <a:tc>
                  <a:txBody>
                    <a:bodyPr/>
                    <a:lstStyle/>
                    <a:p>
                      <a:r>
                        <a:rPr lang="de-DE" b="1" dirty="0">
                          <a:solidFill>
                            <a:schemeClr val="bg2">
                              <a:lumMod val="50000"/>
                            </a:schemeClr>
                          </a:solidFill>
                        </a:rPr>
                        <a:t>616</a:t>
                      </a:r>
                    </a:p>
                  </a:txBody>
                  <a:tcPr/>
                </a:tc>
                <a:extLst>
                  <a:ext uri="{0D108BD9-81ED-4DB2-BD59-A6C34878D82A}">
                    <a16:rowId xmlns:a16="http://schemas.microsoft.com/office/drawing/2014/main" val="3517536257"/>
                  </a:ext>
                </a:extLst>
              </a:tr>
              <a:tr h="231140">
                <a:tc>
                  <a:txBody>
                    <a:bodyPr/>
                    <a:lstStyle/>
                    <a:p>
                      <a:r>
                        <a:rPr lang="de-DE" b="1" dirty="0">
                          <a:solidFill>
                            <a:schemeClr val="bg2">
                              <a:lumMod val="50000"/>
                            </a:schemeClr>
                          </a:solidFill>
                        </a:rPr>
                        <a:t>COVID-19</a:t>
                      </a:r>
                    </a:p>
                  </a:txBody>
                  <a:tcPr/>
                </a:tc>
                <a:tc>
                  <a:txBody>
                    <a:bodyPr/>
                    <a:lstStyle/>
                    <a:p>
                      <a:r>
                        <a:rPr lang="de-DE" b="1" dirty="0">
                          <a:solidFill>
                            <a:schemeClr val="bg2">
                              <a:lumMod val="50000"/>
                            </a:schemeClr>
                          </a:solidFill>
                        </a:rPr>
                        <a:t>119,186</a:t>
                      </a:r>
                    </a:p>
                  </a:txBody>
                  <a:tcPr/>
                </a:tc>
                <a:extLst>
                  <a:ext uri="{0D108BD9-81ED-4DB2-BD59-A6C34878D82A}">
                    <a16:rowId xmlns:a16="http://schemas.microsoft.com/office/drawing/2014/main" val="2075344190"/>
                  </a:ext>
                </a:extLst>
              </a:tr>
            </a:tbl>
          </a:graphicData>
        </a:graphic>
      </p:graphicFrame>
      <p:sp>
        <p:nvSpPr>
          <p:cNvPr id="14" name="TextBox 13">
            <a:extLst>
              <a:ext uri="{FF2B5EF4-FFF2-40B4-BE49-F238E27FC236}">
                <a16:creationId xmlns:a16="http://schemas.microsoft.com/office/drawing/2014/main" id="{0F7B3825-BCDC-4385-9B55-E5C8DE3E9604}"/>
              </a:ext>
            </a:extLst>
          </p:cNvPr>
          <p:cNvSpPr txBox="1"/>
          <p:nvPr/>
        </p:nvSpPr>
        <p:spPr>
          <a:xfrm>
            <a:off x="4896918" y="2289212"/>
            <a:ext cx="1667653" cy="215444"/>
          </a:xfrm>
          <a:prstGeom prst="rect">
            <a:avLst/>
          </a:prstGeom>
          <a:noFill/>
        </p:spPr>
        <p:txBody>
          <a:bodyPr wrap="square" rtlCol="0">
            <a:spAutoFit/>
          </a:bodyPr>
          <a:lstStyle/>
          <a:p>
            <a:r>
              <a:rPr lang="de-DE" sz="800" dirty="0">
                <a:solidFill>
                  <a:schemeClr val="bg2">
                    <a:lumMod val="50000"/>
                  </a:schemeClr>
                </a:solidFill>
              </a:rPr>
              <a:t>www.statista.com</a:t>
            </a:r>
          </a:p>
        </p:txBody>
      </p:sp>
    </p:spTree>
    <p:extLst>
      <p:ext uri="{BB962C8B-B14F-4D97-AF65-F5344CB8AC3E}">
        <p14:creationId xmlns:p14="http://schemas.microsoft.com/office/powerpoint/2010/main" val="4119520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9">
            <a:extLst>
              <a:ext uri="{FF2B5EF4-FFF2-40B4-BE49-F238E27FC236}">
                <a16:creationId xmlns:a16="http://schemas.microsoft.com/office/drawing/2014/main" id="{4BE44136-EB92-8147-ACC0-91AA9DCE62A9}"/>
              </a:ext>
            </a:extLst>
          </p:cNvPr>
          <p:cNvSpPr txBox="1"/>
          <p:nvPr/>
        </p:nvSpPr>
        <p:spPr>
          <a:xfrm>
            <a:off x="225461" y="197260"/>
            <a:ext cx="6632539" cy="346249"/>
          </a:xfrm>
          <a:prstGeom prst="rect">
            <a:avLst/>
          </a:prstGeom>
          <a:noFill/>
        </p:spPr>
        <p:txBody>
          <a:bodyPr wrap="square" rtlCol="0">
            <a:spAutoFit/>
          </a:bodyPr>
          <a:lstStyle/>
          <a:p>
            <a:pPr algn="ctr"/>
            <a:r>
              <a:rPr lang="en-US" sz="1650" b="1" dirty="0">
                <a:solidFill>
                  <a:schemeClr val="tx2">
                    <a:lumMod val="50000"/>
                  </a:schemeClr>
                </a:solidFill>
                <a:latin typeface="Corbel"/>
              </a:rPr>
              <a:t>¿</a:t>
            </a:r>
            <a:r>
              <a:rPr lang="en-US" sz="1650" b="1" dirty="0" err="1">
                <a:solidFill>
                  <a:schemeClr val="tx2">
                    <a:lumMod val="50000"/>
                  </a:schemeClr>
                </a:solidFill>
              </a:rPr>
              <a:t>Qu</a:t>
            </a:r>
            <a:r>
              <a:rPr lang="en-US" sz="1650" b="1" dirty="0" err="1">
                <a:solidFill>
                  <a:schemeClr val="tx2">
                    <a:lumMod val="50000"/>
                  </a:schemeClr>
                </a:solidFill>
                <a:latin typeface="Corbel"/>
              </a:rPr>
              <a:t>é</a:t>
            </a:r>
            <a:r>
              <a:rPr lang="en-US" sz="1650" b="1" dirty="0">
                <a:solidFill>
                  <a:schemeClr val="tx2">
                    <a:lumMod val="50000"/>
                  </a:schemeClr>
                </a:solidFill>
                <a:latin typeface="Corbel"/>
              </a:rPr>
              <a:t> </a:t>
            </a:r>
            <a:r>
              <a:rPr lang="en-US" sz="1650" b="1" dirty="0" err="1">
                <a:solidFill>
                  <a:schemeClr val="tx2">
                    <a:lumMod val="50000"/>
                  </a:schemeClr>
                </a:solidFill>
                <a:latin typeface="Corbel"/>
              </a:rPr>
              <a:t>podemos</a:t>
            </a:r>
            <a:r>
              <a:rPr lang="en-US" sz="1650" b="1" dirty="0">
                <a:solidFill>
                  <a:schemeClr val="tx2">
                    <a:lumMod val="50000"/>
                  </a:schemeClr>
                </a:solidFill>
                <a:latin typeface="Corbel"/>
              </a:rPr>
              <a:t> </a:t>
            </a:r>
            <a:r>
              <a:rPr lang="en-US" sz="1650" b="1" dirty="0" err="1">
                <a:solidFill>
                  <a:schemeClr val="tx2">
                    <a:lumMod val="50000"/>
                  </a:schemeClr>
                </a:solidFill>
                <a:latin typeface="Corbel"/>
              </a:rPr>
              <a:t>hacer</a:t>
            </a:r>
            <a:r>
              <a:rPr lang="en-US" sz="1650" b="1" dirty="0">
                <a:solidFill>
                  <a:schemeClr val="tx2">
                    <a:lumMod val="50000"/>
                  </a:schemeClr>
                </a:solidFill>
                <a:latin typeface="Corbel"/>
              </a:rPr>
              <a:t> </a:t>
            </a:r>
            <a:r>
              <a:rPr lang="en-US" sz="1650" b="1" dirty="0" err="1">
                <a:solidFill>
                  <a:schemeClr val="tx2">
                    <a:lumMod val="50000"/>
                  </a:schemeClr>
                </a:solidFill>
                <a:latin typeface="Corbel"/>
              </a:rPr>
              <a:t>esta</a:t>
            </a:r>
            <a:r>
              <a:rPr lang="en-US" sz="1650" b="1" dirty="0">
                <a:solidFill>
                  <a:schemeClr val="tx2">
                    <a:lumMod val="50000"/>
                  </a:schemeClr>
                </a:solidFill>
                <a:latin typeface="Corbel"/>
              </a:rPr>
              <a:t> </a:t>
            </a:r>
            <a:r>
              <a:rPr lang="en-US" sz="1650" b="1" dirty="0" err="1">
                <a:solidFill>
                  <a:schemeClr val="tx2">
                    <a:lumMod val="50000"/>
                  </a:schemeClr>
                </a:solidFill>
                <a:latin typeface="Corbel"/>
              </a:rPr>
              <a:t>semana</a:t>
            </a:r>
            <a:r>
              <a:rPr lang="en-US" sz="1650" b="1" dirty="0">
                <a:solidFill>
                  <a:schemeClr val="tx2">
                    <a:lumMod val="50000"/>
                  </a:schemeClr>
                </a:solidFill>
              </a:rPr>
              <a:t>? 3 </a:t>
            </a:r>
            <a:r>
              <a:rPr lang="en-US" sz="1650" b="1" dirty="0" err="1">
                <a:solidFill>
                  <a:schemeClr val="tx2">
                    <a:lumMod val="50000"/>
                  </a:schemeClr>
                </a:solidFill>
              </a:rPr>
              <a:t>Sugerencias</a:t>
            </a:r>
            <a:endParaRPr lang="en-US" sz="1650" b="1" dirty="0">
              <a:solidFill>
                <a:schemeClr val="tx2">
                  <a:lumMod val="50000"/>
                </a:schemeClr>
              </a:solidFill>
            </a:endParaRPr>
          </a:p>
        </p:txBody>
      </p:sp>
      <p:sp>
        <p:nvSpPr>
          <p:cNvPr id="13" name="TextBox 7">
            <a:extLst>
              <a:ext uri="{FF2B5EF4-FFF2-40B4-BE49-F238E27FC236}">
                <a16:creationId xmlns:a16="http://schemas.microsoft.com/office/drawing/2014/main" id="{98C9CBC0-E457-E445-840C-A33B6361DA8D}"/>
              </a:ext>
            </a:extLst>
          </p:cNvPr>
          <p:cNvSpPr txBox="1"/>
          <p:nvPr/>
        </p:nvSpPr>
        <p:spPr>
          <a:xfrm>
            <a:off x="74887" y="4848545"/>
            <a:ext cx="3378764" cy="2276165"/>
          </a:xfrm>
          <a:prstGeom prst="rect">
            <a:avLst/>
          </a:prstGeom>
          <a:solidFill>
            <a:schemeClr val="tx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just"/>
            <a:r>
              <a:rPr lang="en-GB" sz="1400" b="1" dirty="0">
                <a:solidFill>
                  <a:schemeClr val="bg1"/>
                </a:solidFill>
              </a:rPr>
              <a:t>NO ONE LEFT BEHIND </a:t>
            </a:r>
            <a:r>
              <a:rPr lang="en-GB" sz="800" b="1" dirty="0">
                <a:solidFill>
                  <a:schemeClr val="bg1"/>
                </a:solidFill>
              </a:rPr>
              <a:t>(</a:t>
            </a:r>
            <a:r>
              <a:rPr lang="en-GB" sz="800" b="1" dirty="0" err="1">
                <a:solidFill>
                  <a:schemeClr val="bg1"/>
                </a:solidFill>
              </a:rPr>
              <a:t>Nadie</a:t>
            </a:r>
            <a:r>
              <a:rPr lang="en-GB" sz="800" b="1" dirty="0">
                <a:solidFill>
                  <a:schemeClr val="bg1"/>
                </a:solidFill>
              </a:rPr>
              <a:t> </a:t>
            </a:r>
            <a:r>
              <a:rPr lang="en-GB" sz="800" b="1" dirty="0" err="1">
                <a:solidFill>
                  <a:schemeClr val="bg1"/>
                </a:solidFill>
              </a:rPr>
              <a:t>queda</a:t>
            </a:r>
            <a:r>
              <a:rPr lang="en-GB" sz="800" b="1" dirty="0">
                <a:solidFill>
                  <a:schemeClr val="bg1"/>
                </a:solidFill>
              </a:rPr>
              <a:t> </a:t>
            </a:r>
            <a:r>
              <a:rPr lang="en-GB" sz="800" b="1" dirty="0" err="1">
                <a:solidFill>
                  <a:schemeClr val="bg1"/>
                </a:solidFill>
              </a:rPr>
              <a:t>atr</a:t>
            </a:r>
            <a:r>
              <a:rPr lang="en-GB" sz="800" b="1" dirty="0" err="1">
                <a:solidFill>
                  <a:schemeClr val="bg1"/>
                </a:solidFill>
                <a:latin typeface="Corbel"/>
              </a:rPr>
              <a:t>ás</a:t>
            </a:r>
            <a:r>
              <a:rPr lang="en-GB" sz="800" b="1" dirty="0">
                <a:solidFill>
                  <a:schemeClr val="bg1"/>
                </a:solidFill>
                <a:latin typeface="Corbel"/>
              </a:rPr>
              <a:t>)</a:t>
            </a:r>
            <a:endParaRPr lang="en-GB" sz="800" b="1" dirty="0">
              <a:solidFill>
                <a:schemeClr val="bg1"/>
              </a:solidFill>
            </a:endParaRPr>
          </a:p>
          <a:p>
            <a:pPr algn="just"/>
            <a:endParaRPr lang="en-GB" sz="500" dirty="0">
              <a:solidFill>
                <a:schemeClr val="bg1"/>
              </a:solidFill>
              <a:cs typeface="Arial"/>
            </a:endParaRPr>
          </a:p>
          <a:p>
            <a:r>
              <a:rPr lang="it-IT" sz="1100" b="1" dirty="0"/>
              <a:t>La web y app de m</a:t>
            </a:r>
            <a:r>
              <a:rPr lang="it-IT" sz="1100" b="1" dirty="0">
                <a:latin typeface="Corbel"/>
              </a:rPr>
              <a:t>óvil</a:t>
            </a:r>
            <a:r>
              <a:rPr lang="it-IT" sz="1100" b="1" dirty="0"/>
              <a:t> est</a:t>
            </a:r>
            <a:r>
              <a:rPr lang="it-IT" sz="1100" b="1" dirty="0">
                <a:latin typeface="Corbel"/>
              </a:rPr>
              <a:t>án construidas teniendo en cuenta a</a:t>
            </a:r>
            <a:r>
              <a:rPr lang="it-IT" sz="1100" b="1" dirty="0"/>
              <a:t>ccessibilidad y facilidad de uso.  Las funciones est</a:t>
            </a:r>
            <a:r>
              <a:rPr lang="it-IT" sz="1100" b="1" dirty="0">
                <a:latin typeface="Corbel"/>
              </a:rPr>
              <a:t>án integradas en un </a:t>
            </a:r>
            <a:r>
              <a:rPr lang="it-IT" sz="1100" b="1" dirty="0"/>
              <a:t>centro de llamadas (con voluntarios asignados) que permite a la gente tecnologicamente inexperta pedir comida/asistencia/ medicamentos/ o crowdfunding durante este confinamiento.   </a:t>
            </a:r>
            <a:r>
              <a:rPr lang="it-IT" sz="1100" dirty="0"/>
              <a:t>Autoridades, voluntarios y otros participantes – como vecinos- tienen la oportunidad de llevar a cabo  acciones concretas y de recaudaci</a:t>
            </a:r>
            <a:r>
              <a:rPr lang="it-IT" sz="1100" dirty="0">
                <a:latin typeface="Corbel"/>
              </a:rPr>
              <a:t>ón de fondos </a:t>
            </a:r>
            <a:r>
              <a:rPr lang="it-IT" sz="1100" dirty="0"/>
              <a:t>en relaci</a:t>
            </a:r>
            <a:r>
              <a:rPr lang="it-IT" sz="1100" dirty="0">
                <a:latin typeface="Corbel"/>
              </a:rPr>
              <a:t>ón a su papel</a:t>
            </a:r>
            <a:r>
              <a:rPr lang="it-IT" sz="1100" dirty="0"/>
              <a:t>.</a:t>
            </a:r>
            <a:r>
              <a:rPr lang="en-US" sz="1100" dirty="0"/>
              <a:t> </a:t>
            </a:r>
            <a:r>
              <a:rPr lang="en-US" sz="1100" dirty="0" err="1"/>
              <a:t>Esto</a:t>
            </a:r>
            <a:r>
              <a:rPr lang="en-US" sz="1100" dirty="0"/>
              <a:t> </a:t>
            </a:r>
            <a:r>
              <a:rPr lang="en-US" sz="1100" dirty="0" err="1"/>
              <a:t>permite</a:t>
            </a:r>
            <a:r>
              <a:rPr lang="en-US" sz="1100" dirty="0"/>
              <a:t> , </a:t>
            </a:r>
            <a:r>
              <a:rPr lang="en-US" sz="1100" dirty="0" err="1"/>
              <a:t>por</a:t>
            </a:r>
            <a:r>
              <a:rPr lang="en-US" sz="1100" dirty="0"/>
              <a:t> </a:t>
            </a:r>
            <a:r>
              <a:rPr lang="en-US" sz="1100" dirty="0" err="1"/>
              <a:t>ejemplo</a:t>
            </a:r>
            <a:r>
              <a:rPr lang="en-US" sz="1100" dirty="0"/>
              <a:t>, </a:t>
            </a:r>
            <a:r>
              <a:rPr lang="it-IT" sz="1100" dirty="0"/>
              <a:t>luchar contra la soledad con una sola llamada.</a:t>
            </a:r>
            <a:endParaRPr lang="en-US" sz="1100" dirty="0"/>
          </a:p>
        </p:txBody>
      </p:sp>
      <p:sp>
        <p:nvSpPr>
          <p:cNvPr id="15" name="TextBox 7">
            <a:extLst>
              <a:ext uri="{FF2B5EF4-FFF2-40B4-BE49-F238E27FC236}">
                <a16:creationId xmlns:a16="http://schemas.microsoft.com/office/drawing/2014/main" id="{129CB89C-4915-4A43-AB71-C6F302A7F9B9}"/>
              </a:ext>
            </a:extLst>
          </p:cNvPr>
          <p:cNvSpPr txBox="1"/>
          <p:nvPr/>
        </p:nvSpPr>
        <p:spPr>
          <a:xfrm>
            <a:off x="3515974" y="4840758"/>
            <a:ext cx="3267139" cy="2283952"/>
          </a:xfrm>
          <a:prstGeom prst="rect">
            <a:avLst/>
          </a:prstGeom>
          <a:solidFill>
            <a:schemeClr val="tx2">
              <a:lumMod val="40000"/>
              <a:lumOff val="6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just"/>
            <a:r>
              <a:rPr lang="en-GB" sz="1400" b="1" dirty="0">
                <a:solidFill>
                  <a:schemeClr val="bg1"/>
                </a:solidFill>
              </a:rPr>
              <a:t>CONTAGION TRACKING </a:t>
            </a:r>
            <a:r>
              <a:rPr lang="en-GB" sz="800" b="1" dirty="0">
                <a:solidFill>
                  <a:schemeClr val="bg1"/>
                </a:solidFill>
              </a:rPr>
              <a:t>(</a:t>
            </a:r>
            <a:r>
              <a:rPr lang="en-GB" sz="800" b="1" dirty="0" err="1">
                <a:solidFill>
                  <a:schemeClr val="bg1"/>
                </a:solidFill>
              </a:rPr>
              <a:t>Seguimiento</a:t>
            </a:r>
            <a:r>
              <a:rPr lang="en-GB" sz="800" b="1" dirty="0">
                <a:solidFill>
                  <a:schemeClr val="bg1"/>
                </a:solidFill>
              </a:rPr>
              <a:t> de </a:t>
            </a:r>
            <a:r>
              <a:rPr lang="en-GB" sz="800" b="1" dirty="0" err="1">
                <a:solidFill>
                  <a:schemeClr val="bg1"/>
                </a:solidFill>
              </a:rPr>
              <a:t>contagio</a:t>
            </a:r>
            <a:r>
              <a:rPr lang="en-GB" sz="800" b="1" dirty="0">
                <a:solidFill>
                  <a:schemeClr val="bg1"/>
                </a:solidFill>
              </a:rPr>
              <a:t>)</a:t>
            </a:r>
          </a:p>
          <a:p>
            <a:pPr algn="just"/>
            <a:r>
              <a:rPr lang="it-IT" sz="1100" dirty="0">
                <a:solidFill>
                  <a:schemeClr val="tx2">
                    <a:lumMod val="50000"/>
                  </a:schemeClr>
                </a:solidFill>
              </a:rPr>
              <a:t>Esta herramienta utiliza </a:t>
            </a:r>
            <a:r>
              <a:rPr lang="it-IT" sz="1100" b="1" dirty="0">
                <a:solidFill>
                  <a:schemeClr val="tx2">
                    <a:lumMod val="50000"/>
                  </a:schemeClr>
                </a:solidFill>
              </a:rPr>
              <a:t>metadatos</a:t>
            </a:r>
            <a:r>
              <a:rPr lang="it-IT" sz="1100" dirty="0">
                <a:solidFill>
                  <a:schemeClr val="tx2">
                    <a:lumMod val="50000"/>
                  </a:schemeClr>
                </a:solidFill>
              </a:rPr>
              <a:t> y </a:t>
            </a:r>
            <a:r>
              <a:rPr lang="it-IT" sz="1100" b="1" dirty="0">
                <a:solidFill>
                  <a:schemeClr val="tx2">
                    <a:lumMod val="50000"/>
                  </a:schemeClr>
                </a:solidFill>
              </a:rPr>
              <a:t>seguimiento cifrado de geolocalizaci</a:t>
            </a:r>
            <a:r>
              <a:rPr lang="it-IT" sz="1100" b="1" dirty="0">
                <a:solidFill>
                  <a:schemeClr val="tx2">
                    <a:lumMod val="50000"/>
                  </a:schemeClr>
                </a:solidFill>
                <a:latin typeface="Corbel"/>
              </a:rPr>
              <a:t>ón </a:t>
            </a:r>
            <a:r>
              <a:rPr lang="it-IT" sz="1100" dirty="0">
                <a:solidFill>
                  <a:schemeClr val="tx2">
                    <a:lumMod val="50000"/>
                  </a:schemeClr>
                </a:solidFill>
              </a:rPr>
              <a:t>para mapear la infecci</a:t>
            </a:r>
            <a:r>
              <a:rPr lang="it-IT" sz="1100" dirty="0">
                <a:solidFill>
                  <a:schemeClr val="tx2">
                    <a:lumMod val="50000"/>
                  </a:schemeClr>
                </a:solidFill>
                <a:latin typeface="Corbel"/>
              </a:rPr>
              <a:t>ón</a:t>
            </a:r>
            <a:r>
              <a:rPr lang="it-IT" sz="1100" dirty="0">
                <a:solidFill>
                  <a:schemeClr val="tx2">
                    <a:lumMod val="50000"/>
                  </a:schemeClr>
                </a:solidFill>
              </a:rPr>
              <a:t>, incitando a  gente potencialmente infectada a contactar autoridades para las pruebas, y apoyando as</a:t>
            </a:r>
            <a:r>
              <a:rPr lang="it-IT" sz="1100" dirty="0">
                <a:solidFill>
                  <a:schemeClr val="tx2">
                    <a:lumMod val="50000"/>
                  </a:schemeClr>
                </a:solidFill>
                <a:latin typeface="Corbel"/>
              </a:rPr>
              <a:t>í</a:t>
            </a:r>
            <a:r>
              <a:rPr lang="it-IT" sz="1100" dirty="0">
                <a:solidFill>
                  <a:schemeClr val="tx2">
                    <a:lumMod val="50000"/>
                  </a:schemeClr>
                </a:solidFill>
              </a:rPr>
              <a:t> la lucha para parar los contagios. Estamos mejorando el Open Source MIT Safe Path app a</a:t>
            </a:r>
            <a:r>
              <a:rPr lang="it-IT" sz="1100" dirty="0">
                <a:solidFill>
                  <a:schemeClr val="tx2">
                    <a:lumMod val="50000"/>
                  </a:schemeClr>
                </a:solidFill>
                <a:latin typeface="Corbel"/>
              </a:rPr>
              <a:t>ñadiendo un sistema de semáforo</a:t>
            </a:r>
            <a:r>
              <a:rPr lang="it-IT" sz="1100" dirty="0">
                <a:solidFill>
                  <a:schemeClr val="tx2">
                    <a:lumMod val="50000"/>
                  </a:schemeClr>
                </a:solidFill>
              </a:rPr>
              <a:t> , un proceso de verificaci</a:t>
            </a:r>
            <a:r>
              <a:rPr lang="it-IT" sz="1100" dirty="0">
                <a:solidFill>
                  <a:schemeClr val="tx2">
                    <a:lumMod val="50000"/>
                  </a:schemeClr>
                </a:solidFill>
                <a:latin typeface="Corbel"/>
              </a:rPr>
              <a:t>ón del código</a:t>
            </a:r>
            <a:r>
              <a:rPr lang="it-IT" sz="1100" dirty="0">
                <a:solidFill>
                  <a:schemeClr val="tx2">
                    <a:lumMod val="50000"/>
                  </a:schemeClr>
                </a:solidFill>
              </a:rPr>
              <a:t> QR, y  el seguimiento del estado de salud de la gente en cuarentena mediante un chat bot. En el futuro esto se integrar</a:t>
            </a:r>
            <a:r>
              <a:rPr lang="it-IT" sz="1100" dirty="0">
                <a:solidFill>
                  <a:schemeClr val="tx2">
                    <a:lumMod val="50000"/>
                  </a:schemeClr>
                </a:solidFill>
                <a:latin typeface="Corbel"/>
              </a:rPr>
              <a:t>á en los sistemas  </a:t>
            </a:r>
            <a:r>
              <a:rPr lang="it-IT" sz="1100" dirty="0">
                <a:solidFill>
                  <a:schemeClr val="tx2">
                    <a:lumMod val="50000"/>
                  </a:schemeClr>
                </a:solidFill>
              </a:rPr>
              <a:t>IOT (p.e oximeters).</a:t>
            </a:r>
            <a:endParaRPr lang="it-IT" sz="1100" dirty="0">
              <a:solidFill>
                <a:schemeClr val="tx2">
                  <a:lumMod val="50000"/>
                </a:schemeClr>
              </a:solidFill>
              <a:latin typeface="Trebuchet MS" panose="020B0703020202090204" pitchFamily="34" charset="0"/>
            </a:endParaRPr>
          </a:p>
        </p:txBody>
      </p:sp>
      <p:sp>
        <p:nvSpPr>
          <p:cNvPr id="117" name="TextBox 7">
            <a:extLst>
              <a:ext uri="{FF2B5EF4-FFF2-40B4-BE49-F238E27FC236}">
                <a16:creationId xmlns:a16="http://schemas.microsoft.com/office/drawing/2014/main" id="{64C4BA68-5A8A-F948-A373-B772FCC8DDD6}"/>
              </a:ext>
            </a:extLst>
          </p:cNvPr>
          <p:cNvSpPr txBox="1"/>
          <p:nvPr/>
        </p:nvSpPr>
        <p:spPr>
          <a:xfrm>
            <a:off x="93518" y="3044512"/>
            <a:ext cx="6685939" cy="160043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bg1"/>
                </a:solidFill>
              </a:rPr>
              <a:t>Lemonade Project </a:t>
            </a:r>
            <a:r>
              <a:rPr lang="en-US" sz="800" b="1" dirty="0">
                <a:solidFill>
                  <a:schemeClr val="bg1"/>
                </a:solidFill>
              </a:rPr>
              <a:t>(El </a:t>
            </a:r>
            <a:r>
              <a:rPr lang="en-US" sz="800" b="1" dirty="0" err="1">
                <a:solidFill>
                  <a:schemeClr val="bg1"/>
                </a:solidFill>
              </a:rPr>
              <a:t>proyecto</a:t>
            </a:r>
            <a:r>
              <a:rPr lang="en-US" sz="800" b="1" dirty="0">
                <a:solidFill>
                  <a:schemeClr val="bg1"/>
                </a:solidFill>
              </a:rPr>
              <a:t> Lemonade)</a:t>
            </a:r>
            <a:endParaRPr lang="en-US" sz="800" dirty="0">
              <a:solidFill>
                <a:schemeClr val="bg1"/>
              </a:solidFill>
            </a:endParaRPr>
          </a:p>
          <a:p>
            <a:pPr algn="just"/>
            <a:r>
              <a:rPr lang="it-IT" sz="1200" dirty="0">
                <a:solidFill>
                  <a:schemeClr val="bg1"/>
                </a:solidFill>
                <a:cs typeface="Calibri" panose="020F0502020204030204" pitchFamily="34" charset="0"/>
              </a:rPr>
              <a:t>Nuland Lemonade fortalece la  comunidad permitiendo que la gente se ayude entre ella mediante el </a:t>
            </a:r>
            <a:r>
              <a:rPr lang="it-IT" sz="1200" b="1" dirty="0">
                <a:solidFill>
                  <a:schemeClr val="bg1"/>
                </a:solidFill>
                <a:cs typeface="Calibri" panose="020F0502020204030204" pitchFamily="34" charset="0"/>
              </a:rPr>
              <a:t>voluntariado</a:t>
            </a:r>
            <a:r>
              <a:rPr lang="it-IT" sz="1200" dirty="0">
                <a:solidFill>
                  <a:schemeClr val="bg1"/>
                </a:solidFill>
                <a:cs typeface="Calibri" panose="020F0502020204030204" pitchFamily="34" charset="0"/>
              </a:rPr>
              <a:t> y </a:t>
            </a:r>
            <a:r>
              <a:rPr lang="it-IT" sz="1200" b="1" dirty="0">
                <a:solidFill>
                  <a:schemeClr val="bg1"/>
                </a:solidFill>
                <a:cs typeface="Calibri" panose="020F0502020204030204" pitchFamily="34" charset="0"/>
              </a:rPr>
              <a:t>acciones buenas</a:t>
            </a:r>
            <a:r>
              <a:rPr lang="it-IT" sz="1200" dirty="0">
                <a:solidFill>
                  <a:schemeClr val="bg1"/>
                </a:solidFill>
                <a:cs typeface="Calibri" panose="020F0502020204030204" pitchFamily="34" charset="0"/>
              </a:rPr>
              <a:t>. </a:t>
            </a:r>
            <a:r>
              <a:rPr lang="it-IT" sz="1200" b="1" dirty="0">
                <a:solidFill>
                  <a:schemeClr val="bg1"/>
                </a:solidFill>
                <a:cs typeface="Calibri" panose="020F0502020204030204" pitchFamily="34" charset="0"/>
              </a:rPr>
              <a:t>Lemonade asegura que nadie quede atr</a:t>
            </a:r>
            <a:r>
              <a:rPr lang="it-IT" sz="1200" b="1" dirty="0">
                <a:solidFill>
                  <a:schemeClr val="bg1"/>
                </a:solidFill>
                <a:latin typeface="Corbel"/>
                <a:cs typeface="Calibri" panose="020F0502020204030204" pitchFamily="34" charset="0"/>
              </a:rPr>
              <a:t>ás </a:t>
            </a:r>
            <a:r>
              <a:rPr lang="it-IT" sz="1200" b="1" dirty="0">
                <a:solidFill>
                  <a:schemeClr val="bg1"/>
                </a:solidFill>
                <a:cs typeface="Calibri" panose="020F0502020204030204" pitchFamily="34" charset="0"/>
              </a:rPr>
              <a:t>mientras reduce la  propagaci</a:t>
            </a:r>
            <a:r>
              <a:rPr lang="it-IT" sz="1200" b="1" dirty="0">
                <a:solidFill>
                  <a:schemeClr val="bg1"/>
                </a:solidFill>
                <a:latin typeface="Corbel"/>
                <a:cs typeface="Calibri" panose="020F0502020204030204" pitchFamily="34" charset="0"/>
              </a:rPr>
              <a:t>ón del contagio</a:t>
            </a:r>
            <a:r>
              <a:rPr lang="it-IT" sz="1200" b="1" dirty="0">
                <a:solidFill>
                  <a:schemeClr val="bg1"/>
                </a:solidFill>
                <a:cs typeface="Calibri" panose="020F0502020204030204" pitchFamily="34" charset="0"/>
              </a:rPr>
              <a:t>. </a:t>
            </a:r>
            <a:r>
              <a:rPr lang="en-GB" sz="1200" dirty="0">
                <a:solidFill>
                  <a:schemeClr val="bg1"/>
                </a:solidFill>
                <a:cs typeface="Calibri" panose="020F0502020204030204" pitchFamily="34" charset="0"/>
              </a:rPr>
              <a:t>LEMONADE </a:t>
            </a:r>
            <a:r>
              <a:rPr lang="en-GB" sz="1200" dirty="0" err="1">
                <a:solidFill>
                  <a:schemeClr val="bg1"/>
                </a:solidFill>
                <a:cs typeface="Calibri" panose="020F0502020204030204" pitchFamily="34" charset="0"/>
              </a:rPr>
              <a:t>apoya</a:t>
            </a:r>
            <a:r>
              <a:rPr lang="en-GB" sz="1200" dirty="0">
                <a:solidFill>
                  <a:schemeClr val="bg1"/>
                </a:solidFill>
                <a:cs typeface="Calibri" panose="020F0502020204030204" pitchFamily="34" charset="0"/>
              </a:rPr>
              <a:t> a </a:t>
            </a:r>
            <a:r>
              <a:rPr lang="en-GB" sz="1200" dirty="0" err="1">
                <a:solidFill>
                  <a:schemeClr val="bg1"/>
                </a:solidFill>
                <a:cs typeface="Calibri" panose="020F0502020204030204" pitchFamily="34" charset="0"/>
              </a:rPr>
              <a:t>gente</a:t>
            </a:r>
            <a:r>
              <a:rPr lang="en-GB" sz="1200" dirty="0">
                <a:solidFill>
                  <a:schemeClr val="bg1"/>
                </a:solidFill>
                <a:cs typeface="Calibri" panose="020F0502020204030204" pitchFamily="34" charset="0"/>
              </a:rPr>
              <a:t> y </a:t>
            </a:r>
            <a:r>
              <a:rPr lang="en-GB" sz="1200" dirty="0" err="1">
                <a:solidFill>
                  <a:schemeClr val="bg1"/>
                </a:solidFill>
                <a:cs typeface="Calibri" panose="020F0502020204030204" pitchFamily="34" charset="0"/>
              </a:rPr>
              <a:t>autoridares</a:t>
            </a:r>
            <a:r>
              <a:rPr lang="en-GB" sz="1200" dirty="0">
                <a:solidFill>
                  <a:schemeClr val="bg1"/>
                </a:solidFill>
                <a:cs typeface="Calibri" panose="020F0502020204030204" pitchFamily="34" charset="0"/>
              </a:rPr>
              <a:t> </a:t>
            </a:r>
            <a:r>
              <a:rPr lang="en-GB" sz="1200" dirty="0" err="1">
                <a:solidFill>
                  <a:schemeClr val="bg1"/>
                </a:solidFill>
                <a:cs typeface="Calibri" panose="020F0502020204030204" pitchFamily="34" charset="0"/>
              </a:rPr>
              <a:t>salvando</a:t>
            </a:r>
            <a:r>
              <a:rPr lang="en-GB" sz="1200" dirty="0">
                <a:solidFill>
                  <a:schemeClr val="bg1"/>
                </a:solidFill>
                <a:cs typeface="Calibri" panose="020F0502020204030204" pitchFamily="34" charset="0"/>
              </a:rPr>
              <a:t> </a:t>
            </a:r>
            <a:r>
              <a:rPr lang="en-GB" sz="1200" dirty="0" err="1">
                <a:solidFill>
                  <a:schemeClr val="bg1"/>
                </a:solidFill>
                <a:cs typeface="Calibri" panose="020F0502020204030204" pitchFamily="34" charset="0"/>
              </a:rPr>
              <a:t>vidas</a:t>
            </a:r>
            <a:r>
              <a:rPr lang="en-GB" sz="1200" dirty="0">
                <a:solidFill>
                  <a:schemeClr val="bg1"/>
                </a:solidFill>
                <a:cs typeface="Calibri" panose="020F0502020204030204" pitchFamily="34" charset="0"/>
              </a:rPr>
              <a:t> </a:t>
            </a:r>
            <a:r>
              <a:rPr lang="en-GB" sz="1200" dirty="0" err="1">
                <a:solidFill>
                  <a:schemeClr val="bg1"/>
                </a:solidFill>
                <a:cs typeface="Calibri" panose="020F0502020204030204" pitchFamily="34" charset="0"/>
              </a:rPr>
              <a:t>asistiendo</a:t>
            </a:r>
            <a:r>
              <a:rPr lang="en-GB" sz="1200" dirty="0">
                <a:solidFill>
                  <a:schemeClr val="bg1"/>
                </a:solidFill>
                <a:cs typeface="Calibri" panose="020F0502020204030204" pitchFamily="34" charset="0"/>
              </a:rPr>
              <a:t> a personas </a:t>
            </a:r>
            <a:r>
              <a:rPr lang="en-GB" sz="1200" dirty="0" err="1">
                <a:solidFill>
                  <a:schemeClr val="bg1"/>
                </a:solidFill>
                <a:cs typeface="Calibri" panose="020F0502020204030204" pitchFamily="34" charset="0"/>
              </a:rPr>
              <a:t>vulnerablea</a:t>
            </a:r>
            <a:r>
              <a:rPr lang="en-GB" sz="1200" dirty="0">
                <a:solidFill>
                  <a:schemeClr val="bg1"/>
                </a:solidFill>
                <a:cs typeface="Calibri" panose="020F0502020204030204" pitchFamily="34" charset="0"/>
              </a:rPr>
              <a:t> para </a:t>
            </a:r>
            <a:r>
              <a:rPr lang="en-GB" sz="1200" dirty="0" err="1">
                <a:solidFill>
                  <a:schemeClr val="bg1"/>
                </a:solidFill>
                <a:cs typeface="Calibri" panose="020F0502020204030204" pitchFamily="34" charset="0"/>
              </a:rPr>
              <a:t>superar</a:t>
            </a:r>
            <a:r>
              <a:rPr lang="en-GB" sz="1200" dirty="0">
                <a:solidFill>
                  <a:schemeClr val="bg1"/>
                </a:solidFill>
                <a:cs typeface="Calibri" panose="020F0502020204030204" pitchFamily="34" charset="0"/>
              </a:rPr>
              <a:t> </a:t>
            </a:r>
            <a:r>
              <a:rPr lang="en-GB" sz="1200" dirty="0" err="1">
                <a:solidFill>
                  <a:schemeClr val="bg1"/>
                </a:solidFill>
                <a:cs typeface="Calibri" panose="020F0502020204030204" pitchFamily="34" charset="0"/>
              </a:rPr>
              <a:t>mejor</a:t>
            </a:r>
            <a:r>
              <a:rPr lang="en-GB" sz="1200" dirty="0">
                <a:solidFill>
                  <a:schemeClr val="bg1"/>
                </a:solidFill>
                <a:cs typeface="Calibri" panose="020F0502020204030204" pitchFamily="34" charset="0"/>
              </a:rPr>
              <a:t> la crisis </a:t>
            </a:r>
            <a:r>
              <a:rPr lang="en-GB" sz="1200" dirty="0" err="1">
                <a:solidFill>
                  <a:schemeClr val="bg1"/>
                </a:solidFill>
                <a:cs typeface="Calibri" panose="020F0502020204030204" pitchFamily="34" charset="0"/>
              </a:rPr>
              <a:t>presente</a:t>
            </a:r>
            <a:r>
              <a:rPr lang="en-GB" sz="1200" dirty="0">
                <a:solidFill>
                  <a:schemeClr val="bg1"/>
                </a:solidFill>
                <a:cs typeface="Calibri" panose="020F0502020204030204" pitchFamily="34" charset="0"/>
              </a:rPr>
              <a:t>. </a:t>
            </a:r>
            <a:r>
              <a:rPr lang="en-US" sz="1200" dirty="0" err="1">
                <a:solidFill>
                  <a:schemeClr val="bg1"/>
                </a:solidFill>
              </a:rPr>
              <a:t>Trabajamos</a:t>
            </a:r>
            <a:r>
              <a:rPr lang="en-US" sz="1200" dirty="0">
                <a:solidFill>
                  <a:schemeClr val="bg1"/>
                </a:solidFill>
              </a:rPr>
              <a:t> </a:t>
            </a:r>
            <a:r>
              <a:rPr lang="en-US" sz="1200" dirty="0" err="1">
                <a:solidFill>
                  <a:schemeClr val="bg1"/>
                </a:solidFill>
              </a:rPr>
              <a:t>activamente</a:t>
            </a:r>
            <a:r>
              <a:rPr lang="en-US" sz="1200" dirty="0">
                <a:solidFill>
                  <a:schemeClr val="bg1"/>
                </a:solidFill>
              </a:rPr>
              <a:t> con las </a:t>
            </a:r>
            <a:r>
              <a:rPr lang="en-US" sz="1200" dirty="0" err="1">
                <a:solidFill>
                  <a:schemeClr val="bg1"/>
                </a:solidFill>
              </a:rPr>
              <a:t>autoridades</a:t>
            </a:r>
            <a:r>
              <a:rPr lang="en-US" sz="1200" dirty="0">
                <a:solidFill>
                  <a:schemeClr val="bg1"/>
                </a:solidFill>
              </a:rPr>
              <a:t> </a:t>
            </a:r>
            <a:r>
              <a:rPr lang="en-US" sz="1200" dirty="0" err="1">
                <a:solidFill>
                  <a:schemeClr val="bg1"/>
                </a:solidFill>
              </a:rPr>
              <a:t>sanitarias</a:t>
            </a:r>
            <a:r>
              <a:rPr lang="en-US" sz="1200" dirty="0">
                <a:solidFill>
                  <a:schemeClr val="bg1"/>
                </a:solidFill>
              </a:rPr>
              <a:t> de San Marino  para </a:t>
            </a:r>
            <a:r>
              <a:rPr lang="en-US" sz="1200" dirty="0" err="1">
                <a:solidFill>
                  <a:schemeClr val="bg1"/>
                </a:solidFill>
              </a:rPr>
              <a:t>convertirlo</a:t>
            </a:r>
            <a:r>
              <a:rPr lang="en-US" sz="1200" dirty="0">
                <a:solidFill>
                  <a:schemeClr val="bg1"/>
                </a:solidFill>
              </a:rPr>
              <a:t> en </a:t>
            </a:r>
            <a:r>
              <a:rPr lang="en-US" sz="1200" dirty="0" err="1">
                <a:solidFill>
                  <a:schemeClr val="bg1"/>
                </a:solidFill>
              </a:rPr>
              <a:t>nuestro</a:t>
            </a:r>
            <a:r>
              <a:rPr lang="en-US" sz="1200" dirty="0">
                <a:solidFill>
                  <a:schemeClr val="bg1"/>
                </a:solidFill>
              </a:rPr>
              <a:t> </a:t>
            </a:r>
            <a:r>
              <a:rPr lang="en-US" sz="1200" dirty="0" err="1">
                <a:solidFill>
                  <a:schemeClr val="bg1"/>
                </a:solidFill>
              </a:rPr>
              <a:t>piloto</a:t>
            </a:r>
            <a:r>
              <a:rPr lang="en-US" sz="1200" dirty="0">
                <a:solidFill>
                  <a:schemeClr val="bg1"/>
                </a:solidFill>
              </a:rPr>
              <a:t>. La </a:t>
            </a:r>
            <a:r>
              <a:rPr lang="en-US" sz="1200" dirty="0" err="1">
                <a:solidFill>
                  <a:schemeClr val="bg1"/>
                </a:solidFill>
              </a:rPr>
              <a:t>peque</a:t>
            </a:r>
            <a:r>
              <a:rPr lang="en-US" sz="1200" dirty="0" err="1">
                <a:solidFill>
                  <a:schemeClr val="bg1"/>
                </a:solidFill>
                <a:latin typeface="Corbel"/>
              </a:rPr>
              <a:t>ña</a:t>
            </a:r>
            <a:r>
              <a:rPr lang="en-US" sz="1200" dirty="0">
                <a:solidFill>
                  <a:schemeClr val="bg1"/>
                </a:solidFill>
                <a:latin typeface="Corbel"/>
              </a:rPr>
              <a:t> </a:t>
            </a:r>
            <a:r>
              <a:rPr lang="en-US" sz="1200" dirty="0" err="1">
                <a:solidFill>
                  <a:schemeClr val="bg1"/>
                </a:solidFill>
                <a:latin typeface="Corbel"/>
              </a:rPr>
              <a:t>república</a:t>
            </a:r>
            <a:r>
              <a:rPr lang="en-US" sz="1200" dirty="0">
                <a:solidFill>
                  <a:schemeClr val="bg1"/>
                </a:solidFill>
              </a:rPr>
              <a:t>, de </a:t>
            </a:r>
            <a:r>
              <a:rPr lang="en-US" sz="1200" dirty="0" err="1">
                <a:solidFill>
                  <a:schemeClr val="bg1"/>
                </a:solidFill>
              </a:rPr>
              <a:t>s</a:t>
            </a:r>
            <a:r>
              <a:rPr lang="en-US" sz="1200" dirty="0" err="1">
                <a:solidFill>
                  <a:schemeClr val="bg1"/>
                </a:solidFill>
                <a:latin typeface="Corbel"/>
              </a:rPr>
              <a:t>ólo</a:t>
            </a:r>
            <a:r>
              <a:rPr lang="en-US" sz="1200" dirty="0">
                <a:solidFill>
                  <a:schemeClr val="bg1"/>
                </a:solidFill>
                <a:latin typeface="Corbel"/>
              </a:rPr>
              <a:t> </a:t>
            </a:r>
            <a:r>
              <a:rPr lang="en-US" sz="1200" dirty="0">
                <a:solidFill>
                  <a:schemeClr val="bg1"/>
                </a:solidFill>
              </a:rPr>
              <a:t>33,000 </a:t>
            </a:r>
            <a:r>
              <a:rPr lang="en-US" sz="1200" dirty="0" err="1">
                <a:solidFill>
                  <a:schemeClr val="bg1"/>
                </a:solidFill>
              </a:rPr>
              <a:t>habitantes</a:t>
            </a:r>
            <a:r>
              <a:rPr lang="en-US" sz="1200" dirty="0">
                <a:solidFill>
                  <a:schemeClr val="bg1"/>
                </a:solidFill>
              </a:rPr>
              <a:t> </a:t>
            </a:r>
            <a:r>
              <a:rPr lang="en-US" sz="1200" dirty="0" err="1">
                <a:solidFill>
                  <a:schemeClr val="bg1"/>
                </a:solidFill>
              </a:rPr>
              <a:t>es</a:t>
            </a:r>
            <a:r>
              <a:rPr lang="en-US" sz="1200" dirty="0">
                <a:solidFill>
                  <a:schemeClr val="bg1"/>
                </a:solidFill>
              </a:rPr>
              <a:t> el </a:t>
            </a:r>
            <a:r>
              <a:rPr lang="en-US" sz="1200" dirty="0" err="1">
                <a:solidFill>
                  <a:schemeClr val="bg1"/>
                </a:solidFill>
              </a:rPr>
              <a:t>entorno</a:t>
            </a:r>
            <a:r>
              <a:rPr lang="en-US" sz="1200" dirty="0">
                <a:solidFill>
                  <a:schemeClr val="bg1"/>
                </a:solidFill>
              </a:rPr>
              <a:t> de </a:t>
            </a:r>
            <a:r>
              <a:rPr lang="en-US" sz="1200" dirty="0" err="1">
                <a:solidFill>
                  <a:schemeClr val="bg1"/>
                </a:solidFill>
              </a:rPr>
              <a:t>prueba</a:t>
            </a:r>
            <a:r>
              <a:rPr lang="en-US" sz="1200" dirty="0">
                <a:solidFill>
                  <a:schemeClr val="bg1"/>
                </a:solidFill>
              </a:rPr>
              <a:t> ideal. Gracias a  la </a:t>
            </a:r>
            <a:r>
              <a:rPr lang="en-US" sz="1200" dirty="0" err="1">
                <a:solidFill>
                  <a:schemeClr val="bg1"/>
                </a:solidFill>
              </a:rPr>
              <a:t>estrecha</a:t>
            </a:r>
            <a:r>
              <a:rPr lang="en-US" sz="1200" dirty="0">
                <a:solidFill>
                  <a:schemeClr val="bg1"/>
                </a:solidFill>
              </a:rPr>
              <a:t> </a:t>
            </a:r>
            <a:r>
              <a:rPr lang="en-US" sz="1200" dirty="0" err="1">
                <a:solidFill>
                  <a:schemeClr val="bg1"/>
                </a:solidFill>
              </a:rPr>
              <a:t>colaboraci</a:t>
            </a:r>
            <a:r>
              <a:rPr lang="en-US" sz="1200" dirty="0" err="1">
                <a:solidFill>
                  <a:schemeClr val="bg1"/>
                </a:solidFill>
                <a:latin typeface="Corbel"/>
              </a:rPr>
              <a:t>ó</a:t>
            </a:r>
            <a:r>
              <a:rPr lang="en-US" sz="1200" dirty="0" err="1">
                <a:solidFill>
                  <a:schemeClr val="bg1"/>
                </a:solidFill>
              </a:rPr>
              <a:t>n</a:t>
            </a:r>
            <a:r>
              <a:rPr lang="en-US" sz="1200" dirty="0">
                <a:solidFill>
                  <a:schemeClr val="bg1"/>
                </a:solidFill>
              </a:rPr>
              <a:t> con las </a:t>
            </a:r>
            <a:r>
              <a:rPr lang="en-US" sz="1200" dirty="0" err="1">
                <a:solidFill>
                  <a:schemeClr val="bg1"/>
                </a:solidFill>
              </a:rPr>
              <a:t>autoridares</a:t>
            </a:r>
            <a:r>
              <a:rPr lang="en-US" sz="1200" dirty="0">
                <a:solidFill>
                  <a:schemeClr val="bg1"/>
                </a:solidFill>
              </a:rPr>
              <a:t>, </a:t>
            </a:r>
            <a:r>
              <a:rPr lang="en-US" sz="1200" dirty="0" err="1">
                <a:solidFill>
                  <a:schemeClr val="bg1"/>
                </a:solidFill>
              </a:rPr>
              <a:t>somos</a:t>
            </a:r>
            <a:r>
              <a:rPr lang="en-US" sz="1200" dirty="0">
                <a:solidFill>
                  <a:schemeClr val="bg1"/>
                </a:solidFill>
              </a:rPr>
              <a:t> </a:t>
            </a:r>
            <a:r>
              <a:rPr lang="en-US" sz="1200" dirty="0" err="1">
                <a:solidFill>
                  <a:schemeClr val="bg1"/>
                </a:solidFill>
              </a:rPr>
              <a:t>capaces</a:t>
            </a:r>
            <a:r>
              <a:rPr lang="en-US" sz="1200" dirty="0">
                <a:solidFill>
                  <a:schemeClr val="bg1"/>
                </a:solidFill>
              </a:rPr>
              <a:t> de </a:t>
            </a:r>
            <a:r>
              <a:rPr lang="en-US" sz="1200" dirty="0" err="1">
                <a:solidFill>
                  <a:schemeClr val="bg1"/>
                </a:solidFill>
              </a:rPr>
              <a:t>llegar</a:t>
            </a:r>
            <a:r>
              <a:rPr lang="en-US" sz="1200" dirty="0">
                <a:solidFill>
                  <a:schemeClr val="bg1"/>
                </a:solidFill>
              </a:rPr>
              <a:t> de </a:t>
            </a:r>
            <a:r>
              <a:rPr lang="en-US" sz="1200" dirty="0" err="1">
                <a:solidFill>
                  <a:schemeClr val="bg1"/>
                </a:solidFill>
              </a:rPr>
              <a:t>inmediato</a:t>
            </a:r>
            <a:r>
              <a:rPr lang="en-US" sz="1200" dirty="0">
                <a:solidFill>
                  <a:schemeClr val="bg1"/>
                </a:solidFill>
              </a:rPr>
              <a:t> a </a:t>
            </a:r>
            <a:r>
              <a:rPr lang="en-US" sz="1200" dirty="0" err="1">
                <a:solidFill>
                  <a:schemeClr val="bg1"/>
                </a:solidFill>
              </a:rPr>
              <a:t>los</a:t>
            </a:r>
            <a:r>
              <a:rPr lang="en-US" sz="1200" dirty="0">
                <a:solidFill>
                  <a:schemeClr val="bg1"/>
                </a:solidFill>
              </a:rPr>
              <a:t> </a:t>
            </a:r>
            <a:r>
              <a:rPr lang="en-US" sz="1200" dirty="0" err="1">
                <a:solidFill>
                  <a:schemeClr val="bg1"/>
                </a:solidFill>
              </a:rPr>
              <a:t>ciudadanos</a:t>
            </a:r>
            <a:r>
              <a:rPr lang="en-US" sz="1200" dirty="0">
                <a:solidFill>
                  <a:schemeClr val="bg1"/>
                </a:solidFill>
              </a:rPr>
              <a:t> y </a:t>
            </a:r>
            <a:r>
              <a:rPr lang="en-US" sz="1200" dirty="0" err="1">
                <a:solidFill>
                  <a:schemeClr val="bg1"/>
                </a:solidFill>
              </a:rPr>
              <a:t>por</a:t>
            </a:r>
            <a:r>
              <a:rPr lang="en-US" sz="1200" dirty="0">
                <a:solidFill>
                  <a:schemeClr val="bg1"/>
                </a:solidFill>
              </a:rPr>
              <a:t> </a:t>
            </a:r>
            <a:r>
              <a:rPr lang="en-US" sz="1200" dirty="0" err="1">
                <a:solidFill>
                  <a:schemeClr val="bg1"/>
                </a:solidFill>
              </a:rPr>
              <a:t>consiguiente</a:t>
            </a:r>
            <a:r>
              <a:rPr lang="en-US" sz="1200" dirty="0">
                <a:solidFill>
                  <a:schemeClr val="bg1"/>
                </a:solidFill>
              </a:rPr>
              <a:t> </a:t>
            </a:r>
            <a:r>
              <a:rPr lang="en-US" sz="1200" dirty="0" err="1">
                <a:solidFill>
                  <a:schemeClr val="bg1"/>
                </a:solidFill>
              </a:rPr>
              <a:t>mejorar</a:t>
            </a:r>
            <a:r>
              <a:rPr lang="en-US" sz="1200" dirty="0">
                <a:solidFill>
                  <a:schemeClr val="bg1"/>
                </a:solidFill>
              </a:rPr>
              <a:t> </a:t>
            </a:r>
            <a:r>
              <a:rPr lang="en-US" sz="1200" dirty="0" err="1">
                <a:solidFill>
                  <a:schemeClr val="bg1"/>
                </a:solidFill>
              </a:rPr>
              <a:t>su</a:t>
            </a:r>
            <a:r>
              <a:rPr lang="en-US" sz="1200" dirty="0">
                <a:solidFill>
                  <a:schemeClr val="bg1"/>
                </a:solidFill>
              </a:rPr>
              <a:t> </a:t>
            </a:r>
            <a:r>
              <a:rPr lang="en-US" sz="1200" dirty="0" err="1">
                <a:solidFill>
                  <a:schemeClr val="bg1"/>
                </a:solidFill>
              </a:rPr>
              <a:t>situaci</a:t>
            </a:r>
            <a:r>
              <a:rPr lang="en-US" sz="1200" dirty="0" err="1">
                <a:solidFill>
                  <a:schemeClr val="bg1"/>
                </a:solidFill>
                <a:latin typeface="Corbel"/>
              </a:rPr>
              <a:t>ón</a:t>
            </a:r>
            <a:r>
              <a:rPr lang="en-US" sz="1200" dirty="0">
                <a:solidFill>
                  <a:schemeClr val="bg1"/>
                </a:solidFill>
                <a:latin typeface="Corbel"/>
              </a:rPr>
              <a:t> </a:t>
            </a:r>
            <a:r>
              <a:rPr lang="en-US" sz="1200" dirty="0" err="1">
                <a:solidFill>
                  <a:schemeClr val="bg1"/>
                </a:solidFill>
                <a:latin typeface="Corbel"/>
              </a:rPr>
              <a:t>rápidamente</a:t>
            </a:r>
            <a:r>
              <a:rPr lang="en-US" sz="1200" dirty="0">
                <a:solidFill>
                  <a:schemeClr val="bg1"/>
                </a:solidFill>
              </a:rPr>
              <a:t>.</a:t>
            </a:r>
            <a:endParaRPr lang="en-GB" sz="1200" b="1" dirty="0">
              <a:solidFill>
                <a:schemeClr val="bg1"/>
              </a:solidFill>
              <a:latin typeface="Trebuchet MS" pitchFamily="34" charset="0"/>
            </a:endParaRPr>
          </a:p>
        </p:txBody>
      </p:sp>
      <p:sp>
        <p:nvSpPr>
          <p:cNvPr id="59" name="TextBox 7">
            <a:extLst>
              <a:ext uri="{FF2B5EF4-FFF2-40B4-BE49-F238E27FC236}">
                <a16:creationId xmlns:a16="http://schemas.microsoft.com/office/drawing/2014/main" id="{8F957DB2-37AD-824E-8113-0D5D48141F89}"/>
              </a:ext>
            </a:extLst>
          </p:cNvPr>
          <p:cNvSpPr txBox="1"/>
          <p:nvPr/>
        </p:nvSpPr>
        <p:spPr>
          <a:xfrm>
            <a:off x="79425" y="7354761"/>
            <a:ext cx="6685938" cy="2416046"/>
          </a:xfrm>
          <a:prstGeom prst="rect">
            <a:avLst/>
          </a:prstGeom>
          <a:solidFill>
            <a:schemeClr val="tx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400" b="1" dirty="0">
                <a:solidFill>
                  <a:schemeClr val="bg1"/>
                </a:solidFill>
              </a:rPr>
              <a:t> Survey function - la </a:t>
            </a:r>
            <a:r>
              <a:rPr lang="en-GB" sz="1400" b="1" dirty="0" err="1">
                <a:solidFill>
                  <a:schemeClr val="bg1"/>
                </a:solidFill>
              </a:rPr>
              <a:t>funci</a:t>
            </a:r>
            <a:r>
              <a:rPr lang="en-GB" sz="1400" b="1" dirty="0" err="1">
                <a:solidFill>
                  <a:schemeClr val="bg1"/>
                </a:solidFill>
                <a:latin typeface="Corbel"/>
              </a:rPr>
              <a:t>ón</a:t>
            </a:r>
            <a:r>
              <a:rPr lang="en-GB" sz="1400" b="1" dirty="0">
                <a:solidFill>
                  <a:schemeClr val="bg1"/>
                </a:solidFill>
                <a:latin typeface="Corbel"/>
              </a:rPr>
              <a:t> de las </a:t>
            </a:r>
            <a:r>
              <a:rPr lang="en-GB" sz="1400" b="1" dirty="0" err="1">
                <a:solidFill>
                  <a:schemeClr val="bg1"/>
                </a:solidFill>
                <a:latin typeface="Corbel"/>
              </a:rPr>
              <a:t>encuestas</a:t>
            </a:r>
            <a:endParaRPr lang="en-GB" sz="1400" b="1" dirty="0">
              <a:solidFill>
                <a:schemeClr val="bg1"/>
              </a:solidFill>
            </a:endParaRPr>
          </a:p>
          <a:p>
            <a:pPr algn="just"/>
            <a:endParaRPr lang="en-GB" sz="500" b="1" dirty="0">
              <a:solidFill>
                <a:schemeClr val="bg1"/>
              </a:solidFill>
            </a:endParaRPr>
          </a:p>
          <a:p>
            <a:pPr algn="just"/>
            <a:r>
              <a:rPr lang="it-IT" sz="1200" b="1" dirty="0">
                <a:solidFill>
                  <a:schemeClr val="tx2">
                    <a:lumMod val="50000"/>
                  </a:schemeClr>
                </a:solidFill>
                <a:latin typeface="+mj-lt"/>
              </a:rPr>
              <a:t>Survey</a:t>
            </a:r>
            <a:r>
              <a:rPr lang="it-IT" sz="1200" dirty="0">
                <a:solidFill>
                  <a:schemeClr val="tx2">
                    <a:lumMod val="50000"/>
                  </a:schemeClr>
                </a:solidFill>
                <a:latin typeface="+mj-lt"/>
              </a:rPr>
              <a:t> permite a los usuarios crear y enviar enquestas para la comunidad. Por ejemplo, </a:t>
            </a:r>
            <a:r>
              <a:rPr lang="it-IT" sz="1200" dirty="0">
                <a:solidFill>
                  <a:schemeClr val="tx2">
                    <a:lumMod val="50000"/>
                  </a:schemeClr>
                </a:solidFill>
                <a:latin typeface="Corbel"/>
              </a:rPr>
              <a:t>¿</a:t>
            </a:r>
            <a:r>
              <a:rPr lang="it-IT" sz="1200" dirty="0">
                <a:solidFill>
                  <a:schemeClr val="tx2">
                    <a:lumMod val="50000"/>
                  </a:schemeClr>
                </a:solidFill>
                <a:latin typeface="+mj-lt"/>
              </a:rPr>
              <a:t>Est</a:t>
            </a:r>
            <a:r>
              <a:rPr lang="it-IT" sz="1200" dirty="0">
                <a:solidFill>
                  <a:schemeClr val="tx2">
                    <a:lumMod val="50000"/>
                  </a:schemeClr>
                </a:solidFill>
                <a:latin typeface="Corbel"/>
              </a:rPr>
              <a:t>á limpia </a:t>
            </a:r>
            <a:r>
              <a:rPr lang="it-IT" sz="1200" dirty="0">
                <a:solidFill>
                  <a:schemeClr val="tx2">
                    <a:lumMod val="50000"/>
                  </a:schemeClr>
                </a:solidFill>
                <a:latin typeface="+mj-lt"/>
              </a:rPr>
              <a:t>la calle donde vives?</a:t>
            </a:r>
            <a:r>
              <a:rPr lang="it-IT" sz="1200" dirty="0">
                <a:solidFill>
                  <a:schemeClr val="tx2">
                    <a:lumMod val="50000"/>
                  </a:schemeClr>
                </a:solidFill>
                <a:latin typeface="Corbel"/>
              </a:rPr>
              <a:t>¿</a:t>
            </a:r>
            <a:r>
              <a:rPr lang="it-IT" sz="1200" dirty="0">
                <a:solidFill>
                  <a:schemeClr val="tx2">
                    <a:lumMod val="50000"/>
                  </a:schemeClr>
                </a:solidFill>
                <a:latin typeface="+mj-lt"/>
              </a:rPr>
              <a:t> Funciona correctamente la gesti</a:t>
            </a:r>
            <a:r>
              <a:rPr lang="it-IT" sz="1200" dirty="0">
                <a:solidFill>
                  <a:schemeClr val="tx2">
                    <a:lumMod val="50000"/>
                  </a:schemeClr>
                </a:solidFill>
                <a:latin typeface="Corbel"/>
              </a:rPr>
              <a:t>ón de basura urbana</a:t>
            </a:r>
            <a:r>
              <a:rPr lang="it-IT" sz="1200" dirty="0">
                <a:solidFill>
                  <a:schemeClr val="tx2">
                    <a:lumMod val="50000"/>
                  </a:schemeClr>
                </a:solidFill>
                <a:latin typeface="+mj-lt"/>
              </a:rPr>
              <a:t>? </a:t>
            </a:r>
            <a:r>
              <a:rPr lang="it-IT" sz="1200" dirty="0">
                <a:solidFill>
                  <a:schemeClr val="tx2">
                    <a:lumMod val="50000"/>
                  </a:schemeClr>
                </a:solidFill>
                <a:latin typeface="Corbel"/>
              </a:rPr>
              <a:t>¿</a:t>
            </a:r>
            <a:r>
              <a:rPr lang="it-IT" sz="1200" dirty="0">
                <a:solidFill>
                  <a:schemeClr val="tx2">
                    <a:lumMod val="50000"/>
                  </a:schemeClr>
                </a:solidFill>
                <a:latin typeface="+mj-lt"/>
              </a:rPr>
              <a:t>Est</a:t>
            </a:r>
            <a:r>
              <a:rPr lang="it-IT" sz="1200" dirty="0">
                <a:solidFill>
                  <a:schemeClr val="tx2">
                    <a:lumMod val="50000"/>
                  </a:schemeClr>
                </a:solidFill>
                <a:latin typeface="Corbel"/>
              </a:rPr>
              <a:t>á mejorando</a:t>
            </a:r>
            <a:r>
              <a:rPr lang="it-IT" sz="1200" dirty="0">
                <a:solidFill>
                  <a:schemeClr val="tx2">
                    <a:lumMod val="50000"/>
                  </a:schemeClr>
                </a:solidFill>
                <a:latin typeface="+mj-lt"/>
              </a:rPr>
              <a:t>? </a:t>
            </a:r>
            <a:r>
              <a:rPr lang="it-IT" sz="1200" dirty="0">
                <a:solidFill>
                  <a:schemeClr val="tx2">
                    <a:lumMod val="50000"/>
                  </a:schemeClr>
                </a:solidFill>
                <a:latin typeface="Corbel"/>
              </a:rPr>
              <a:t>¿</a:t>
            </a:r>
            <a:r>
              <a:rPr lang="it-IT" sz="1200" dirty="0">
                <a:solidFill>
                  <a:schemeClr val="tx2">
                    <a:lumMod val="50000"/>
                  </a:schemeClr>
                </a:solidFill>
                <a:latin typeface="+mj-lt"/>
              </a:rPr>
              <a:t>Ha mejorado la escuela de tu hijo este a</a:t>
            </a:r>
            <a:r>
              <a:rPr lang="it-IT" sz="1200" dirty="0">
                <a:solidFill>
                  <a:schemeClr val="tx2">
                    <a:lumMod val="50000"/>
                  </a:schemeClr>
                </a:solidFill>
                <a:latin typeface="Corbel"/>
              </a:rPr>
              <a:t>ño</a:t>
            </a:r>
            <a:r>
              <a:rPr lang="it-IT" sz="1200" dirty="0">
                <a:solidFill>
                  <a:schemeClr val="tx2">
                    <a:lumMod val="50000"/>
                  </a:schemeClr>
                </a:solidFill>
                <a:latin typeface="+mj-lt"/>
              </a:rPr>
              <a:t>?</a:t>
            </a:r>
          </a:p>
          <a:p>
            <a:pPr algn="just"/>
            <a:r>
              <a:rPr lang="it-IT" sz="1200" dirty="0">
                <a:solidFill>
                  <a:schemeClr val="tx2">
                    <a:lumMod val="50000"/>
                  </a:schemeClr>
                </a:solidFill>
                <a:latin typeface="+mj-lt"/>
              </a:rPr>
              <a:t>Por lo tanto, se pueden utilizar las encuestas para controlar la implementaci</a:t>
            </a:r>
            <a:r>
              <a:rPr lang="it-IT" sz="1200" dirty="0">
                <a:solidFill>
                  <a:schemeClr val="tx2">
                    <a:lumMod val="50000"/>
                  </a:schemeClr>
                </a:solidFill>
                <a:latin typeface="Corbel"/>
              </a:rPr>
              <a:t>ón de </a:t>
            </a:r>
            <a:r>
              <a:rPr lang="it-IT" sz="1200" dirty="0">
                <a:solidFill>
                  <a:schemeClr val="tx2">
                    <a:lumMod val="50000"/>
                  </a:schemeClr>
                </a:solidFill>
                <a:latin typeface="+mj-lt"/>
              </a:rPr>
              <a:t>SDGs en cada comunidad, proporcionando analisis de datos «de abajo hacia arriba», muy necesitados . </a:t>
            </a:r>
            <a:r>
              <a:rPr lang="en-US" sz="1200" dirty="0" err="1">
                <a:solidFill>
                  <a:schemeClr val="tx2">
                    <a:lumMod val="50000"/>
                  </a:schemeClr>
                </a:solidFill>
                <a:latin typeface="+mj-lt"/>
              </a:rPr>
              <a:t>Nuestras</a:t>
            </a:r>
            <a:r>
              <a:rPr lang="en-US" sz="1200" dirty="0">
                <a:solidFill>
                  <a:schemeClr val="tx2">
                    <a:lumMod val="50000"/>
                  </a:schemeClr>
                </a:solidFill>
                <a:latin typeface="+mj-lt"/>
              </a:rPr>
              <a:t> </a:t>
            </a:r>
            <a:r>
              <a:rPr lang="en-US" sz="1200" dirty="0" err="1">
                <a:solidFill>
                  <a:schemeClr val="tx2">
                    <a:lumMod val="50000"/>
                  </a:schemeClr>
                </a:solidFill>
                <a:latin typeface="+mj-lt"/>
              </a:rPr>
              <a:t>encuestas</a:t>
            </a:r>
            <a:r>
              <a:rPr lang="en-US" sz="1200" dirty="0">
                <a:solidFill>
                  <a:schemeClr val="tx2">
                    <a:lumMod val="50000"/>
                  </a:schemeClr>
                </a:solidFill>
                <a:latin typeface="+mj-lt"/>
              </a:rPr>
              <a:t> </a:t>
            </a:r>
            <a:r>
              <a:rPr lang="en-US" sz="1200" dirty="0" err="1">
                <a:solidFill>
                  <a:schemeClr val="tx2">
                    <a:lumMod val="50000"/>
                  </a:schemeClr>
                </a:solidFill>
                <a:latin typeface="+mj-lt"/>
              </a:rPr>
              <a:t>ayudan</a:t>
            </a:r>
            <a:r>
              <a:rPr lang="en-US" sz="1200" dirty="0">
                <a:solidFill>
                  <a:schemeClr val="tx2">
                    <a:lumMod val="50000"/>
                  </a:schemeClr>
                </a:solidFill>
                <a:latin typeface="+mj-lt"/>
              </a:rPr>
              <a:t> a la </a:t>
            </a:r>
            <a:r>
              <a:rPr lang="en-US" sz="1200" dirty="0" err="1">
                <a:solidFill>
                  <a:schemeClr val="tx2">
                    <a:lumMod val="50000"/>
                  </a:schemeClr>
                </a:solidFill>
                <a:latin typeface="+mj-lt"/>
              </a:rPr>
              <a:t>administraci</a:t>
            </a:r>
            <a:r>
              <a:rPr lang="en-US" sz="1200" dirty="0" err="1">
                <a:solidFill>
                  <a:schemeClr val="tx2">
                    <a:lumMod val="50000"/>
                  </a:schemeClr>
                </a:solidFill>
                <a:latin typeface="Corbel"/>
              </a:rPr>
              <a:t>ó</a:t>
            </a:r>
            <a:r>
              <a:rPr lang="en-US" sz="1200" dirty="0" err="1">
                <a:solidFill>
                  <a:schemeClr val="tx2">
                    <a:lumMod val="50000"/>
                  </a:schemeClr>
                </a:solidFill>
                <a:latin typeface="+mj-lt"/>
              </a:rPr>
              <a:t>n</a:t>
            </a:r>
            <a:r>
              <a:rPr lang="en-US" sz="1200" dirty="0">
                <a:solidFill>
                  <a:schemeClr val="tx2">
                    <a:lumMod val="50000"/>
                  </a:schemeClr>
                </a:solidFill>
                <a:latin typeface="+mj-lt"/>
              </a:rPr>
              <a:t> a </a:t>
            </a:r>
            <a:r>
              <a:rPr lang="en-US" sz="1200" dirty="0" err="1">
                <a:solidFill>
                  <a:schemeClr val="tx2">
                    <a:lumMod val="50000"/>
                  </a:schemeClr>
                </a:solidFill>
                <a:latin typeface="+mj-lt"/>
              </a:rPr>
              <a:t>autorizar</a:t>
            </a:r>
            <a:r>
              <a:rPr lang="en-US" sz="1200" dirty="0">
                <a:solidFill>
                  <a:schemeClr val="tx2">
                    <a:lumMod val="50000"/>
                  </a:schemeClr>
                </a:solidFill>
                <a:latin typeface="+mj-lt"/>
              </a:rPr>
              <a:t> </a:t>
            </a:r>
            <a:r>
              <a:rPr lang="en-US" sz="1200" dirty="0" err="1">
                <a:solidFill>
                  <a:schemeClr val="tx2">
                    <a:lumMod val="50000"/>
                  </a:schemeClr>
                </a:solidFill>
                <a:latin typeface="+mj-lt"/>
              </a:rPr>
              <a:t>procesos</a:t>
            </a:r>
            <a:r>
              <a:rPr lang="en-US" sz="1200" dirty="0">
                <a:solidFill>
                  <a:schemeClr val="tx2">
                    <a:lumMod val="50000"/>
                  </a:schemeClr>
                </a:solidFill>
                <a:latin typeface="+mj-lt"/>
              </a:rPr>
              <a:t> de  </a:t>
            </a:r>
            <a:r>
              <a:rPr lang="en-US" sz="1200" dirty="0" err="1">
                <a:solidFill>
                  <a:schemeClr val="tx2">
                    <a:lumMod val="50000"/>
                  </a:schemeClr>
                </a:solidFill>
                <a:latin typeface="+mj-lt"/>
              </a:rPr>
              <a:t>decisiones</a:t>
            </a:r>
            <a:r>
              <a:rPr lang="en-US" sz="1200" dirty="0">
                <a:solidFill>
                  <a:schemeClr val="tx2">
                    <a:lumMod val="50000"/>
                  </a:schemeClr>
                </a:solidFill>
                <a:latin typeface="+mj-lt"/>
              </a:rPr>
              <a:t> </a:t>
            </a:r>
            <a:r>
              <a:rPr lang="en-US" sz="1200" dirty="0" err="1">
                <a:solidFill>
                  <a:schemeClr val="tx2">
                    <a:lumMod val="50000"/>
                  </a:schemeClr>
                </a:solidFill>
                <a:latin typeface="+mj-lt"/>
              </a:rPr>
              <a:t>basadas</a:t>
            </a:r>
            <a:r>
              <a:rPr lang="en-US" sz="1200" dirty="0">
                <a:solidFill>
                  <a:schemeClr val="tx2">
                    <a:lumMod val="50000"/>
                  </a:schemeClr>
                </a:solidFill>
                <a:latin typeface="+mj-lt"/>
              </a:rPr>
              <a:t> en </a:t>
            </a:r>
            <a:r>
              <a:rPr lang="en-US" sz="1200" dirty="0" err="1">
                <a:solidFill>
                  <a:schemeClr val="tx2">
                    <a:lumMod val="50000"/>
                  </a:schemeClr>
                </a:solidFill>
                <a:latin typeface="+mj-lt"/>
              </a:rPr>
              <a:t>datos</a:t>
            </a:r>
            <a:r>
              <a:rPr lang="en-US" sz="1200" dirty="0">
                <a:solidFill>
                  <a:schemeClr val="tx2">
                    <a:lumMod val="50000"/>
                  </a:schemeClr>
                </a:solidFill>
                <a:latin typeface="+mj-lt"/>
              </a:rPr>
              <a:t> en </a:t>
            </a:r>
            <a:r>
              <a:rPr lang="en-US" sz="1200" dirty="0" err="1">
                <a:solidFill>
                  <a:schemeClr val="tx2">
                    <a:lumMod val="50000"/>
                  </a:schemeClr>
                </a:solidFill>
                <a:latin typeface="+mj-lt"/>
              </a:rPr>
              <a:t>tiempo</a:t>
            </a:r>
            <a:r>
              <a:rPr lang="en-US" sz="1200" dirty="0">
                <a:solidFill>
                  <a:schemeClr val="tx2">
                    <a:lumMod val="50000"/>
                  </a:schemeClr>
                </a:solidFill>
                <a:latin typeface="+mj-lt"/>
              </a:rPr>
              <a:t> real.</a:t>
            </a:r>
            <a:endParaRPr lang="it-IT" sz="1200" dirty="0">
              <a:solidFill>
                <a:schemeClr val="tx2">
                  <a:lumMod val="50000"/>
                </a:schemeClr>
              </a:solidFill>
              <a:latin typeface="+mj-lt"/>
            </a:endParaRPr>
          </a:p>
          <a:p>
            <a:pPr algn="just"/>
            <a:r>
              <a:rPr lang="it-IT" sz="1200" dirty="0">
                <a:solidFill>
                  <a:schemeClr val="tx2">
                    <a:lumMod val="50000"/>
                  </a:schemeClr>
                </a:solidFill>
                <a:latin typeface="+mj-lt"/>
              </a:rPr>
              <a:t>Con </a:t>
            </a:r>
            <a:r>
              <a:rPr lang="it-IT" sz="1200" b="1" dirty="0">
                <a:solidFill>
                  <a:schemeClr val="tx2">
                    <a:lumMod val="50000"/>
                  </a:schemeClr>
                </a:solidFill>
                <a:latin typeface="+mj-lt"/>
              </a:rPr>
              <a:t>Actions</a:t>
            </a:r>
            <a:r>
              <a:rPr lang="it-IT" sz="1200" dirty="0">
                <a:solidFill>
                  <a:schemeClr val="tx2">
                    <a:lumMod val="50000"/>
                  </a:schemeClr>
                </a:solidFill>
                <a:latin typeface="+mj-lt"/>
              </a:rPr>
              <a:t> la gente puede solicitar asistencia o informar de problemas a la comunidad y/o a las autoridades. Esto proporciona a los usuarios incentivos para </a:t>
            </a:r>
            <a:r>
              <a:rPr lang="it-IT" sz="1200" dirty="0">
                <a:solidFill>
                  <a:schemeClr val="tx2">
                    <a:lumMod val="50000"/>
                  </a:schemeClr>
                </a:solidFill>
                <a:latin typeface="Corbel"/>
              </a:rPr>
              <a:t>comprometerse más </a:t>
            </a:r>
            <a:r>
              <a:rPr lang="it-IT" sz="1200" dirty="0">
                <a:solidFill>
                  <a:schemeClr val="tx2">
                    <a:lumMod val="50000"/>
                  </a:schemeClr>
                </a:solidFill>
                <a:latin typeface="+mj-lt"/>
              </a:rPr>
              <a:t>con su comunidad y alrededores,  al mismo tiempo que ofrece la oportunidad para hacer donaciones a cualquier causa justa.</a:t>
            </a:r>
          </a:p>
          <a:p>
            <a:pPr algn="just"/>
            <a:endParaRPr lang="it-IT" sz="1200" dirty="0">
              <a:solidFill>
                <a:schemeClr val="tx2">
                  <a:lumMod val="50000"/>
                </a:schemeClr>
              </a:solidFill>
              <a:latin typeface="+mj-lt"/>
            </a:endParaRPr>
          </a:p>
        </p:txBody>
      </p:sp>
      <p:sp>
        <p:nvSpPr>
          <p:cNvPr id="58" name="Textfeld 57">
            <a:extLst>
              <a:ext uri="{FF2B5EF4-FFF2-40B4-BE49-F238E27FC236}">
                <a16:creationId xmlns:a16="http://schemas.microsoft.com/office/drawing/2014/main" id="{CCDC8364-C9C7-4BE4-84E8-64041B7C1A3B}"/>
              </a:ext>
            </a:extLst>
          </p:cNvPr>
          <p:cNvSpPr txBox="1"/>
          <p:nvPr/>
        </p:nvSpPr>
        <p:spPr>
          <a:xfrm rot="10800000" flipV="1">
            <a:off x="105181" y="287522"/>
            <a:ext cx="4700735" cy="2954655"/>
          </a:xfrm>
          <a:prstGeom prst="rect">
            <a:avLst/>
          </a:prstGeom>
          <a:noFill/>
        </p:spPr>
        <p:txBody>
          <a:bodyPr wrap="square" rtlCol="0" anchor="t">
            <a:spAutoFit/>
          </a:bodyPr>
          <a:lstStyle/>
          <a:p>
            <a:pPr algn="just"/>
            <a:endParaRPr lang="en-US" sz="1200" dirty="0"/>
          </a:p>
          <a:p>
            <a:pPr algn="just"/>
            <a:r>
              <a:rPr lang="en-US" sz="1200" dirty="0">
                <a:solidFill>
                  <a:schemeClr val="tx2">
                    <a:lumMod val="50000"/>
                  </a:schemeClr>
                </a:solidFill>
                <a:ea typeface="+mn-lt"/>
                <a:cs typeface="+mn-lt"/>
              </a:rPr>
              <a:t>SolaVieve </a:t>
            </a:r>
            <a:r>
              <a:rPr lang="en-US" sz="1200" dirty="0" err="1">
                <a:solidFill>
                  <a:schemeClr val="tx2">
                    <a:lumMod val="50000"/>
                  </a:schemeClr>
                </a:solidFill>
                <a:ea typeface="+mn-lt"/>
                <a:cs typeface="+mn-lt"/>
              </a:rPr>
              <a:t>proporciona</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soluciones</a:t>
            </a:r>
            <a:r>
              <a:rPr lang="en-US" sz="1200" dirty="0">
                <a:solidFill>
                  <a:schemeClr val="tx2">
                    <a:lumMod val="50000"/>
                  </a:schemeClr>
                </a:solidFill>
                <a:ea typeface="+mn-lt"/>
                <a:cs typeface="+mn-lt"/>
              </a:rPr>
              <a:t> de </a:t>
            </a:r>
            <a:r>
              <a:rPr lang="en-US" sz="1200" dirty="0" err="1">
                <a:solidFill>
                  <a:schemeClr val="tx2">
                    <a:lumMod val="50000"/>
                  </a:schemeClr>
                </a:solidFill>
                <a:ea typeface="+mn-lt"/>
                <a:cs typeface="+mn-lt"/>
              </a:rPr>
              <a:t>salud</a:t>
            </a:r>
            <a:r>
              <a:rPr lang="en-US" sz="1200" dirty="0">
                <a:solidFill>
                  <a:schemeClr val="tx2">
                    <a:lumMod val="50000"/>
                  </a:schemeClr>
                </a:solidFill>
                <a:ea typeface="+mn-lt"/>
                <a:cs typeface="+mn-lt"/>
              </a:rPr>
              <a:t> y </a:t>
            </a:r>
            <a:r>
              <a:rPr lang="en-US" sz="1200" dirty="0" err="1">
                <a:solidFill>
                  <a:schemeClr val="tx2">
                    <a:lumMod val="50000"/>
                  </a:schemeClr>
                </a:solidFill>
                <a:ea typeface="+mn-lt"/>
                <a:cs typeface="+mn-lt"/>
              </a:rPr>
              <a:t>bienestar</a:t>
            </a:r>
            <a:r>
              <a:rPr lang="en-US" sz="1200" dirty="0">
                <a:solidFill>
                  <a:schemeClr val="tx2">
                    <a:lumMod val="50000"/>
                  </a:schemeClr>
                </a:solidFill>
                <a:ea typeface="+mn-lt"/>
                <a:cs typeface="+mn-lt"/>
              </a:rPr>
              <a:t> a </a:t>
            </a:r>
            <a:r>
              <a:rPr lang="en-US" sz="1200" dirty="0" err="1">
                <a:solidFill>
                  <a:schemeClr val="tx2">
                    <a:lumMod val="50000"/>
                  </a:schemeClr>
                </a:solidFill>
                <a:ea typeface="+mn-lt"/>
                <a:cs typeface="+mn-lt"/>
              </a:rPr>
              <a:t>trav</a:t>
            </a:r>
            <a:r>
              <a:rPr lang="en-US" sz="1200" dirty="0" err="1">
                <a:solidFill>
                  <a:schemeClr val="tx2">
                    <a:lumMod val="50000"/>
                  </a:schemeClr>
                </a:solidFill>
                <a:latin typeface="Corbel"/>
                <a:ea typeface="+mn-lt"/>
                <a:cs typeface="+mn-lt"/>
              </a:rPr>
              <a:t>és</a:t>
            </a:r>
            <a:r>
              <a:rPr lang="en-US" sz="1200" dirty="0">
                <a:solidFill>
                  <a:schemeClr val="tx2">
                    <a:lumMod val="50000"/>
                  </a:schemeClr>
                </a:solidFill>
                <a:latin typeface="Corbel"/>
                <a:ea typeface="+mn-lt"/>
                <a:cs typeface="+mn-lt"/>
              </a:rPr>
              <a:t> de </a:t>
            </a:r>
            <a:r>
              <a:rPr lang="en-US" sz="1200" dirty="0" err="1">
                <a:solidFill>
                  <a:schemeClr val="tx2">
                    <a:lumMod val="50000"/>
                  </a:schemeClr>
                </a:solidFill>
                <a:latin typeface="Corbel"/>
                <a:ea typeface="+mn-lt"/>
                <a:cs typeface="+mn-lt"/>
              </a:rPr>
              <a:t>actividades</a:t>
            </a:r>
            <a:r>
              <a:rPr lang="en-US" sz="1200" dirty="0">
                <a:solidFill>
                  <a:schemeClr val="tx2">
                    <a:lumMod val="50000"/>
                  </a:schemeClr>
                </a:solidFill>
                <a:latin typeface="Corbel"/>
                <a:ea typeface="+mn-lt"/>
                <a:cs typeface="+mn-lt"/>
              </a:rPr>
              <a:t> </a:t>
            </a:r>
            <a:r>
              <a:rPr lang="en-US" sz="1200" dirty="0">
                <a:solidFill>
                  <a:schemeClr val="tx2">
                    <a:lumMod val="50000"/>
                  </a:schemeClr>
                </a:solidFill>
                <a:ea typeface="+mn-lt"/>
                <a:cs typeface="+mn-lt"/>
              </a:rPr>
              <a:t>que </a:t>
            </a:r>
            <a:r>
              <a:rPr lang="en-US" sz="1200" dirty="0" err="1">
                <a:solidFill>
                  <a:schemeClr val="tx2">
                    <a:lumMod val="50000"/>
                  </a:schemeClr>
                </a:solidFill>
                <a:ea typeface="+mn-lt"/>
                <a:cs typeface="+mn-lt"/>
              </a:rPr>
              <a:t>incluyen</a:t>
            </a:r>
            <a:r>
              <a:rPr lang="en-US" sz="1200" dirty="0">
                <a:solidFill>
                  <a:schemeClr val="tx2">
                    <a:lumMod val="50000"/>
                  </a:schemeClr>
                </a:solidFill>
                <a:ea typeface="+mn-lt"/>
                <a:cs typeface="+mn-lt"/>
              </a:rPr>
              <a:t> un </a:t>
            </a:r>
            <a:r>
              <a:rPr lang="en-US" sz="1200" dirty="0" err="1">
                <a:solidFill>
                  <a:schemeClr val="tx2">
                    <a:lumMod val="50000"/>
                  </a:schemeClr>
                </a:solidFill>
                <a:ea typeface="+mn-lt"/>
                <a:cs typeface="+mn-lt"/>
              </a:rPr>
              <a:t>conjunto</a:t>
            </a:r>
            <a:r>
              <a:rPr lang="en-US" sz="1200" dirty="0">
                <a:solidFill>
                  <a:schemeClr val="tx2">
                    <a:lumMod val="50000"/>
                  </a:schemeClr>
                </a:solidFill>
                <a:ea typeface="+mn-lt"/>
                <a:cs typeface="+mn-lt"/>
              </a:rPr>
              <a:t> de </a:t>
            </a:r>
            <a:r>
              <a:rPr lang="en-US" sz="1200" dirty="0" err="1">
                <a:solidFill>
                  <a:schemeClr val="tx2">
                    <a:lumMod val="50000"/>
                  </a:schemeClr>
                </a:solidFill>
                <a:ea typeface="+mn-lt"/>
                <a:cs typeface="+mn-lt"/>
              </a:rPr>
              <a:t>tecolog</a:t>
            </a:r>
            <a:r>
              <a:rPr lang="en-US" sz="1200" dirty="0" err="1">
                <a:solidFill>
                  <a:schemeClr val="tx2">
                    <a:lumMod val="50000"/>
                  </a:schemeClr>
                </a:solidFill>
                <a:latin typeface="Corbel"/>
                <a:ea typeface="+mn-lt"/>
                <a:cs typeface="+mn-lt"/>
              </a:rPr>
              <a:t>ías</a:t>
            </a:r>
            <a:r>
              <a:rPr lang="en-US" sz="1200" dirty="0">
                <a:solidFill>
                  <a:schemeClr val="tx2">
                    <a:lumMod val="50000"/>
                  </a:schemeClr>
                </a:solidFill>
                <a:latin typeface="Corbel"/>
                <a:ea typeface="+mn-lt"/>
                <a:cs typeface="+mn-lt"/>
              </a:rPr>
              <a:t> </a:t>
            </a:r>
            <a:r>
              <a:rPr lang="en-US" sz="1200" dirty="0" err="1">
                <a:solidFill>
                  <a:schemeClr val="tx2">
                    <a:lumMod val="50000"/>
                  </a:schemeClr>
                </a:solidFill>
                <a:latin typeface="Corbel"/>
                <a:ea typeface="+mn-lt"/>
                <a:cs typeface="+mn-lt"/>
              </a:rPr>
              <a:t>avanzadas</a:t>
            </a:r>
            <a:r>
              <a:rPr lang="en-US" sz="1200" dirty="0">
                <a:solidFill>
                  <a:schemeClr val="tx2">
                    <a:lumMod val="50000"/>
                  </a:schemeClr>
                </a:solidFill>
                <a:latin typeface="Corbel"/>
                <a:ea typeface="+mn-lt"/>
                <a:cs typeface="+mn-lt"/>
              </a:rPr>
              <a:t> </a:t>
            </a:r>
            <a:r>
              <a:rPr lang="en-US" sz="1200" dirty="0">
                <a:solidFill>
                  <a:schemeClr val="tx2">
                    <a:lumMod val="50000"/>
                  </a:schemeClr>
                </a:solidFill>
                <a:ea typeface="+mn-lt"/>
                <a:cs typeface="+mn-lt"/>
              </a:rPr>
              <a:t>que </a:t>
            </a:r>
            <a:r>
              <a:rPr lang="en-US" sz="1200" dirty="0" err="1">
                <a:solidFill>
                  <a:schemeClr val="tx2">
                    <a:lumMod val="50000"/>
                  </a:schemeClr>
                </a:solidFill>
                <a:ea typeface="+mn-lt"/>
                <a:cs typeface="+mn-lt"/>
              </a:rPr>
              <a:t>facilitan</a:t>
            </a:r>
            <a:r>
              <a:rPr lang="en-US" sz="1200" dirty="0">
                <a:solidFill>
                  <a:schemeClr val="tx2">
                    <a:lumMod val="50000"/>
                  </a:schemeClr>
                </a:solidFill>
                <a:ea typeface="+mn-lt"/>
                <a:cs typeface="+mn-lt"/>
              </a:rPr>
              <a:t> de forma </a:t>
            </a:r>
            <a:r>
              <a:rPr lang="en-US" sz="1200" dirty="0" err="1">
                <a:solidFill>
                  <a:schemeClr val="tx2">
                    <a:lumMod val="50000"/>
                  </a:schemeClr>
                </a:solidFill>
                <a:ea typeface="+mn-lt"/>
                <a:cs typeface="+mn-lt"/>
              </a:rPr>
              <a:t>personalizada</a:t>
            </a:r>
            <a:r>
              <a:rPr lang="en-US" sz="1200" dirty="0">
                <a:solidFill>
                  <a:schemeClr val="tx2">
                    <a:lumMod val="50000"/>
                  </a:schemeClr>
                </a:solidFill>
                <a:ea typeface="+mn-lt"/>
                <a:cs typeface="+mn-lt"/>
              </a:rPr>
              <a:t> y </a:t>
            </a:r>
            <a:r>
              <a:rPr lang="en-US" sz="1200" dirty="0" err="1">
                <a:solidFill>
                  <a:schemeClr val="tx2">
                    <a:lumMod val="50000"/>
                  </a:schemeClr>
                </a:solidFill>
                <a:ea typeface="+mn-lt"/>
                <a:cs typeface="+mn-lt"/>
              </a:rPr>
              <a:t>asequible</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ofertas</a:t>
            </a:r>
            <a:r>
              <a:rPr lang="en-US" sz="1200" dirty="0">
                <a:solidFill>
                  <a:schemeClr val="tx2">
                    <a:lumMod val="50000"/>
                  </a:schemeClr>
                </a:solidFill>
                <a:ea typeface="+mn-lt"/>
                <a:cs typeface="+mn-lt"/>
              </a:rPr>
              <a:t> de </a:t>
            </a:r>
            <a:r>
              <a:rPr lang="en-US" sz="1200" dirty="0" err="1">
                <a:solidFill>
                  <a:schemeClr val="tx2">
                    <a:lumMod val="50000"/>
                  </a:schemeClr>
                </a:solidFill>
                <a:ea typeface="+mn-lt"/>
                <a:cs typeface="+mn-lt"/>
              </a:rPr>
              <a:t>salud</a:t>
            </a:r>
            <a:r>
              <a:rPr lang="en-US" sz="1200" dirty="0">
                <a:solidFill>
                  <a:schemeClr val="tx2">
                    <a:lumMod val="50000"/>
                  </a:schemeClr>
                </a:solidFill>
                <a:ea typeface="+mn-lt"/>
                <a:cs typeface="+mn-lt"/>
              </a:rPr>
              <a:t> y </a:t>
            </a:r>
            <a:r>
              <a:rPr lang="en-US" sz="1200" dirty="0" err="1">
                <a:solidFill>
                  <a:schemeClr val="tx2">
                    <a:lumMod val="50000"/>
                  </a:schemeClr>
                </a:solidFill>
                <a:ea typeface="+mn-lt"/>
                <a:cs typeface="+mn-lt"/>
              </a:rPr>
              <a:t>bienestar</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enfocadas</a:t>
            </a:r>
            <a:r>
              <a:rPr lang="en-US" sz="1200" dirty="0">
                <a:solidFill>
                  <a:schemeClr val="tx2">
                    <a:lumMod val="50000"/>
                  </a:schemeClr>
                </a:solidFill>
                <a:ea typeface="+mn-lt"/>
                <a:cs typeface="+mn-lt"/>
              </a:rPr>
              <a:t> en la </a:t>
            </a:r>
            <a:r>
              <a:rPr lang="en-US" sz="1200" dirty="0" err="1">
                <a:solidFill>
                  <a:schemeClr val="tx2">
                    <a:lumMod val="50000"/>
                  </a:schemeClr>
                </a:solidFill>
                <a:ea typeface="+mn-lt"/>
                <a:cs typeface="+mn-lt"/>
              </a:rPr>
              <a:t>prevenci</a:t>
            </a:r>
            <a:r>
              <a:rPr lang="en-US" sz="1200" dirty="0" err="1">
                <a:solidFill>
                  <a:schemeClr val="tx2">
                    <a:lumMod val="50000"/>
                  </a:schemeClr>
                </a:solidFill>
                <a:latin typeface="Corbel"/>
                <a:ea typeface="+mn-lt"/>
                <a:cs typeface="+mn-lt"/>
              </a:rPr>
              <a:t>ó</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mediante</a:t>
            </a:r>
            <a:r>
              <a:rPr lang="en-US" sz="1200" dirty="0">
                <a:solidFill>
                  <a:schemeClr val="tx2">
                    <a:lumMod val="50000"/>
                  </a:schemeClr>
                </a:solidFill>
                <a:ea typeface="+mn-lt"/>
                <a:cs typeface="+mn-lt"/>
              </a:rPr>
              <a:t>  el </a:t>
            </a:r>
            <a:r>
              <a:rPr lang="en-US" sz="1200" dirty="0" err="1">
                <a:solidFill>
                  <a:schemeClr val="tx2">
                    <a:lumMod val="50000"/>
                  </a:schemeClr>
                </a:solidFill>
                <a:ea typeface="+mn-lt"/>
                <a:cs typeface="+mn-lt"/>
              </a:rPr>
              <a:t>estilo</a:t>
            </a:r>
            <a:r>
              <a:rPr lang="en-US" sz="1200" dirty="0">
                <a:solidFill>
                  <a:schemeClr val="tx2">
                    <a:lumMod val="50000"/>
                  </a:schemeClr>
                </a:solidFill>
                <a:ea typeface="+mn-lt"/>
                <a:cs typeface="+mn-lt"/>
              </a:rPr>
              <a:t> de </a:t>
            </a:r>
            <a:r>
              <a:rPr lang="en-US" sz="1200" dirty="0" err="1">
                <a:solidFill>
                  <a:schemeClr val="tx2">
                    <a:lumMod val="50000"/>
                  </a:schemeClr>
                </a:solidFill>
                <a:ea typeface="+mn-lt"/>
                <a:cs typeface="+mn-lt"/>
              </a:rPr>
              <a:t>vida</a:t>
            </a:r>
            <a:r>
              <a:rPr lang="en-US" sz="1200" dirty="0">
                <a:solidFill>
                  <a:schemeClr val="tx2">
                    <a:lumMod val="50000"/>
                  </a:schemeClr>
                </a:solidFill>
                <a:ea typeface="+mn-lt"/>
                <a:cs typeface="+mn-lt"/>
              </a:rPr>
              <a:t> y el </a:t>
            </a:r>
            <a:r>
              <a:rPr lang="en-US" sz="1200" dirty="0" err="1">
                <a:solidFill>
                  <a:schemeClr val="tx2">
                    <a:lumMod val="50000"/>
                  </a:schemeClr>
                </a:solidFill>
                <a:ea typeface="+mn-lt"/>
                <a:cs typeface="+mn-lt"/>
              </a:rPr>
              <a:t>empoderamiento</a:t>
            </a:r>
            <a:r>
              <a:rPr lang="en-US" sz="1200" dirty="0">
                <a:solidFill>
                  <a:schemeClr val="tx2">
                    <a:lumMod val="50000"/>
                  </a:schemeClr>
                </a:solidFill>
                <a:ea typeface="+mn-lt"/>
                <a:cs typeface="+mn-lt"/>
              </a:rPr>
              <a:t> de </a:t>
            </a:r>
            <a:r>
              <a:rPr lang="en-US" sz="1200" dirty="0" err="1">
                <a:solidFill>
                  <a:schemeClr val="tx2">
                    <a:lumMod val="50000"/>
                  </a:schemeClr>
                </a:solidFill>
                <a:ea typeface="+mn-lt"/>
                <a:cs typeface="+mn-lt"/>
              </a:rPr>
              <a:t>cambios</a:t>
            </a:r>
            <a:r>
              <a:rPr lang="en-US" sz="1200" dirty="0">
                <a:solidFill>
                  <a:schemeClr val="tx2">
                    <a:lumMod val="50000"/>
                  </a:schemeClr>
                </a:solidFill>
                <a:ea typeface="+mn-lt"/>
                <a:cs typeface="+mn-lt"/>
              </a:rPr>
              <a:t> de </a:t>
            </a:r>
            <a:r>
              <a:rPr lang="en-US" sz="1200" dirty="0" err="1">
                <a:solidFill>
                  <a:schemeClr val="tx2">
                    <a:lumMod val="50000"/>
                  </a:schemeClr>
                </a:solidFill>
                <a:ea typeface="+mn-lt"/>
                <a:cs typeface="+mn-lt"/>
              </a:rPr>
              <a:t>comportamiento</a:t>
            </a:r>
            <a:r>
              <a:rPr lang="en-US" sz="1200" dirty="0">
                <a:solidFill>
                  <a:schemeClr val="tx2">
                    <a:lumMod val="50000"/>
                  </a:schemeClr>
                </a:solidFill>
                <a:ea typeface="+mn-lt"/>
                <a:cs typeface="+mn-lt"/>
              </a:rPr>
              <a:t>. </a:t>
            </a:r>
          </a:p>
          <a:p>
            <a:pPr algn="just"/>
            <a:endParaRPr lang="en-US" sz="1200" dirty="0">
              <a:solidFill>
                <a:schemeClr val="tx2">
                  <a:lumMod val="50000"/>
                </a:schemeClr>
              </a:solidFill>
              <a:ea typeface="+mn-lt"/>
              <a:cs typeface="+mn-lt"/>
            </a:endParaRPr>
          </a:p>
          <a:p>
            <a:pPr algn="just"/>
            <a:r>
              <a:rPr lang="en-US" sz="1200" dirty="0" err="1">
                <a:solidFill>
                  <a:schemeClr val="tx2">
                    <a:lumMod val="50000"/>
                  </a:schemeClr>
                </a:solidFill>
                <a:ea typeface="+mn-lt"/>
                <a:cs typeface="+mn-lt"/>
              </a:rPr>
              <a:t>Integran</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todas</a:t>
            </a:r>
            <a:r>
              <a:rPr lang="en-US" sz="1200" dirty="0">
                <a:solidFill>
                  <a:schemeClr val="tx2">
                    <a:lumMod val="50000"/>
                  </a:schemeClr>
                </a:solidFill>
                <a:ea typeface="+mn-lt"/>
                <a:cs typeface="+mn-lt"/>
              </a:rPr>
              <a:t> las claves de </a:t>
            </a:r>
            <a:r>
              <a:rPr lang="en-US" sz="1200" dirty="0" err="1">
                <a:solidFill>
                  <a:schemeClr val="tx2">
                    <a:lumMod val="50000"/>
                  </a:schemeClr>
                </a:solidFill>
                <a:ea typeface="+mn-lt"/>
                <a:cs typeface="+mn-lt"/>
              </a:rPr>
              <a:t>los</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determinqantes</a:t>
            </a:r>
            <a:r>
              <a:rPr lang="en-US" sz="1200" dirty="0">
                <a:solidFill>
                  <a:schemeClr val="tx2">
                    <a:lumMod val="50000"/>
                  </a:schemeClr>
                </a:solidFill>
                <a:ea typeface="+mn-lt"/>
                <a:cs typeface="+mn-lt"/>
              </a:rPr>
              <a:t> de </a:t>
            </a:r>
            <a:r>
              <a:rPr lang="en-US" sz="1200" dirty="0" err="1">
                <a:solidFill>
                  <a:schemeClr val="tx2">
                    <a:lumMod val="50000"/>
                  </a:schemeClr>
                </a:solidFill>
                <a:ea typeface="+mn-lt"/>
                <a:cs typeface="+mn-lt"/>
              </a:rPr>
              <a:t>salud</a:t>
            </a:r>
            <a:r>
              <a:rPr lang="en-US" sz="1200" dirty="0">
                <a:solidFill>
                  <a:schemeClr val="tx2">
                    <a:lumMod val="50000"/>
                  </a:schemeClr>
                </a:solidFill>
                <a:ea typeface="+mn-lt"/>
                <a:cs typeface="+mn-lt"/>
              </a:rPr>
              <a:t> que </a:t>
            </a:r>
            <a:r>
              <a:rPr lang="en-US" sz="1200" dirty="0" err="1">
                <a:solidFill>
                  <a:schemeClr val="tx2">
                    <a:lumMod val="50000"/>
                  </a:schemeClr>
                </a:solidFill>
                <a:ea typeface="+mn-lt"/>
                <a:cs typeface="+mn-lt"/>
              </a:rPr>
              <a:t>sostienen</a:t>
            </a:r>
            <a:r>
              <a:rPr lang="en-US" sz="1200" dirty="0">
                <a:solidFill>
                  <a:schemeClr val="tx2">
                    <a:lumMod val="50000"/>
                  </a:schemeClr>
                </a:solidFill>
                <a:ea typeface="+mn-lt"/>
                <a:cs typeface="+mn-lt"/>
              </a:rPr>
              <a:t> el </a:t>
            </a:r>
            <a:r>
              <a:rPr lang="en-US" sz="1200" dirty="0" err="1">
                <a:solidFill>
                  <a:schemeClr val="tx2">
                    <a:lumMod val="50000"/>
                  </a:schemeClr>
                </a:solidFill>
                <a:ea typeface="+mn-lt"/>
                <a:cs typeface="+mn-lt"/>
              </a:rPr>
              <a:t>sistema</a:t>
            </a:r>
            <a:r>
              <a:rPr lang="en-US" sz="1200" dirty="0">
                <a:solidFill>
                  <a:schemeClr val="tx2">
                    <a:lumMod val="50000"/>
                  </a:schemeClr>
                </a:solidFill>
                <a:ea typeface="+mn-lt"/>
                <a:cs typeface="+mn-lt"/>
              </a:rPr>
              <a:t> </a:t>
            </a:r>
            <a:r>
              <a:rPr lang="en-US" sz="1200" dirty="0" err="1">
                <a:solidFill>
                  <a:schemeClr val="tx2">
                    <a:lumMod val="50000"/>
                  </a:schemeClr>
                </a:solidFill>
                <a:ea typeface="+mn-lt"/>
                <a:cs typeface="+mn-lt"/>
              </a:rPr>
              <a:t>inmune</a:t>
            </a:r>
            <a:r>
              <a:rPr lang="en-US" sz="1200" dirty="0">
                <a:solidFill>
                  <a:schemeClr val="tx2">
                    <a:lumMod val="50000"/>
                  </a:schemeClr>
                </a:solidFill>
                <a:ea typeface="+mn-lt"/>
                <a:cs typeface="+mn-lt"/>
              </a:rPr>
              <a:t>: </a:t>
            </a:r>
            <a:r>
              <a:rPr lang="en-US" sz="1200" dirty="0">
                <a:solidFill>
                  <a:schemeClr val="tx2">
                    <a:lumMod val="50000"/>
                  </a:schemeClr>
                </a:solidFill>
                <a:ea typeface="+mn-lt"/>
                <a:cs typeface="+mn-lt"/>
                <a:hlinkClick r:id="rId2">
                  <a:extLst>
                    <a:ext uri="{A12FA001-AC4F-418D-AE19-62706E023703}">
                      <ahyp:hlinkClr xmlns:ahyp="http://schemas.microsoft.com/office/drawing/2018/hyperlinkcolor" val="tx"/>
                    </a:ext>
                  </a:extLst>
                </a:hlinkClick>
              </a:rPr>
              <a:t>Video</a:t>
            </a:r>
            <a:r>
              <a:rPr lang="en-US" sz="1200" dirty="0">
                <a:solidFill>
                  <a:schemeClr val="tx2">
                    <a:lumMod val="50000"/>
                  </a:schemeClr>
                </a:solidFill>
                <a:ea typeface="+mn-lt"/>
                <a:cs typeface="+mn-lt"/>
              </a:rPr>
              <a:t>.</a:t>
            </a:r>
          </a:p>
          <a:p>
            <a:pPr algn="just"/>
            <a:endParaRPr lang="en-US" sz="1200" dirty="0">
              <a:solidFill>
                <a:schemeClr val="tx2">
                  <a:lumMod val="50000"/>
                </a:schemeClr>
              </a:solidFill>
              <a:ea typeface="+mn-lt"/>
              <a:cs typeface="+mn-lt"/>
            </a:endParaRPr>
          </a:p>
          <a:p>
            <a:pPr algn="just"/>
            <a:r>
              <a:rPr lang="en-US" sz="1200" dirty="0" err="1">
                <a:solidFill>
                  <a:schemeClr val="tx2">
                    <a:lumMod val="50000"/>
                  </a:schemeClr>
                </a:solidFill>
              </a:rPr>
              <a:t>Ayudanos</a:t>
            </a:r>
            <a:r>
              <a:rPr lang="en-US" sz="1200" dirty="0">
                <a:solidFill>
                  <a:schemeClr val="tx2">
                    <a:lumMod val="50000"/>
                  </a:schemeClr>
                </a:solidFill>
              </a:rPr>
              <a:t> a </a:t>
            </a:r>
            <a:r>
              <a:rPr lang="en-US" sz="1200" dirty="0" err="1">
                <a:solidFill>
                  <a:schemeClr val="tx2">
                    <a:lumMod val="50000"/>
                  </a:schemeClr>
                </a:solidFill>
              </a:rPr>
              <a:t>aprender</a:t>
            </a:r>
            <a:r>
              <a:rPr lang="en-US" sz="1200" dirty="0">
                <a:solidFill>
                  <a:schemeClr val="tx2">
                    <a:lumMod val="50000"/>
                  </a:schemeClr>
                </a:solidFill>
              </a:rPr>
              <a:t> del COVID-19 para </a:t>
            </a:r>
            <a:r>
              <a:rPr lang="en-US" sz="1200" dirty="0" err="1">
                <a:solidFill>
                  <a:schemeClr val="tx2">
                    <a:lumMod val="50000"/>
                  </a:schemeClr>
                </a:solidFill>
              </a:rPr>
              <a:t>as</a:t>
            </a:r>
            <a:r>
              <a:rPr lang="en-US" sz="1200" dirty="0" err="1">
                <a:solidFill>
                  <a:schemeClr val="tx2">
                    <a:lumMod val="50000"/>
                  </a:schemeClr>
                </a:solidFill>
                <a:latin typeface="Corbel"/>
              </a:rPr>
              <a:t>í</a:t>
            </a:r>
            <a:r>
              <a:rPr lang="en-US" sz="1200" dirty="0">
                <a:solidFill>
                  <a:schemeClr val="tx2">
                    <a:lumMod val="50000"/>
                  </a:schemeClr>
                </a:solidFill>
              </a:rPr>
              <a:t> </a:t>
            </a:r>
            <a:r>
              <a:rPr lang="en-US" sz="1200" dirty="0" err="1">
                <a:solidFill>
                  <a:schemeClr val="tx2">
                    <a:lumMod val="50000"/>
                  </a:schemeClr>
                </a:solidFill>
              </a:rPr>
              <a:t>planificar</a:t>
            </a:r>
            <a:r>
              <a:rPr lang="en-US" sz="1200" dirty="0">
                <a:solidFill>
                  <a:schemeClr val="tx2">
                    <a:lumMod val="50000"/>
                  </a:schemeClr>
                </a:solidFill>
              </a:rPr>
              <a:t> </a:t>
            </a:r>
            <a:r>
              <a:rPr lang="en-US" sz="1200" dirty="0" err="1">
                <a:solidFill>
                  <a:schemeClr val="tx2">
                    <a:lumMod val="50000"/>
                  </a:schemeClr>
                </a:solidFill>
              </a:rPr>
              <a:t>servicios</a:t>
            </a:r>
            <a:r>
              <a:rPr lang="en-US" sz="1200" dirty="0">
                <a:solidFill>
                  <a:schemeClr val="tx2">
                    <a:lumMod val="50000"/>
                  </a:schemeClr>
                </a:solidFill>
              </a:rPr>
              <a:t> </a:t>
            </a:r>
            <a:r>
              <a:rPr lang="en-US" sz="1200" dirty="0" err="1">
                <a:solidFill>
                  <a:schemeClr val="tx2">
                    <a:lumMod val="50000"/>
                  </a:schemeClr>
                </a:solidFill>
              </a:rPr>
              <a:t>futuros</a:t>
            </a:r>
            <a:r>
              <a:rPr lang="en-US" sz="1200" dirty="0">
                <a:solidFill>
                  <a:schemeClr val="tx2">
                    <a:lumMod val="50000"/>
                  </a:schemeClr>
                </a:solidFill>
              </a:rPr>
              <a:t> de SDG3 </a:t>
            </a:r>
            <a:r>
              <a:rPr lang="en-US" sz="1200" dirty="0" err="1">
                <a:solidFill>
                  <a:schemeClr val="tx2">
                    <a:lumMod val="50000"/>
                  </a:schemeClr>
                </a:solidFill>
              </a:rPr>
              <a:t>contestando</a:t>
            </a:r>
            <a:r>
              <a:rPr lang="en-US" sz="1200" dirty="0">
                <a:solidFill>
                  <a:schemeClr val="tx2">
                    <a:lumMod val="50000"/>
                  </a:schemeClr>
                </a:solidFill>
              </a:rPr>
              <a:t> </a:t>
            </a:r>
            <a:r>
              <a:rPr lang="en-US" sz="1200" dirty="0" err="1">
                <a:solidFill>
                  <a:schemeClr val="tx2">
                    <a:lumMod val="50000"/>
                  </a:schemeClr>
                </a:solidFill>
              </a:rPr>
              <a:t>nuestra</a:t>
            </a:r>
            <a:r>
              <a:rPr lang="en-US" sz="1200" dirty="0">
                <a:solidFill>
                  <a:schemeClr val="tx2">
                    <a:lumMod val="50000"/>
                  </a:schemeClr>
                </a:solidFill>
              </a:rPr>
              <a:t> </a:t>
            </a:r>
            <a:r>
              <a:rPr lang="en-US" sz="1200" dirty="0" err="1">
                <a:solidFill>
                  <a:schemeClr val="tx2">
                    <a:lumMod val="50000"/>
                  </a:schemeClr>
                </a:solidFill>
              </a:rPr>
              <a:t>encuesta</a:t>
            </a:r>
            <a:r>
              <a:rPr lang="en-US" sz="1200" dirty="0">
                <a:solidFill>
                  <a:schemeClr val="tx2">
                    <a:lumMod val="50000"/>
                  </a:schemeClr>
                </a:solidFill>
              </a:rPr>
              <a:t> </a:t>
            </a:r>
            <a:r>
              <a:rPr lang="en-US" sz="1200" dirty="0">
                <a:solidFill>
                  <a:schemeClr val="tx2">
                    <a:lumMod val="50000"/>
                  </a:schemeClr>
                </a:solidFill>
                <a:hlinkClick r:id="rId3">
                  <a:extLst>
                    <a:ext uri="{A12FA001-AC4F-418D-AE19-62706E023703}">
                      <ahyp:hlinkClr xmlns:ahyp="http://schemas.microsoft.com/office/drawing/2018/hyperlinkcolor" val="tx"/>
                    </a:ext>
                  </a:extLst>
                </a:hlinkClick>
              </a:rPr>
              <a:t>Survey</a:t>
            </a:r>
            <a:r>
              <a:rPr lang="en-US" sz="1200" dirty="0">
                <a:solidFill>
                  <a:schemeClr val="tx2">
                    <a:lumMod val="50000"/>
                  </a:schemeClr>
                </a:solidFill>
              </a:rPr>
              <a:t> </a:t>
            </a:r>
            <a:r>
              <a:rPr lang="en-US" sz="1200" dirty="0" err="1">
                <a:solidFill>
                  <a:schemeClr val="tx2">
                    <a:lumMod val="50000"/>
                  </a:schemeClr>
                </a:solidFill>
              </a:rPr>
              <a:t>encaminada</a:t>
            </a:r>
            <a:r>
              <a:rPr lang="en-US" sz="1200" dirty="0">
                <a:solidFill>
                  <a:schemeClr val="tx2">
                    <a:lumMod val="50000"/>
                  </a:schemeClr>
                </a:solidFill>
              </a:rPr>
              <a:t> a </a:t>
            </a:r>
            <a:r>
              <a:rPr lang="en-US" sz="1200" dirty="0" err="1">
                <a:solidFill>
                  <a:schemeClr val="tx2">
                    <a:lumMod val="50000"/>
                  </a:schemeClr>
                </a:solidFill>
              </a:rPr>
              <a:t>mejorar</a:t>
            </a:r>
            <a:r>
              <a:rPr lang="en-US" sz="1200" dirty="0">
                <a:solidFill>
                  <a:schemeClr val="tx2">
                    <a:lumMod val="50000"/>
                  </a:schemeClr>
                </a:solidFill>
              </a:rPr>
              <a:t> la </a:t>
            </a:r>
            <a:r>
              <a:rPr lang="en-US" sz="1200" dirty="0" err="1">
                <a:solidFill>
                  <a:schemeClr val="tx2">
                    <a:lumMod val="50000"/>
                  </a:schemeClr>
                </a:solidFill>
              </a:rPr>
              <a:t>salud</a:t>
            </a:r>
            <a:r>
              <a:rPr lang="en-US" sz="1200" dirty="0">
                <a:solidFill>
                  <a:schemeClr val="tx2">
                    <a:lumMod val="50000"/>
                  </a:schemeClr>
                </a:solidFill>
              </a:rPr>
              <a:t> y </a:t>
            </a:r>
            <a:r>
              <a:rPr lang="en-US" sz="1200" dirty="0" err="1">
                <a:solidFill>
                  <a:schemeClr val="tx2">
                    <a:lumMod val="50000"/>
                  </a:schemeClr>
                </a:solidFill>
              </a:rPr>
              <a:t>bienestar</a:t>
            </a:r>
            <a:r>
              <a:rPr lang="en-US" sz="1200" dirty="0">
                <a:solidFill>
                  <a:schemeClr val="tx2">
                    <a:lumMod val="50000"/>
                  </a:schemeClr>
                </a:solidFill>
              </a:rPr>
              <a:t> de la </a:t>
            </a:r>
            <a:r>
              <a:rPr lang="en-US" sz="1200" dirty="0" err="1">
                <a:solidFill>
                  <a:schemeClr val="tx2">
                    <a:lumMod val="50000"/>
                  </a:schemeClr>
                </a:solidFill>
              </a:rPr>
              <a:t>gente</a:t>
            </a:r>
            <a:r>
              <a:rPr lang="en-US" sz="1200" dirty="0">
                <a:solidFill>
                  <a:schemeClr val="tx2">
                    <a:lumMod val="50000"/>
                  </a:schemeClr>
                </a:solidFill>
              </a:rPr>
              <a:t>. </a:t>
            </a:r>
          </a:p>
          <a:p>
            <a:endParaRPr lang="en-US" sz="1200" dirty="0">
              <a:solidFill>
                <a:schemeClr val="tx2">
                  <a:lumMod val="50000"/>
                </a:schemeClr>
              </a:solidFill>
            </a:endParaRPr>
          </a:p>
          <a:p>
            <a:pPr algn="just"/>
            <a:endParaRPr lang="en-US" dirty="0"/>
          </a:p>
        </p:txBody>
      </p:sp>
      <p:sp>
        <p:nvSpPr>
          <p:cNvPr id="60" name="Rechteck 59">
            <a:extLst>
              <a:ext uri="{FF2B5EF4-FFF2-40B4-BE49-F238E27FC236}">
                <a16:creationId xmlns:a16="http://schemas.microsoft.com/office/drawing/2014/main" id="{11718D6D-0606-48A1-BA2E-E8EC2614998F}"/>
              </a:ext>
            </a:extLst>
          </p:cNvPr>
          <p:cNvSpPr/>
          <p:nvPr/>
        </p:nvSpPr>
        <p:spPr>
          <a:xfrm>
            <a:off x="1916040" y="1740660"/>
            <a:ext cx="1998817" cy="276999"/>
          </a:xfrm>
          <a:prstGeom prst="rect">
            <a:avLst/>
          </a:prstGeom>
        </p:spPr>
        <p:txBody>
          <a:bodyPr wrap="none" anchor="t">
            <a:spAutoFit/>
          </a:bodyPr>
          <a:lstStyle/>
          <a:p>
            <a:r>
              <a:rPr lang="en-US" sz="1200" dirty="0">
                <a:ea typeface="+mn-lt"/>
                <a:cs typeface="+mn-lt"/>
                <a:hlinkClick r:id="rId4"/>
              </a:rPr>
              <a:t>https://www.solavieve.com</a:t>
            </a:r>
            <a:r>
              <a:rPr lang="en-US" sz="1200" dirty="0"/>
              <a:t> </a:t>
            </a:r>
            <a:r>
              <a:rPr lang="en-US" sz="1200" b="1" dirty="0"/>
              <a:t>  </a:t>
            </a:r>
            <a:endParaRPr lang="de-DE" sz="1200" dirty="0"/>
          </a:p>
        </p:txBody>
      </p:sp>
      <p:pic>
        <p:nvPicPr>
          <p:cNvPr id="14" name="Picture 2" descr="A screenshot of a cell phone&#10;&#10;Description generated with high confidence">
            <a:extLst>
              <a:ext uri="{FF2B5EF4-FFF2-40B4-BE49-F238E27FC236}">
                <a16:creationId xmlns:a16="http://schemas.microsoft.com/office/drawing/2014/main" id="{9EE4BE79-864A-4502-806E-FD803B21638A}"/>
              </a:ext>
            </a:extLst>
          </p:cNvPr>
          <p:cNvPicPr>
            <a:picLocks noChangeAspect="1"/>
          </p:cNvPicPr>
          <p:nvPr/>
        </p:nvPicPr>
        <p:blipFill>
          <a:blip r:embed="rId5"/>
          <a:stretch>
            <a:fillRect/>
          </a:stretch>
        </p:blipFill>
        <p:spPr>
          <a:xfrm>
            <a:off x="4886436" y="706316"/>
            <a:ext cx="1760980" cy="2068688"/>
          </a:xfrm>
          <a:prstGeom prst="rect">
            <a:avLst/>
          </a:prstGeom>
        </p:spPr>
      </p:pic>
    </p:spTree>
    <p:extLst>
      <p:ext uri="{BB962C8B-B14F-4D97-AF65-F5344CB8AC3E}">
        <p14:creationId xmlns:p14="http://schemas.microsoft.com/office/powerpoint/2010/main" val="505922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DBA823-F4F9-4FEA-B4B3-C6F848643397}"/>
              </a:ext>
            </a:extLst>
          </p:cNvPr>
          <p:cNvSpPr>
            <a:spLocks noGrp="1"/>
          </p:cNvSpPr>
          <p:nvPr>
            <p:ph type="ctrTitle" idx="4294967295"/>
          </p:nvPr>
        </p:nvSpPr>
        <p:spPr>
          <a:xfrm>
            <a:off x="406400" y="4121150"/>
            <a:ext cx="6451600" cy="1065213"/>
          </a:xfrm>
        </p:spPr>
        <p:txBody>
          <a:bodyPr/>
          <a:lstStyle/>
          <a:p>
            <a:r>
              <a:rPr lang="de-DE" dirty="0"/>
              <a:t>Contributors</a:t>
            </a:r>
          </a:p>
        </p:txBody>
      </p:sp>
      <p:sp>
        <p:nvSpPr>
          <p:cNvPr id="9" name="Rectangle 8">
            <a:extLst>
              <a:ext uri="{FF2B5EF4-FFF2-40B4-BE49-F238E27FC236}">
                <a16:creationId xmlns:a16="http://schemas.microsoft.com/office/drawing/2014/main" id="{846121F1-5060-44CE-AE75-1B3ECBDFDE27}"/>
              </a:ext>
            </a:extLst>
          </p:cNvPr>
          <p:cNvSpPr/>
          <p:nvPr/>
        </p:nvSpPr>
        <p:spPr>
          <a:xfrm>
            <a:off x="1480914" y="-23345"/>
            <a:ext cx="4076700" cy="369332"/>
          </a:xfrm>
          <a:prstGeom prst="rect">
            <a:avLst/>
          </a:prstGeom>
        </p:spPr>
        <p:txBody>
          <a:bodyPr wrap="square">
            <a:spAutoFit/>
          </a:bodyPr>
          <a:lstStyle/>
          <a:p>
            <a:pPr algn="ctr"/>
            <a:r>
              <a:rPr lang="de-DE" b="1" dirty="0"/>
              <a:t>Colaboradores</a:t>
            </a:r>
          </a:p>
        </p:txBody>
      </p:sp>
      <p:sp>
        <p:nvSpPr>
          <p:cNvPr id="41" name="TextBox 40">
            <a:extLst>
              <a:ext uri="{FF2B5EF4-FFF2-40B4-BE49-F238E27FC236}">
                <a16:creationId xmlns:a16="http://schemas.microsoft.com/office/drawing/2014/main" id="{13C3A451-DACD-4021-9046-6BBA295CD378}"/>
              </a:ext>
            </a:extLst>
          </p:cNvPr>
          <p:cNvSpPr txBox="1"/>
          <p:nvPr/>
        </p:nvSpPr>
        <p:spPr>
          <a:xfrm>
            <a:off x="4752975" y="1222038"/>
            <a:ext cx="2068708" cy="861774"/>
          </a:xfrm>
          <a:prstGeom prst="rect">
            <a:avLst/>
          </a:prstGeom>
          <a:noFill/>
        </p:spPr>
        <p:txBody>
          <a:bodyPr wrap="square" rtlCol="0" anchor="t">
            <a:spAutoFit/>
          </a:bodyPr>
          <a:lstStyle/>
          <a:p>
            <a:pPr defTabSz="914400" eaLnBrk="0" fontAlgn="base" hangingPunct="0">
              <a:spcBef>
                <a:spcPct val="0"/>
              </a:spcBef>
              <a:spcAft>
                <a:spcPct val="0"/>
              </a:spcAft>
            </a:pPr>
            <a:r>
              <a:rPr lang="de-DE" sz="1000" dirty="0"/>
              <a:t>Dr. Manuela Boyle (IT)</a:t>
            </a:r>
            <a:endParaRPr lang="en-US" sz="1000" dirty="0"/>
          </a:p>
          <a:p>
            <a:pPr defTabSz="914400" eaLnBrk="0" fontAlgn="base" hangingPunct="0">
              <a:spcBef>
                <a:spcPct val="0"/>
              </a:spcBef>
              <a:spcAft>
                <a:spcPct val="0"/>
              </a:spcAft>
            </a:pPr>
            <a:r>
              <a:rPr lang="en-US" altLang="de-DE" sz="1000" dirty="0">
                <a:ea typeface="Arial" panose="020B0604020202020204" pitchFamily="34" charset="0"/>
                <a:cs typeface="Calibri"/>
              </a:rPr>
              <a:t> Functional Medicine Practitioner (IFM,US) external expert with the European Centre for Disease Prevention &amp; Control in Stockholm</a:t>
            </a:r>
            <a:endParaRPr lang="de-DE" altLang="de-DE" sz="1000" dirty="0"/>
          </a:p>
        </p:txBody>
      </p:sp>
      <p:sp>
        <p:nvSpPr>
          <p:cNvPr id="45" name="TextBox 44">
            <a:extLst>
              <a:ext uri="{FF2B5EF4-FFF2-40B4-BE49-F238E27FC236}">
                <a16:creationId xmlns:a16="http://schemas.microsoft.com/office/drawing/2014/main" id="{72132C52-3E1B-4A69-B263-EDA87E0DF1E7}"/>
              </a:ext>
            </a:extLst>
          </p:cNvPr>
          <p:cNvSpPr txBox="1"/>
          <p:nvPr/>
        </p:nvSpPr>
        <p:spPr>
          <a:xfrm>
            <a:off x="4752975" y="2104860"/>
            <a:ext cx="2068708" cy="707886"/>
          </a:xfrm>
          <a:prstGeom prst="rect">
            <a:avLst/>
          </a:prstGeom>
          <a:noFill/>
        </p:spPr>
        <p:txBody>
          <a:bodyPr wrap="square" rtlCol="0" anchor="t">
            <a:spAutoFit/>
          </a:bodyPr>
          <a:lstStyle/>
          <a:p>
            <a:pPr defTabSz="914400" eaLnBrk="0" fontAlgn="base" hangingPunct="0">
              <a:spcBef>
                <a:spcPct val="0"/>
              </a:spcBef>
              <a:spcAft>
                <a:spcPct val="0"/>
              </a:spcAft>
            </a:pPr>
            <a:r>
              <a:rPr lang="en-US" sz="1000" dirty="0"/>
              <a:t>Pete Brooke, (UK), Partnerships, World Health Innovation Summit, Over 20 years experience working in Wealth Management. </a:t>
            </a:r>
            <a:endParaRPr lang="en-US" altLang="de-DE" sz="1000" dirty="0">
              <a:cs typeface="Calibri"/>
            </a:endParaRPr>
          </a:p>
        </p:txBody>
      </p:sp>
      <p:sp>
        <p:nvSpPr>
          <p:cNvPr id="46" name="TextBox 45">
            <a:extLst>
              <a:ext uri="{FF2B5EF4-FFF2-40B4-BE49-F238E27FC236}">
                <a16:creationId xmlns:a16="http://schemas.microsoft.com/office/drawing/2014/main" id="{B1981B12-C842-4260-B4A1-E0CA737E7E50}"/>
              </a:ext>
            </a:extLst>
          </p:cNvPr>
          <p:cNvSpPr txBox="1"/>
          <p:nvPr/>
        </p:nvSpPr>
        <p:spPr>
          <a:xfrm>
            <a:off x="4752975" y="3072354"/>
            <a:ext cx="2068708" cy="861774"/>
          </a:xfrm>
          <a:prstGeom prst="rect">
            <a:avLst/>
          </a:prstGeom>
          <a:noFill/>
        </p:spPr>
        <p:txBody>
          <a:bodyPr wrap="square" rtlCol="0">
            <a:spAutoFit/>
          </a:bodyPr>
          <a:lstStyle/>
          <a:p>
            <a:pPr lvl="0" defTabSz="914400" eaLnBrk="0" fontAlgn="base" hangingPunct="0">
              <a:spcBef>
                <a:spcPct val="0"/>
              </a:spcBef>
              <a:spcAft>
                <a:spcPct val="0"/>
              </a:spcAft>
            </a:pPr>
            <a:r>
              <a:rPr lang="en-US" sz="1000" dirty="0"/>
              <a:t>Dr. Miriam Burger, (CH), MD, </a:t>
            </a:r>
          </a:p>
          <a:p>
            <a:pPr lvl="0" defTabSz="914400" eaLnBrk="0" fontAlgn="base" hangingPunct="0">
              <a:spcBef>
                <a:spcPct val="0"/>
              </a:spcBef>
              <a:spcAft>
                <a:spcPct val="0"/>
              </a:spcAft>
            </a:pPr>
            <a:r>
              <a:rPr lang="en-US" sz="1000" dirty="0"/>
              <a:t>pain therapy, clinical psychiatry, public health in Switzerland,  trained in global health delivery at Harvard University.</a:t>
            </a:r>
            <a:endParaRPr lang="de-DE" altLang="de-DE" sz="1000" dirty="0"/>
          </a:p>
        </p:txBody>
      </p:sp>
      <p:sp>
        <p:nvSpPr>
          <p:cNvPr id="47" name="TextBox 46">
            <a:extLst>
              <a:ext uri="{FF2B5EF4-FFF2-40B4-BE49-F238E27FC236}">
                <a16:creationId xmlns:a16="http://schemas.microsoft.com/office/drawing/2014/main" id="{A7B2E33C-C245-4BBC-9825-8C57DDC2F9AF}"/>
              </a:ext>
            </a:extLst>
          </p:cNvPr>
          <p:cNvSpPr txBox="1"/>
          <p:nvPr/>
        </p:nvSpPr>
        <p:spPr>
          <a:xfrm>
            <a:off x="4752975" y="4064303"/>
            <a:ext cx="2068708" cy="553998"/>
          </a:xfrm>
          <a:prstGeom prst="rect">
            <a:avLst/>
          </a:prstGeom>
          <a:noFill/>
        </p:spPr>
        <p:txBody>
          <a:bodyPr wrap="square" rtlCol="0" anchor="t">
            <a:spAutoFit/>
          </a:bodyPr>
          <a:lstStyle/>
          <a:p>
            <a:pPr defTabSz="914400" eaLnBrk="0" fontAlgn="base" hangingPunct="0">
              <a:spcBef>
                <a:spcPct val="0"/>
              </a:spcBef>
              <a:spcAft>
                <a:spcPct val="0"/>
              </a:spcAft>
            </a:pPr>
            <a:r>
              <a:rPr lang="en-US" altLang="de-DE" sz="1000" dirty="0"/>
              <a:t>Soni Cox, (UK), Chief </a:t>
            </a:r>
            <a:r>
              <a:rPr lang="en-US" altLang="de-DE" sz="1000" dirty="0" err="1"/>
              <a:t>Programmes</a:t>
            </a:r>
            <a:r>
              <a:rPr lang="en-US" altLang="de-DE" sz="1000" dirty="0"/>
              <a:t> Officer, World Health Innovation Summit. </a:t>
            </a:r>
          </a:p>
        </p:txBody>
      </p:sp>
      <p:sp>
        <p:nvSpPr>
          <p:cNvPr id="48" name="TextBox 47">
            <a:extLst>
              <a:ext uri="{FF2B5EF4-FFF2-40B4-BE49-F238E27FC236}">
                <a16:creationId xmlns:a16="http://schemas.microsoft.com/office/drawing/2014/main" id="{43EF3800-D474-4EDD-B6D3-5F47DEC0A73D}"/>
              </a:ext>
            </a:extLst>
          </p:cNvPr>
          <p:cNvSpPr txBox="1"/>
          <p:nvPr/>
        </p:nvSpPr>
        <p:spPr>
          <a:xfrm>
            <a:off x="4752975" y="4970299"/>
            <a:ext cx="2068708" cy="861774"/>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David Dickinson, (UK), background in engineering, educational management, curriculum research and development, IT development, and patient advocacy.</a:t>
            </a:r>
          </a:p>
        </p:txBody>
      </p:sp>
      <p:sp>
        <p:nvSpPr>
          <p:cNvPr id="49" name="TextBox 48">
            <a:extLst>
              <a:ext uri="{FF2B5EF4-FFF2-40B4-BE49-F238E27FC236}">
                <a16:creationId xmlns:a16="http://schemas.microsoft.com/office/drawing/2014/main" id="{98A0EABC-4E42-4F1E-91CF-DF011F6F172C}"/>
              </a:ext>
            </a:extLst>
          </p:cNvPr>
          <p:cNvSpPr txBox="1"/>
          <p:nvPr/>
        </p:nvSpPr>
        <p:spPr>
          <a:xfrm>
            <a:off x="4771133" y="5958898"/>
            <a:ext cx="2068708" cy="1015663"/>
          </a:xfrm>
          <a:prstGeom prst="rect">
            <a:avLst/>
          </a:prstGeom>
          <a:noFill/>
        </p:spPr>
        <p:txBody>
          <a:bodyPr wrap="square" rtlCol="0" anchor="t">
            <a:spAutoFit/>
          </a:bodyPr>
          <a:lstStyle/>
          <a:p>
            <a:pPr defTabSz="914400" eaLnBrk="0" fontAlgn="base" hangingPunct="0">
              <a:spcBef>
                <a:spcPct val="0"/>
              </a:spcBef>
              <a:spcAft>
                <a:spcPct val="0"/>
              </a:spcAft>
            </a:pPr>
            <a:r>
              <a:rPr lang="en-US" altLang="de-DE" sz="1000" dirty="0"/>
              <a:t>Professor emeritus Leif </a:t>
            </a:r>
            <a:r>
              <a:rPr lang="en-US" altLang="de-DE" sz="1000" dirty="0" err="1"/>
              <a:t>Edvinsson</a:t>
            </a:r>
            <a:r>
              <a:rPr lang="en-US" altLang="de-DE" sz="1000" dirty="0"/>
              <a:t> (SE), Chair of World Health Innovation Summit Advisory Board. The key pioneering contributor to both the theory and practice of intellectual capital.</a:t>
            </a:r>
          </a:p>
        </p:txBody>
      </p:sp>
      <p:sp>
        <p:nvSpPr>
          <p:cNvPr id="50" name="TextBox 49">
            <a:extLst>
              <a:ext uri="{FF2B5EF4-FFF2-40B4-BE49-F238E27FC236}">
                <a16:creationId xmlns:a16="http://schemas.microsoft.com/office/drawing/2014/main" id="{73FAD4B0-418D-4A7A-AC61-05AF0A7AB0FB}"/>
              </a:ext>
            </a:extLst>
          </p:cNvPr>
          <p:cNvSpPr txBox="1"/>
          <p:nvPr/>
        </p:nvSpPr>
        <p:spPr>
          <a:xfrm>
            <a:off x="4789292" y="7833009"/>
            <a:ext cx="2068708" cy="1015663"/>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Dr Amir Hannan, (PK), </a:t>
            </a:r>
          </a:p>
          <a:p>
            <a:pPr lvl="0" defTabSz="914400" eaLnBrk="0" fontAlgn="base" hangingPunct="0">
              <a:spcBef>
                <a:spcPct val="0"/>
              </a:spcBef>
              <a:spcAft>
                <a:spcPct val="0"/>
              </a:spcAft>
            </a:pPr>
            <a:r>
              <a:rPr lang="en-US" altLang="de-DE" sz="1000" dirty="0"/>
              <a:t>Complete finisher and delivers on clinical initiatives that have a direct impact on the outcomes of patient care. </a:t>
            </a:r>
          </a:p>
          <a:p>
            <a:pPr lvl="0" defTabSz="914400" eaLnBrk="0" fontAlgn="base" hangingPunct="0">
              <a:spcBef>
                <a:spcPct val="0"/>
              </a:spcBef>
              <a:spcAft>
                <a:spcPct val="0"/>
              </a:spcAft>
            </a:pPr>
            <a:endParaRPr lang="en-US" altLang="de-DE" sz="1000" dirty="0"/>
          </a:p>
        </p:txBody>
      </p:sp>
      <p:sp>
        <p:nvSpPr>
          <p:cNvPr id="51" name="TextBox 50">
            <a:extLst>
              <a:ext uri="{FF2B5EF4-FFF2-40B4-BE49-F238E27FC236}">
                <a16:creationId xmlns:a16="http://schemas.microsoft.com/office/drawing/2014/main" id="{594DAC4B-AC96-4F74-BA89-2D5191FDFB06}"/>
              </a:ext>
            </a:extLst>
          </p:cNvPr>
          <p:cNvSpPr txBox="1"/>
          <p:nvPr/>
        </p:nvSpPr>
        <p:spPr>
          <a:xfrm>
            <a:off x="4789292" y="8854779"/>
            <a:ext cx="2068708" cy="861774"/>
          </a:xfrm>
          <a:prstGeom prst="rect">
            <a:avLst/>
          </a:prstGeom>
          <a:noFill/>
        </p:spPr>
        <p:txBody>
          <a:bodyPr wrap="square" rtlCol="0" anchor="t">
            <a:spAutoFit/>
          </a:bodyPr>
          <a:lstStyle/>
          <a:p>
            <a:pPr defTabSz="914400" eaLnBrk="0" fontAlgn="base" hangingPunct="0">
              <a:spcBef>
                <a:spcPct val="0"/>
              </a:spcBef>
              <a:spcAft>
                <a:spcPct val="0"/>
              </a:spcAft>
            </a:pPr>
            <a:r>
              <a:rPr lang="en-US" altLang="de-DE" sz="1000" dirty="0"/>
              <a:t>Ken Herd, (UK) Finance Director  World Health Innovation Summit, over 30 years experience working in Business Management and Financing. </a:t>
            </a:r>
          </a:p>
        </p:txBody>
      </p:sp>
      <p:sp>
        <p:nvSpPr>
          <p:cNvPr id="52" name="TextBox 51">
            <a:extLst>
              <a:ext uri="{FF2B5EF4-FFF2-40B4-BE49-F238E27FC236}">
                <a16:creationId xmlns:a16="http://schemas.microsoft.com/office/drawing/2014/main" id="{FC68D15A-F015-44F3-9C18-EC8BA1BBC635}"/>
              </a:ext>
            </a:extLst>
          </p:cNvPr>
          <p:cNvSpPr txBox="1"/>
          <p:nvPr/>
        </p:nvSpPr>
        <p:spPr>
          <a:xfrm>
            <a:off x="1480914" y="1186159"/>
            <a:ext cx="2068708" cy="861774"/>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Prof. Dr. JD Bindenagel, Bonn, (DE)</a:t>
            </a:r>
          </a:p>
          <a:p>
            <a:pPr lvl="0" defTabSz="914400" eaLnBrk="0" fontAlgn="base" hangingPunct="0">
              <a:spcBef>
                <a:spcPct val="0"/>
              </a:spcBef>
              <a:spcAft>
                <a:spcPct val="0"/>
              </a:spcAft>
            </a:pPr>
            <a:r>
              <a:rPr lang="en-US" altLang="de-DE" sz="1000" dirty="0"/>
              <a:t>Former US Ambassador, Henry Kissinger Professor, University Bonn</a:t>
            </a:r>
          </a:p>
          <a:p>
            <a:pPr lvl="0" defTabSz="914400" eaLnBrk="0" fontAlgn="base" hangingPunct="0">
              <a:spcBef>
                <a:spcPct val="0"/>
              </a:spcBef>
              <a:spcAft>
                <a:spcPct val="0"/>
              </a:spcAft>
            </a:pPr>
            <a:endParaRPr lang="en-US" altLang="de-DE" sz="1000" dirty="0"/>
          </a:p>
        </p:txBody>
      </p:sp>
      <p:sp>
        <p:nvSpPr>
          <p:cNvPr id="53" name="TextBox 52">
            <a:extLst>
              <a:ext uri="{FF2B5EF4-FFF2-40B4-BE49-F238E27FC236}">
                <a16:creationId xmlns:a16="http://schemas.microsoft.com/office/drawing/2014/main" id="{85FBFB70-31BA-467A-A213-73F3F55966C2}"/>
              </a:ext>
            </a:extLst>
          </p:cNvPr>
          <p:cNvSpPr txBox="1"/>
          <p:nvPr/>
        </p:nvSpPr>
        <p:spPr>
          <a:xfrm>
            <a:off x="1463403" y="380772"/>
            <a:ext cx="2124463" cy="861774"/>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Prof. Marina </a:t>
            </a:r>
            <a:r>
              <a:rPr lang="en-US" altLang="de-DE" sz="1000" dirty="0" err="1"/>
              <a:t>Baaden</a:t>
            </a:r>
            <a:r>
              <a:rPr lang="en-US" altLang="de-DE" sz="1000" dirty="0"/>
              <a:t> , Berlin, (DE)</a:t>
            </a:r>
          </a:p>
          <a:p>
            <a:pPr lvl="0" defTabSz="914400" eaLnBrk="0" fontAlgn="base" hangingPunct="0">
              <a:spcBef>
                <a:spcPct val="0"/>
              </a:spcBef>
              <a:spcAft>
                <a:spcPct val="0"/>
              </a:spcAft>
            </a:pPr>
            <a:r>
              <a:rPr lang="en-US" altLang="de-DE" sz="1000" dirty="0"/>
              <a:t>Part of the UNGSII-Expert Leadership Team on Innovation and Health.</a:t>
            </a:r>
          </a:p>
          <a:p>
            <a:pPr lvl="0" defTabSz="914400" eaLnBrk="0" fontAlgn="base" hangingPunct="0">
              <a:spcBef>
                <a:spcPct val="0"/>
              </a:spcBef>
              <a:spcAft>
                <a:spcPct val="0"/>
              </a:spcAft>
            </a:pPr>
            <a:endParaRPr lang="en-US" altLang="de-DE" sz="1000" dirty="0"/>
          </a:p>
        </p:txBody>
      </p:sp>
      <p:sp>
        <p:nvSpPr>
          <p:cNvPr id="55" name="TextBox 54">
            <a:extLst>
              <a:ext uri="{FF2B5EF4-FFF2-40B4-BE49-F238E27FC236}">
                <a16:creationId xmlns:a16="http://schemas.microsoft.com/office/drawing/2014/main" id="{4AB221F9-21C0-461F-8587-933F377E94AD}"/>
              </a:ext>
            </a:extLst>
          </p:cNvPr>
          <p:cNvSpPr txBox="1"/>
          <p:nvPr/>
        </p:nvSpPr>
        <p:spPr>
          <a:xfrm>
            <a:off x="1446146" y="4008579"/>
            <a:ext cx="2068708" cy="1015663"/>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Prof. Francesco de Leo, Rome, (IT)</a:t>
            </a:r>
          </a:p>
          <a:p>
            <a:pPr lvl="0" defTabSz="914400" eaLnBrk="0" fontAlgn="base" hangingPunct="0">
              <a:spcBef>
                <a:spcPct val="0"/>
              </a:spcBef>
              <a:spcAft>
                <a:spcPct val="0"/>
              </a:spcAft>
            </a:pPr>
            <a:r>
              <a:rPr lang="en-US" altLang="de-DE" sz="1000" dirty="0"/>
              <a:t>Secretary General WSA, Advisor IGEA Banca/Banca del </a:t>
            </a:r>
            <a:r>
              <a:rPr lang="en-US" altLang="de-DE" sz="1000" dirty="0" err="1"/>
              <a:t>Fucino</a:t>
            </a:r>
            <a:r>
              <a:rPr lang="en-US" altLang="de-DE" sz="1000" dirty="0"/>
              <a:t>, Founder and CEO Kaufmann &amp; Partners</a:t>
            </a:r>
          </a:p>
          <a:p>
            <a:pPr lvl="0" defTabSz="914400" eaLnBrk="0" fontAlgn="base" hangingPunct="0">
              <a:spcBef>
                <a:spcPct val="0"/>
              </a:spcBef>
              <a:spcAft>
                <a:spcPct val="0"/>
              </a:spcAft>
            </a:pPr>
            <a:endParaRPr lang="en-US" altLang="de-DE" sz="1000" dirty="0"/>
          </a:p>
        </p:txBody>
      </p:sp>
      <p:sp>
        <p:nvSpPr>
          <p:cNvPr id="56" name="TextBox 55">
            <a:extLst>
              <a:ext uri="{FF2B5EF4-FFF2-40B4-BE49-F238E27FC236}">
                <a16:creationId xmlns:a16="http://schemas.microsoft.com/office/drawing/2014/main" id="{411ED3F6-4D22-405F-B5C0-E7DFFEA25FB5}"/>
              </a:ext>
            </a:extLst>
          </p:cNvPr>
          <p:cNvSpPr txBox="1"/>
          <p:nvPr/>
        </p:nvSpPr>
        <p:spPr>
          <a:xfrm>
            <a:off x="1444643" y="4989685"/>
            <a:ext cx="2068708" cy="1015663"/>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Prof. </a:t>
            </a:r>
            <a:r>
              <a:rPr lang="en-US" altLang="de-DE" sz="1000" dirty="0" err="1"/>
              <a:t>Dieudone</a:t>
            </a:r>
            <a:r>
              <a:rPr lang="en-US" altLang="de-DE" sz="1000" dirty="0"/>
              <a:t> </a:t>
            </a:r>
            <a:r>
              <a:rPr lang="en-US" altLang="de-DE" sz="1000" dirty="0" err="1"/>
              <a:t>Musibono</a:t>
            </a:r>
            <a:r>
              <a:rPr lang="en-US" altLang="de-DE" sz="1000" dirty="0"/>
              <a:t>, </a:t>
            </a:r>
            <a:r>
              <a:rPr lang="en-US" altLang="de-DE" sz="1000" dirty="0" err="1"/>
              <a:t>Khinshasa</a:t>
            </a:r>
            <a:r>
              <a:rPr lang="en-US" altLang="de-DE" sz="1000" dirty="0"/>
              <a:t>, (DRC)</a:t>
            </a:r>
          </a:p>
          <a:p>
            <a:pPr lvl="0" defTabSz="914400" eaLnBrk="0" fontAlgn="base" hangingPunct="0">
              <a:spcBef>
                <a:spcPct val="0"/>
              </a:spcBef>
              <a:spcAft>
                <a:spcPct val="0"/>
              </a:spcAft>
            </a:pPr>
            <a:r>
              <a:rPr lang="en-US" altLang="de-DE" sz="1000" dirty="0"/>
              <a:t>Special Advisor to the President DRC in charge of Environment and Sustainable Development</a:t>
            </a:r>
          </a:p>
          <a:p>
            <a:pPr lvl="0" defTabSz="914400" eaLnBrk="0" fontAlgn="base" hangingPunct="0">
              <a:spcBef>
                <a:spcPct val="0"/>
              </a:spcBef>
              <a:spcAft>
                <a:spcPct val="0"/>
              </a:spcAft>
            </a:pPr>
            <a:endParaRPr lang="en-US" altLang="de-DE" sz="1000" dirty="0"/>
          </a:p>
        </p:txBody>
      </p:sp>
      <p:sp>
        <p:nvSpPr>
          <p:cNvPr id="57" name="TextBox 56">
            <a:extLst>
              <a:ext uri="{FF2B5EF4-FFF2-40B4-BE49-F238E27FC236}">
                <a16:creationId xmlns:a16="http://schemas.microsoft.com/office/drawing/2014/main" id="{9BBE5113-6278-436C-AE5F-BC6B4291936E}"/>
              </a:ext>
            </a:extLst>
          </p:cNvPr>
          <p:cNvSpPr txBox="1"/>
          <p:nvPr/>
        </p:nvSpPr>
        <p:spPr>
          <a:xfrm>
            <a:off x="1444649" y="6000712"/>
            <a:ext cx="2128026" cy="1015663"/>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Prof. Dr. Dennis </a:t>
            </a:r>
            <a:r>
              <a:rPr lang="en-US" altLang="de-DE" sz="1000" dirty="0" err="1"/>
              <a:t>Snower</a:t>
            </a:r>
            <a:r>
              <a:rPr lang="en-US" altLang="de-DE" sz="1000" dirty="0"/>
              <a:t>, Berlin, (DE)</a:t>
            </a:r>
          </a:p>
          <a:p>
            <a:pPr lvl="0" defTabSz="914400" eaLnBrk="0" fontAlgn="base" hangingPunct="0">
              <a:spcBef>
                <a:spcPct val="0"/>
              </a:spcBef>
              <a:spcAft>
                <a:spcPct val="0"/>
              </a:spcAft>
            </a:pPr>
            <a:r>
              <a:rPr lang="en-US" altLang="de-DE" sz="1000" dirty="0"/>
              <a:t>Founder and President of Global Solutions Network, Senior Research Fellow at the </a:t>
            </a:r>
            <a:r>
              <a:rPr lang="en-US" altLang="de-DE" sz="1000" dirty="0" err="1"/>
              <a:t>Blavatnik</a:t>
            </a:r>
            <a:r>
              <a:rPr lang="en-US" altLang="de-DE" sz="1000" dirty="0"/>
              <a:t> School of Government, Oxford University.</a:t>
            </a:r>
          </a:p>
          <a:p>
            <a:pPr lvl="0" defTabSz="914400" eaLnBrk="0" fontAlgn="base" hangingPunct="0">
              <a:spcBef>
                <a:spcPct val="0"/>
              </a:spcBef>
              <a:spcAft>
                <a:spcPct val="0"/>
              </a:spcAft>
            </a:pPr>
            <a:endParaRPr lang="en-US" altLang="de-DE" sz="1000" dirty="0"/>
          </a:p>
        </p:txBody>
      </p:sp>
      <p:sp>
        <p:nvSpPr>
          <p:cNvPr id="58" name="TextBox 57">
            <a:extLst>
              <a:ext uri="{FF2B5EF4-FFF2-40B4-BE49-F238E27FC236}">
                <a16:creationId xmlns:a16="http://schemas.microsoft.com/office/drawing/2014/main" id="{0E8DDBC0-563E-4E30-BB9A-BAF84A9B590E}"/>
              </a:ext>
            </a:extLst>
          </p:cNvPr>
          <p:cNvSpPr txBox="1"/>
          <p:nvPr/>
        </p:nvSpPr>
        <p:spPr>
          <a:xfrm>
            <a:off x="1444649" y="6997010"/>
            <a:ext cx="2068708" cy="1015663"/>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Prof. Dr. Christoph Stückelberger, Geneva, (CH)</a:t>
            </a:r>
          </a:p>
          <a:p>
            <a:pPr lvl="0" defTabSz="914400" eaLnBrk="0" fontAlgn="base" hangingPunct="0">
              <a:spcBef>
                <a:spcPct val="0"/>
              </a:spcBef>
              <a:spcAft>
                <a:spcPct val="0"/>
              </a:spcAft>
            </a:pPr>
            <a:r>
              <a:rPr lang="en-US" altLang="de-DE" sz="1000" dirty="0"/>
              <a:t>Secretary General, Geneva Agape Foundation and Globeethics.net President</a:t>
            </a:r>
          </a:p>
          <a:p>
            <a:pPr lvl="0" defTabSz="914400" eaLnBrk="0" fontAlgn="base" hangingPunct="0">
              <a:spcBef>
                <a:spcPct val="0"/>
              </a:spcBef>
              <a:spcAft>
                <a:spcPct val="0"/>
              </a:spcAft>
            </a:pPr>
            <a:endParaRPr lang="en-US" altLang="de-DE" sz="1000" dirty="0"/>
          </a:p>
        </p:txBody>
      </p:sp>
      <p:sp>
        <p:nvSpPr>
          <p:cNvPr id="59" name="TextBox 58">
            <a:extLst>
              <a:ext uri="{FF2B5EF4-FFF2-40B4-BE49-F238E27FC236}">
                <a16:creationId xmlns:a16="http://schemas.microsoft.com/office/drawing/2014/main" id="{ECA107C7-EA70-4331-B1CA-30F0E96503CA}"/>
              </a:ext>
            </a:extLst>
          </p:cNvPr>
          <p:cNvSpPr txBox="1"/>
          <p:nvPr/>
        </p:nvSpPr>
        <p:spPr>
          <a:xfrm>
            <a:off x="1444643" y="7881240"/>
            <a:ext cx="2068708" cy="1169551"/>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Matthias Vollbracht, Bonn, (DE)</a:t>
            </a:r>
          </a:p>
          <a:p>
            <a:pPr lvl="0" defTabSz="914400" eaLnBrk="0" fontAlgn="base" hangingPunct="0">
              <a:spcBef>
                <a:spcPct val="0"/>
              </a:spcBef>
              <a:spcAft>
                <a:spcPct val="0"/>
              </a:spcAft>
            </a:pPr>
            <a:r>
              <a:rPr lang="en-US" altLang="de-DE" sz="1000" dirty="0"/>
              <a:t>Head Economics Research, Media Tenor international AG and member of the board of the German Society of Business and Ethics.</a:t>
            </a:r>
          </a:p>
          <a:p>
            <a:pPr lvl="0" defTabSz="914400" eaLnBrk="0" fontAlgn="base" hangingPunct="0">
              <a:spcBef>
                <a:spcPct val="0"/>
              </a:spcBef>
              <a:spcAft>
                <a:spcPct val="0"/>
              </a:spcAft>
            </a:pPr>
            <a:endParaRPr lang="en-US" altLang="de-DE" sz="1000" dirty="0"/>
          </a:p>
        </p:txBody>
      </p:sp>
      <p:sp>
        <p:nvSpPr>
          <p:cNvPr id="60" name="TextBox 59">
            <a:extLst>
              <a:ext uri="{FF2B5EF4-FFF2-40B4-BE49-F238E27FC236}">
                <a16:creationId xmlns:a16="http://schemas.microsoft.com/office/drawing/2014/main" id="{E82C441F-CA34-44F7-A1A3-6FB109F0EC8A}"/>
              </a:ext>
            </a:extLst>
          </p:cNvPr>
          <p:cNvSpPr txBox="1"/>
          <p:nvPr/>
        </p:nvSpPr>
        <p:spPr>
          <a:xfrm>
            <a:off x="1444649" y="8915964"/>
            <a:ext cx="2128026" cy="1015663"/>
          </a:xfrm>
          <a:prstGeom prst="rect">
            <a:avLst/>
          </a:prstGeom>
          <a:noFill/>
        </p:spPr>
        <p:txBody>
          <a:bodyPr wrap="square" rtlCol="0">
            <a:spAutoFit/>
          </a:bodyPr>
          <a:lstStyle/>
          <a:p>
            <a:pPr lvl="0" defTabSz="914400" eaLnBrk="0" fontAlgn="base" hangingPunct="0">
              <a:spcBef>
                <a:spcPct val="0"/>
              </a:spcBef>
              <a:spcAft>
                <a:spcPct val="0"/>
              </a:spcAft>
            </a:pPr>
            <a:r>
              <a:rPr lang="en-US" altLang="de-DE" sz="1000" dirty="0"/>
              <a:t>Prof. Dr. Cui </a:t>
            </a:r>
            <a:r>
              <a:rPr lang="en-US" altLang="de-DE" sz="1000" dirty="0" err="1"/>
              <a:t>Wantian</a:t>
            </a:r>
            <a:r>
              <a:rPr lang="en-US" altLang="de-DE" sz="1000" dirty="0"/>
              <a:t>, Peking, (PRC)</a:t>
            </a:r>
          </a:p>
          <a:p>
            <a:pPr lvl="0" defTabSz="914400" eaLnBrk="0" fontAlgn="base" hangingPunct="0">
              <a:spcBef>
                <a:spcPct val="0"/>
              </a:spcBef>
              <a:spcAft>
                <a:spcPct val="0"/>
              </a:spcAft>
            </a:pPr>
            <a:r>
              <a:rPr lang="en-US" altLang="de-DE" sz="1000" dirty="0"/>
              <a:t>Professor for Business Ethics, Entrepreneur and Founder Geneva Agape Foundation</a:t>
            </a:r>
          </a:p>
          <a:p>
            <a:pPr lvl="0" defTabSz="914400" eaLnBrk="0" fontAlgn="base" hangingPunct="0">
              <a:spcBef>
                <a:spcPct val="0"/>
              </a:spcBef>
              <a:spcAft>
                <a:spcPct val="0"/>
              </a:spcAft>
            </a:pPr>
            <a:r>
              <a:rPr lang="en-US" altLang="de-DE" sz="1000" dirty="0"/>
              <a:t> </a:t>
            </a:r>
          </a:p>
          <a:p>
            <a:pPr lvl="0" defTabSz="914400" eaLnBrk="0" fontAlgn="base" hangingPunct="0">
              <a:spcBef>
                <a:spcPct val="0"/>
              </a:spcBef>
              <a:spcAft>
                <a:spcPct val="0"/>
              </a:spcAft>
            </a:pPr>
            <a:endParaRPr lang="en-US" altLang="de-DE" sz="1000" dirty="0"/>
          </a:p>
        </p:txBody>
      </p:sp>
      <p:pic>
        <p:nvPicPr>
          <p:cNvPr id="43" name="image14.png">
            <a:extLst>
              <a:ext uri="{FF2B5EF4-FFF2-40B4-BE49-F238E27FC236}">
                <a16:creationId xmlns:a16="http://schemas.microsoft.com/office/drawing/2014/main" id="{3B050FAA-067E-4FAE-BD52-F4BBA9BEC1BB}"/>
              </a:ext>
            </a:extLst>
          </p:cNvPr>
          <p:cNvPicPr/>
          <p:nvPr/>
        </p:nvPicPr>
        <p:blipFill>
          <a:blip r:embed="rId2" cstate="print"/>
          <a:stretch>
            <a:fillRect/>
          </a:stretch>
        </p:blipFill>
        <p:spPr>
          <a:xfrm>
            <a:off x="426509" y="1282594"/>
            <a:ext cx="888300" cy="808906"/>
          </a:xfrm>
          <a:prstGeom prst="rect">
            <a:avLst/>
          </a:prstGeom>
          <a:ln/>
        </p:spPr>
      </p:pic>
      <p:pic>
        <p:nvPicPr>
          <p:cNvPr id="44" name="image14.png">
            <a:extLst>
              <a:ext uri="{FF2B5EF4-FFF2-40B4-BE49-F238E27FC236}">
                <a16:creationId xmlns:a16="http://schemas.microsoft.com/office/drawing/2014/main" id="{6E7EF526-EE57-415B-A7DD-085C51583D33}"/>
              </a:ext>
            </a:extLst>
          </p:cNvPr>
          <p:cNvPicPr/>
          <p:nvPr/>
        </p:nvPicPr>
        <p:blipFill>
          <a:blip r:embed="rId3">
            <a:extLst>
              <a:ext uri="{28A0092B-C50C-407E-A947-70E740481C1C}">
                <a14:useLocalDpi xmlns:a14="http://schemas.microsoft.com/office/drawing/2010/main" val="0"/>
              </a:ext>
            </a:extLst>
          </a:blip>
          <a:srcRect/>
          <a:stretch/>
        </p:blipFill>
        <p:spPr>
          <a:xfrm>
            <a:off x="395367" y="341816"/>
            <a:ext cx="888300" cy="812550"/>
          </a:xfrm>
          <a:prstGeom prst="rect">
            <a:avLst/>
          </a:prstGeom>
          <a:ln/>
        </p:spPr>
      </p:pic>
      <p:pic>
        <p:nvPicPr>
          <p:cNvPr id="61" name="image14.png">
            <a:extLst>
              <a:ext uri="{FF2B5EF4-FFF2-40B4-BE49-F238E27FC236}">
                <a16:creationId xmlns:a16="http://schemas.microsoft.com/office/drawing/2014/main" id="{09968DD1-D418-480D-BE32-C18EE1877CF9}"/>
              </a:ext>
            </a:extLst>
          </p:cNvPr>
          <p:cNvPicPr/>
          <p:nvPr/>
        </p:nvPicPr>
        <p:blipFill>
          <a:blip r:embed="rId4" cstate="print"/>
          <a:stretch>
            <a:fillRect/>
          </a:stretch>
        </p:blipFill>
        <p:spPr>
          <a:xfrm>
            <a:off x="430129" y="6011353"/>
            <a:ext cx="888301" cy="869401"/>
          </a:xfrm>
          <a:prstGeom prst="rect">
            <a:avLst/>
          </a:prstGeom>
          <a:ln/>
        </p:spPr>
      </p:pic>
      <p:pic>
        <p:nvPicPr>
          <p:cNvPr id="62" name="image14.png">
            <a:extLst>
              <a:ext uri="{FF2B5EF4-FFF2-40B4-BE49-F238E27FC236}">
                <a16:creationId xmlns:a16="http://schemas.microsoft.com/office/drawing/2014/main" id="{EBA5FF47-3677-49A7-94CC-58B33D470A7A}"/>
              </a:ext>
            </a:extLst>
          </p:cNvPr>
          <p:cNvPicPr/>
          <p:nvPr/>
        </p:nvPicPr>
        <p:blipFill>
          <a:blip r:embed="rId5" cstate="print"/>
          <a:stretch>
            <a:fillRect/>
          </a:stretch>
        </p:blipFill>
        <p:spPr>
          <a:xfrm>
            <a:off x="428425" y="6990084"/>
            <a:ext cx="888301" cy="866313"/>
          </a:xfrm>
          <a:prstGeom prst="rect">
            <a:avLst/>
          </a:prstGeom>
          <a:ln/>
        </p:spPr>
      </p:pic>
      <p:pic>
        <p:nvPicPr>
          <p:cNvPr id="63" name="image14.png">
            <a:extLst>
              <a:ext uri="{FF2B5EF4-FFF2-40B4-BE49-F238E27FC236}">
                <a16:creationId xmlns:a16="http://schemas.microsoft.com/office/drawing/2014/main" id="{CADB992E-9702-4DA9-8F95-46A0F110574B}"/>
              </a:ext>
            </a:extLst>
          </p:cNvPr>
          <p:cNvPicPr/>
          <p:nvPr/>
        </p:nvPicPr>
        <p:blipFill>
          <a:blip r:embed="rId6" cstate="print"/>
          <a:stretch>
            <a:fillRect/>
          </a:stretch>
        </p:blipFill>
        <p:spPr>
          <a:xfrm>
            <a:off x="426510" y="4090481"/>
            <a:ext cx="913004" cy="869401"/>
          </a:xfrm>
          <a:prstGeom prst="rect">
            <a:avLst/>
          </a:prstGeom>
          <a:ln/>
        </p:spPr>
      </p:pic>
      <p:pic>
        <p:nvPicPr>
          <p:cNvPr id="64" name="image14.png">
            <a:extLst>
              <a:ext uri="{FF2B5EF4-FFF2-40B4-BE49-F238E27FC236}">
                <a16:creationId xmlns:a16="http://schemas.microsoft.com/office/drawing/2014/main" id="{11B66046-D151-4FAB-B0D7-FC222C324460}"/>
              </a:ext>
            </a:extLst>
          </p:cNvPr>
          <p:cNvPicPr/>
          <p:nvPr/>
        </p:nvPicPr>
        <p:blipFill>
          <a:blip r:embed="rId7" cstate="print"/>
          <a:stretch>
            <a:fillRect/>
          </a:stretch>
        </p:blipFill>
        <p:spPr>
          <a:xfrm>
            <a:off x="428424" y="3165794"/>
            <a:ext cx="888301" cy="869401"/>
          </a:xfrm>
          <a:prstGeom prst="rect">
            <a:avLst/>
          </a:prstGeom>
          <a:ln/>
        </p:spPr>
      </p:pic>
      <p:pic>
        <p:nvPicPr>
          <p:cNvPr id="65" name="image14.png">
            <a:extLst>
              <a:ext uri="{FF2B5EF4-FFF2-40B4-BE49-F238E27FC236}">
                <a16:creationId xmlns:a16="http://schemas.microsoft.com/office/drawing/2014/main" id="{840492A5-129A-4425-8EB2-551EB73B0917}"/>
              </a:ext>
            </a:extLst>
          </p:cNvPr>
          <p:cNvPicPr/>
          <p:nvPr/>
        </p:nvPicPr>
        <p:blipFill>
          <a:blip r:embed="rId8" cstate="print"/>
          <a:stretch>
            <a:fillRect/>
          </a:stretch>
        </p:blipFill>
        <p:spPr>
          <a:xfrm>
            <a:off x="430129" y="5048265"/>
            <a:ext cx="888301" cy="869401"/>
          </a:xfrm>
          <a:prstGeom prst="rect">
            <a:avLst/>
          </a:prstGeom>
          <a:ln/>
        </p:spPr>
      </p:pic>
      <p:pic>
        <p:nvPicPr>
          <p:cNvPr id="66" name="image14.png">
            <a:extLst>
              <a:ext uri="{FF2B5EF4-FFF2-40B4-BE49-F238E27FC236}">
                <a16:creationId xmlns:a16="http://schemas.microsoft.com/office/drawing/2014/main" id="{14C836A6-FA03-4093-A57D-E60D13D5DDD4}"/>
              </a:ext>
            </a:extLst>
          </p:cNvPr>
          <p:cNvPicPr/>
          <p:nvPr/>
        </p:nvPicPr>
        <p:blipFill>
          <a:blip r:embed="rId9" cstate="print"/>
          <a:stretch>
            <a:fillRect/>
          </a:stretch>
        </p:blipFill>
        <p:spPr>
          <a:xfrm>
            <a:off x="428424" y="7957012"/>
            <a:ext cx="888301" cy="869401"/>
          </a:xfrm>
          <a:prstGeom prst="rect">
            <a:avLst/>
          </a:prstGeom>
          <a:ln/>
        </p:spPr>
      </p:pic>
      <p:pic>
        <p:nvPicPr>
          <p:cNvPr id="67" name="image14.png">
            <a:extLst>
              <a:ext uri="{FF2B5EF4-FFF2-40B4-BE49-F238E27FC236}">
                <a16:creationId xmlns:a16="http://schemas.microsoft.com/office/drawing/2014/main" id="{0C808661-CD62-4257-8414-16C4F880F1D4}"/>
              </a:ext>
            </a:extLst>
          </p:cNvPr>
          <p:cNvPicPr/>
          <p:nvPr/>
        </p:nvPicPr>
        <p:blipFill>
          <a:blip r:embed="rId10" cstate="print"/>
          <a:stretch>
            <a:fillRect/>
          </a:stretch>
        </p:blipFill>
        <p:spPr>
          <a:xfrm>
            <a:off x="420777" y="8936984"/>
            <a:ext cx="888301" cy="869401"/>
          </a:xfrm>
          <a:prstGeom prst="rect">
            <a:avLst/>
          </a:prstGeom>
          <a:ln/>
        </p:spPr>
      </p:pic>
      <p:pic>
        <p:nvPicPr>
          <p:cNvPr id="80" name="image14.png">
            <a:extLst>
              <a:ext uri="{FF2B5EF4-FFF2-40B4-BE49-F238E27FC236}">
                <a16:creationId xmlns:a16="http://schemas.microsoft.com/office/drawing/2014/main" id="{D40740D1-74AB-4189-B029-C19208814BAE}"/>
              </a:ext>
            </a:extLst>
          </p:cNvPr>
          <p:cNvPicPr/>
          <p:nvPr/>
        </p:nvPicPr>
        <p:blipFill>
          <a:blip r:embed="rId11" cstate="print"/>
          <a:stretch>
            <a:fillRect/>
          </a:stretch>
        </p:blipFill>
        <p:spPr>
          <a:xfrm>
            <a:off x="3651659" y="343299"/>
            <a:ext cx="883790" cy="808573"/>
          </a:xfrm>
          <a:prstGeom prst="rect">
            <a:avLst/>
          </a:prstGeom>
          <a:ln/>
        </p:spPr>
      </p:pic>
      <p:pic>
        <p:nvPicPr>
          <p:cNvPr id="82" name="image14.png">
            <a:extLst>
              <a:ext uri="{FF2B5EF4-FFF2-40B4-BE49-F238E27FC236}">
                <a16:creationId xmlns:a16="http://schemas.microsoft.com/office/drawing/2014/main" id="{1AF5BCE5-946C-4E24-A3F9-3B4B60E1D0D8}"/>
              </a:ext>
            </a:extLst>
          </p:cNvPr>
          <p:cNvPicPr/>
          <p:nvPr/>
        </p:nvPicPr>
        <p:blipFill>
          <a:blip r:embed="rId12" cstate="print"/>
          <a:stretch>
            <a:fillRect/>
          </a:stretch>
        </p:blipFill>
        <p:spPr>
          <a:xfrm>
            <a:off x="3632015" y="5031953"/>
            <a:ext cx="883790" cy="861774"/>
          </a:xfrm>
          <a:prstGeom prst="rect">
            <a:avLst/>
          </a:prstGeom>
          <a:ln/>
        </p:spPr>
      </p:pic>
      <p:pic>
        <p:nvPicPr>
          <p:cNvPr id="83" name="image14.png">
            <a:extLst>
              <a:ext uri="{FF2B5EF4-FFF2-40B4-BE49-F238E27FC236}">
                <a16:creationId xmlns:a16="http://schemas.microsoft.com/office/drawing/2014/main" id="{1EF461CB-9C44-4978-AF6F-A169CDB38E40}"/>
              </a:ext>
            </a:extLst>
          </p:cNvPr>
          <p:cNvPicPr/>
          <p:nvPr/>
        </p:nvPicPr>
        <p:blipFill>
          <a:blip r:embed="rId13" cstate="print"/>
          <a:stretch>
            <a:fillRect/>
          </a:stretch>
        </p:blipFill>
        <p:spPr>
          <a:xfrm>
            <a:off x="3673111" y="6015907"/>
            <a:ext cx="812746" cy="869400"/>
          </a:xfrm>
          <a:prstGeom prst="rect">
            <a:avLst/>
          </a:prstGeom>
          <a:ln/>
        </p:spPr>
      </p:pic>
      <p:pic>
        <p:nvPicPr>
          <p:cNvPr id="84" name="image14.png">
            <a:extLst>
              <a:ext uri="{FF2B5EF4-FFF2-40B4-BE49-F238E27FC236}">
                <a16:creationId xmlns:a16="http://schemas.microsoft.com/office/drawing/2014/main" id="{1C47DF50-BF48-4EC5-A1E0-904E1C548002}"/>
              </a:ext>
            </a:extLst>
          </p:cNvPr>
          <p:cNvPicPr/>
          <p:nvPr/>
        </p:nvPicPr>
        <p:blipFill>
          <a:blip r:embed="rId14" cstate="print"/>
          <a:stretch>
            <a:fillRect/>
          </a:stretch>
        </p:blipFill>
        <p:spPr>
          <a:xfrm>
            <a:off x="3632200" y="3146624"/>
            <a:ext cx="878810" cy="861774"/>
          </a:xfrm>
          <a:prstGeom prst="rect">
            <a:avLst/>
          </a:prstGeom>
          <a:ln/>
        </p:spPr>
      </p:pic>
      <p:pic>
        <p:nvPicPr>
          <p:cNvPr id="85" name="image14.png">
            <a:extLst>
              <a:ext uri="{FF2B5EF4-FFF2-40B4-BE49-F238E27FC236}">
                <a16:creationId xmlns:a16="http://schemas.microsoft.com/office/drawing/2014/main" id="{A3BA9FBE-9249-4BEF-8AF0-BF9982417D5A}"/>
              </a:ext>
            </a:extLst>
          </p:cNvPr>
          <p:cNvPicPr/>
          <p:nvPr/>
        </p:nvPicPr>
        <p:blipFill>
          <a:blip r:embed="rId15" cstate="print"/>
          <a:stretch>
            <a:fillRect/>
          </a:stretch>
        </p:blipFill>
        <p:spPr>
          <a:xfrm>
            <a:off x="3651659" y="2167308"/>
            <a:ext cx="888931" cy="900285"/>
          </a:xfrm>
          <a:prstGeom prst="rect">
            <a:avLst/>
          </a:prstGeom>
          <a:ln/>
        </p:spPr>
      </p:pic>
      <p:pic>
        <p:nvPicPr>
          <p:cNvPr id="86" name="image14.png">
            <a:extLst>
              <a:ext uri="{FF2B5EF4-FFF2-40B4-BE49-F238E27FC236}">
                <a16:creationId xmlns:a16="http://schemas.microsoft.com/office/drawing/2014/main" id="{8820A201-A6AE-43D5-B977-B8751C3ECB8D}"/>
              </a:ext>
            </a:extLst>
          </p:cNvPr>
          <p:cNvPicPr/>
          <p:nvPr/>
        </p:nvPicPr>
        <p:blipFill>
          <a:blip r:embed="rId16" cstate="print"/>
          <a:stretch>
            <a:fillRect/>
          </a:stretch>
        </p:blipFill>
        <p:spPr>
          <a:xfrm>
            <a:off x="3632200" y="4062233"/>
            <a:ext cx="878810" cy="877055"/>
          </a:xfrm>
          <a:prstGeom prst="rect">
            <a:avLst/>
          </a:prstGeom>
          <a:ln/>
        </p:spPr>
      </p:pic>
      <p:pic>
        <p:nvPicPr>
          <p:cNvPr id="87" name="image14.png">
            <a:extLst>
              <a:ext uri="{FF2B5EF4-FFF2-40B4-BE49-F238E27FC236}">
                <a16:creationId xmlns:a16="http://schemas.microsoft.com/office/drawing/2014/main" id="{D40A4770-0005-4CC9-A999-6B07811300FD}"/>
              </a:ext>
            </a:extLst>
          </p:cNvPr>
          <p:cNvPicPr/>
          <p:nvPr/>
        </p:nvPicPr>
        <p:blipFill>
          <a:blip r:embed="rId17" cstate="print"/>
          <a:stretch>
            <a:fillRect/>
          </a:stretch>
        </p:blipFill>
        <p:spPr>
          <a:xfrm>
            <a:off x="3671387" y="7938938"/>
            <a:ext cx="829218" cy="822422"/>
          </a:xfrm>
          <a:prstGeom prst="rect">
            <a:avLst/>
          </a:prstGeom>
          <a:ln/>
        </p:spPr>
      </p:pic>
      <p:pic>
        <p:nvPicPr>
          <p:cNvPr id="88" name="image14.png">
            <a:extLst>
              <a:ext uri="{FF2B5EF4-FFF2-40B4-BE49-F238E27FC236}">
                <a16:creationId xmlns:a16="http://schemas.microsoft.com/office/drawing/2014/main" id="{DC1084F7-C771-49FE-923F-B5B4BC187D76}"/>
              </a:ext>
            </a:extLst>
          </p:cNvPr>
          <p:cNvPicPr/>
          <p:nvPr/>
        </p:nvPicPr>
        <p:blipFill>
          <a:blip r:embed="rId18" cstate="print"/>
          <a:stretch>
            <a:fillRect/>
          </a:stretch>
        </p:blipFill>
        <p:spPr>
          <a:xfrm>
            <a:off x="3656639" y="8900751"/>
            <a:ext cx="951456" cy="861774"/>
          </a:xfrm>
          <a:prstGeom prst="rect">
            <a:avLst/>
          </a:prstGeom>
          <a:ln/>
        </p:spPr>
      </p:pic>
      <p:sp>
        <p:nvSpPr>
          <p:cNvPr id="3" name="Rectangle 2">
            <a:extLst>
              <a:ext uri="{FF2B5EF4-FFF2-40B4-BE49-F238E27FC236}">
                <a16:creationId xmlns:a16="http://schemas.microsoft.com/office/drawing/2014/main" id="{B605C10B-AEB4-4A33-B494-5180966D31DB}"/>
              </a:ext>
            </a:extLst>
          </p:cNvPr>
          <p:cNvSpPr/>
          <p:nvPr/>
        </p:nvSpPr>
        <p:spPr>
          <a:xfrm>
            <a:off x="1461132" y="2094278"/>
            <a:ext cx="2124463" cy="1015663"/>
          </a:xfrm>
          <a:prstGeom prst="rect">
            <a:avLst/>
          </a:prstGeom>
        </p:spPr>
        <p:txBody>
          <a:bodyPr wrap="square">
            <a:spAutoFit/>
          </a:bodyPr>
          <a:lstStyle/>
          <a:p>
            <a:r>
              <a:rPr lang="en-US" sz="1000" dirty="0" err="1"/>
              <a:t>Prof.Dr.Zahid</a:t>
            </a:r>
            <a:r>
              <a:rPr lang="en-US" sz="1000" dirty="0"/>
              <a:t> Haque is the Senior Advisor for Asia Pacific from the World Sports </a:t>
            </a:r>
            <a:r>
              <a:rPr lang="en-US" sz="1000" dirty="0" err="1"/>
              <a:t>Alliance,IGO</a:t>
            </a:r>
            <a:r>
              <a:rPr lang="en-US" sz="1000" dirty="0"/>
              <a:t>; Chancellor of ASEAN University International. Senate member of Open Int. University of </a:t>
            </a:r>
            <a:r>
              <a:rPr lang="en-US" sz="1000" dirty="0" err="1"/>
              <a:t>Compl</a:t>
            </a:r>
            <a:r>
              <a:rPr lang="en-US" sz="1000"/>
              <a:t> Med.</a:t>
            </a:r>
            <a:endParaRPr lang="de-DE" sz="1000" dirty="0"/>
          </a:p>
        </p:txBody>
      </p:sp>
      <p:sp>
        <p:nvSpPr>
          <p:cNvPr id="68" name="TextBox 67">
            <a:extLst>
              <a:ext uri="{FF2B5EF4-FFF2-40B4-BE49-F238E27FC236}">
                <a16:creationId xmlns:a16="http://schemas.microsoft.com/office/drawing/2014/main" id="{4F494A91-7821-4060-BAE6-EC6A4E06F6A4}"/>
              </a:ext>
            </a:extLst>
          </p:cNvPr>
          <p:cNvSpPr txBox="1"/>
          <p:nvPr/>
        </p:nvSpPr>
        <p:spPr>
          <a:xfrm>
            <a:off x="1458510" y="3093553"/>
            <a:ext cx="2068708" cy="707886"/>
          </a:xfrm>
          <a:prstGeom prst="rect">
            <a:avLst/>
          </a:prstGeom>
          <a:noFill/>
        </p:spPr>
        <p:txBody>
          <a:bodyPr wrap="square" rtlCol="0">
            <a:spAutoFit/>
          </a:bodyPr>
          <a:lstStyle/>
          <a:p>
            <a:pPr lvl="0" defTabSz="914400" eaLnBrk="0" fontAlgn="base" hangingPunct="0">
              <a:spcBef>
                <a:spcPct val="0"/>
              </a:spcBef>
              <a:spcAft>
                <a:spcPct val="0"/>
              </a:spcAft>
            </a:pPr>
            <a:r>
              <a:rPr lang="nn-NO" altLang="de-DE" sz="1000" dirty="0"/>
              <a:t>Kerstin Klemm, Bonn, (DE)</a:t>
            </a:r>
          </a:p>
          <a:p>
            <a:pPr lvl="0" defTabSz="914400" eaLnBrk="0" fontAlgn="base" hangingPunct="0">
              <a:spcBef>
                <a:spcPct val="0"/>
              </a:spcBef>
              <a:spcAft>
                <a:spcPct val="0"/>
              </a:spcAft>
            </a:pPr>
            <a:r>
              <a:rPr lang="nn-NO" altLang="de-DE" sz="1000" dirty="0"/>
              <a:t>Head Media Analysis, Media Tenor International AG</a:t>
            </a:r>
          </a:p>
          <a:p>
            <a:pPr lvl="0" defTabSz="914400" eaLnBrk="0" fontAlgn="base" hangingPunct="0">
              <a:spcBef>
                <a:spcPct val="0"/>
              </a:spcBef>
              <a:spcAft>
                <a:spcPct val="0"/>
              </a:spcAft>
            </a:pPr>
            <a:endParaRPr lang="en-US" altLang="de-DE" sz="1000" dirty="0"/>
          </a:p>
        </p:txBody>
      </p:sp>
      <p:sp>
        <p:nvSpPr>
          <p:cNvPr id="5" name="Rectangle 4">
            <a:extLst>
              <a:ext uri="{FF2B5EF4-FFF2-40B4-BE49-F238E27FC236}">
                <a16:creationId xmlns:a16="http://schemas.microsoft.com/office/drawing/2014/main" id="{DA54B5D6-EBD1-47C9-B7F1-7F5F5AB0D0E3}"/>
              </a:ext>
            </a:extLst>
          </p:cNvPr>
          <p:cNvSpPr/>
          <p:nvPr/>
        </p:nvSpPr>
        <p:spPr>
          <a:xfrm>
            <a:off x="4752975" y="6986664"/>
            <a:ext cx="2105025" cy="1138773"/>
          </a:xfrm>
          <a:prstGeom prst="rect">
            <a:avLst/>
          </a:prstGeom>
        </p:spPr>
        <p:txBody>
          <a:bodyPr wrap="square">
            <a:spAutoFit/>
          </a:bodyPr>
          <a:lstStyle/>
          <a:p>
            <a:r>
              <a:rPr lang="en-US" sz="1000" dirty="0" err="1"/>
              <a:t>Shima</a:t>
            </a:r>
            <a:r>
              <a:rPr lang="en-US" sz="1000" dirty="0"/>
              <a:t> </a:t>
            </a:r>
            <a:r>
              <a:rPr lang="en-US" sz="1000" dirty="0" err="1"/>
              <a:t>Sazegari</a:t>
            </a:r>
            <a:r>
              <a:rPr lang="en-US" sz="1000" dirty="0"/>
              <a:t>, (CH), CEO Swiss Alternative Medicine, pharmacist and integrative medicine consultant for more than 25 years </a:t>
            </a:r>
          </a:p>
          <a:p>
            <a:endParaRPr lang="en-US" sz="1000" dirty="0"/>
          </a:p>
          <a:p>
            <a:endParaRPr lang="en-US" dirty="0"/>
          </a:p>
        </p:txBody>
      </p:sp>
      <p:sp>
        <p:nvSpPr>
          <p:cNvPr id="54" name="Rectangle 53">
            <a:extLst>
              <a:ext uri="{FF2B5EF4-FFF2-40B4-BE49-F238E27FC236}">
                <a16:creationId xmlns:a16="http://schemas.microsoft.com/office/drawing/2014/main" id="{849729E1-AF3C-46FE-8344-AE3E78826F2E}"/>
              </a:ext>
            </a:extLst>
          </p:cNvPr>
          <p:cNvSpPr/>
          <p:nvPr/>
        </p:nvSpPr>
        <p:spPr>
          <a:xfrm>
            <a:off x="4745498" y="240770"/>
            <a:ext cx="2124463" cy="1015663"/>
          </a:xfrm>
          <a:prstGeom prst="rect">
            <a:avLst/>
          </a:prstGeom>
        </p:spPr>
        <p:txBody>
          <a:bodyPr wrap="square">
            <a:spAutoFit/>
          </a:bodyPr>
          <a:lstStyle/>
          <a:p>
            <a:r>
              <a:rPr lang="en-US" sz="1000" dirty="0"/>
              <a:t>Dr Paul </a:t>
            </a:r>
            <a:r>
              <a:rPr lang="en-US" sz="1000" dirty="0" err="1"/>
              <a:t>Barach</a:t>
            </a:r>
            <a:r>
              <a:rPr lang="en-US" sz="1000" dirty="0"/>
              <a:t>, MD, MPH, (US), Clinical Professor, Wayne State University  and Jefferson College of Public Health, practicing physician-scientist in critical care, patient safety,  and global health</a:t>
            </a:r>
          </a:p>
        </p:txBody>
      </p:sp>
      <p:pic>
        <p:nvPicPr>
          <p:cNvPr id="70" name="Picture 69">
            <a:extLst>
              <a:ext uri="{FF2B5EF4-FFF2-40B4-BE49-F238E27FC236}">
                <a16:creationId xmlns:a16="http://schemas.microsoft.com/office/drawing/2014/main" id="{3B3D99E7-FAA6-4761-BFD1-FEC1E2BAC277}"/>
              </a:ext>
            </a:extLst>
          </p:cNvPr>
          <p:cNvPicPr>
            <a:picLocks noChangeAspect="1"/>
          </p:cNvPicPr>
          <p:nvPr/>
        </p:nvPicPr>
        <p:blipFill>
          <a:blip r:embed="rId19"/>
          <a:stretch>
            <a:fillRect/>
          </a:stretch>
        </p:blipFill>
        <p:spPr>
          <a:xfrm>
            <a:off x="3607230" y="1222038"/>
            <a:ext cx="933360" cy="870538"/>
          </a:xfrm>
          <a:prstGeom prst="rect">
            <a:avLst/>
          </a:prstGeom>
        </p:spPr>
      </p:pic>
      <p:pic>
        <p:nvPicPr>
          <p:cNvPr id="2" name="Picture 1">
            <a:extLst>
              <a:ext uri="{FF2B5EF4-FFF2-40B4-BE49-F238E27FC236}">
                <a16:creationId xmlns:a16="http://schemas.microsoft.com/office/drawing/2014/main" id="{328A8413-225E-432F-83E7-CAC8B7512522}"/>
              </a:ext>
            </a:extLst>
          </p:cNvPr>
          <p:cNvPicPr>
            <a:picLocks noChangeAspect="1"/>
          </p:cNvPicPr>
          <p:nvPr/>
        </p:nvPicPr>
        <p:blipFill>
          <a:blip r:embed="rId20"/>
          <a:stretch>
            <a:fillRect/>
          </a:stretch>
        </p:blipFill>
        <p:spPr>
          <a:xfrm>
            <a:off x="3669346" y="7032465"/>
            <a:ext cx="803804" cy="795806"/>
          </a:xfrm>
          <a:prstGeom prst="rect">
            <a:avLst/>
          </a:prstGeom>
        </p:spPr>
      </p:pic>
      <p:pic>
        <p:nvPicPr>
          <p:cNvPr id="7" name="Grafik 6">
            <a:extLst>
              <a:ext uri="{FF2B5EF4-FFF2-40B4-BE49-F238E27FC236}">
                <a16:creationId xmlns:a16="http://schemas.microsoft.com/office/drawing/2014/main" id="{D915DE61-1203-4E29-96E7-63AC6017774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396774" y="2200270"/>
            <a:ext cx="951600" cy="870538"/>
          </a:xfrm>
          <a:prstGeom prst="rect">
            <a:avLst/>
          </a:prstGeom>
        </p:spPr>
      </p:pic>
    </p:spTree>
    <p:extLst>
      <p:ext uri="{BB962C8B-B14F-4D97-AF65-F5344CB8AC3E}">
        <p14:creationId xmlns:p14="http://schemas.microsoft.com/office/powerpoint/2010/main" val="1984042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813D8-5E8A-4A22-988C-C19E92FF5747}"/>
              </a:ext>
            </a:extLst>
          </p:cNvPr>
          <p:cNvSpPr>
            <a:spLocks noGrp="1"/>
          </p:cNvSpPr>
          <p:nvPr>
            <p:ph type="title"/>
          </p:nvPr>
        </p:nvSpPr>
        <p:spPr/>
        <p:txBody>
          <a:bodyPr/>
          <a:lstStyle/>
          <a:p>
            <a:r>
              <a:rPr lang="de-DE" dirty="0"/>
              <a:t>Newsletter fom </a:t>
            </a:r>
          </a:p>
        </p:txBody>
      </p:sp>
      <p:sp>
        <p:nvSpPr>
          <p:cNvPr id="3" name="Text Placeholder 2">
            <a:extLst>
              <a:ext uri="{FF2B5EF4-FFF2-40B4-BE49-F238E27FC236}">
                <a16:creationId xmlns:a16="http://schemas.microsoft.com/office/drawing/2014/main" id="{D476BD59-A43A-40EE-AE17-A65D064A56CA}"/>
              </a:ext>
            </a:extLst>
          </p:cNvPr>
          <p:cNvSpPr>
            <a:spLocks noGrp="1"/>
          </p:cNvSpPr>
          <p:nvPr>
            <p:ph type="body" idx="1"/>
          </p:nvPr>
        </p:nvSpPr>
        <p:spPr>
          <a:xfrm>
            <a:off x="468669" y="6019939"/>
            <a:ext cx="5915025" cy="1696701"/>
          </a:xfrm>
        </p:spPr>
        <p:txBody>
          <a:bodyPr>
            <a:normAutofit/>
          </a:bodyPr>
          <a:lstStyle/>
          <a:p>
            <a:r>
              <a:rPr lang="de-DE" sz="3000" dirty="0"/>
              <a:t>10th June 2020</a:t>
            </a:r>
          </a:p>
        </p:txBody>
      </p:sp>
    </p:spTree>
    <p:extLst>
      <p:ext uri="{BB962C8B-B14F-4D97-AF65-F5344CB8AC3E}">
        <p14:creationId xmlns:p14="http://schemas.microsoft.com/office/powerpoint/2010/main" val="800221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38">
            <a:extLst>
              <a:ext uri="{FF2B5EF4-FFF2-40B4-BE49-F238E27FC236}">
                <a16:creationId xmlns:a16="http://schemas.microsoft.com/office/drawing/2014/main" id="{CE2C0DF6-64FF-4421-9668-C1EED0C7A6F2}"/>
              </a:ext>
            </a:extLst>
          </p:cNvPr>
          <p:cNvGraphicFramePr>
            <a:graphicFrameLocks/>
          </p:cNvGraphicFramePr>
          <p:nvPr/>
        </p:nvGraphicFramePr>
        <p:xfrm>
          <a:off x="4020480" y="508000"/>
          <a:ext cx="2774136" cy="222925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3BA068C0-A897-46D2-94F9-8A751C3DE57A}"/>
              </a:ext>
            </a:extLst>
          </p:cNvPr>
          <p:cNvSpPr>
            <a:spLocks noGrp="1"/>
          </p:cNvSpPr>
          <p:nvPr>
            <p:ph type="body" idx="1"/>
          </p:nvPr>
        </p:nvSpPr>
        <p:spPr>
          <a:xfrm>
            <a:off x="471487" y="152615"/>
            <a:ext cx="5915025" cy="340755"/>
          </a:xfrm>
        </p:spPr>
        <p:txBody>
          <a:bodyPr>
            <a:normAutofit lnSpcReduction="10000"/>
          </a:bodyPr>
          <a:lstStyle/>
          <a:p>
            <a:r>
              <a:rPr lang="de-DE" sz="1650" b="1" dirty="0">
                <a:solidFill>
                  <a:schemeClr val="tx2">
                    <a:lumMod val="50000"/>
                  </a:schemeClr>
                </a:solidFill>
              </a:rPr>
              <a:t>¿Qué es lo que (no) vemos?</a:t>
            </a:r>
          </a:p>
          <a:p>
            <a:endParaRPr lang="de-DE" dirty="0"/>
          </a:p>
          <a:p>
            <a:endParaRPr lang="de-DE" dirty="0"/>
          </a:p>
        </p:txBody>
      </p:sp>
      <p:sp>
        <p:nvSpPr>
          <p:cNvPr id="22" name="Textfeld 21">
            <a:extLst>
              <a:ext uri="{FF2B5EF4-FFF2-40B4-BE49-F238E27FC236}">
                <a16:creationId xmlns:a16="http://schemas.microsoft.com/office/drawing/2014/main" id="{427D0909-E2B2-4FE7-B954-E8297236A3DF}"/>
              </a:ext>
            </a:extLst>
          </p:cNvPr>
          <p:cNvSpPr txBox="1"/>
          <p:nvPr/>
        </p:nvSpPr>
        <p:spPr>
          <a:xfrm>
            <a:off x="112634" y="5686557"/>
            <a:ext cx="6558466" cy="2077492"/>
          </a:xfrm>
          <a:prstGeom prst="rect">
            <a:avLst/>
          </a:prstGeom>
          <a:noFill/>
        </p:spPr>
        <p:txBody>
          <a:bodyPr wrap="square" rtlCol="0" anchor="t">
            <a:spAutoFit/>
          </a:bodyPr>
          <a:lstStyle/>
          <a:p>
            <a:pPr algn="ctr"/>
            <a:r>
              <a:rPr lang="en-US" sz="1400" b="1" dirty="0">
                <a:solidFill>
                  <a:schemeClr val="tx2">
                    <a:lumMod val="50000"/>
                  </a:schemeClr>
                </a:solidFill>
                <a:cs typeface="Times New Roman"/>
              </a:rPr>
              <a:t>El </a:t>
            </a:r>
            <a:r>
              <a:rPr lang="en-US" sz="1400" b="1" dirty="0" err="1">
                <a:solidFill>
                  <a:schemeClr val="tx2">
                    <a:lumMod val="50000"/>
                  </a:schemeClr>
                </a:solidFill>
                <a:cs typeface="Times New Roman"/>
              </a:rPr>
              <a:t>comisario</a:t>
            </a:r>
            <a:r>
              <a:rPr lang="en-US" sz="1400" b="1" dirty="0">
                <a:solidFill>
                  <a:schemeClr val="tx2">
                    <a:lumMod val="50000"/>
                  </a:schemeClr>
                </a:solidFill>
                <a:cs typeface="Times New Roman"/>
              </a:rPr>
              <a:t> de la UE de </a:t>
            </a:r>
            <a:r>
              <a:rPr lang="en-US" sz="1400" b="1" dirty="0" err="1">
                <a:solidFill>
                  <a:schemeClr val="tx2">
                    <a:lumMod val="50000"/>
                  </a:schemeClr>
                </a:solidFill>
                <a:cs typeface="Times New Roman"/>
              </a:rPr>
              <a:t>salud</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permanece</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por</a:t>
            </a:r>
            <a:r>
              <a:rPr lang="en-US" sz="1400" b="1" dirty="0">
                <a:solidFill>
                  <a:schemeClr val="tx2">
                    <a:lumMod val="50000"/>
                  </a:schemeClr>
                </a:solidFill>
                <a:cs typeface="Times New Roman"/>
              </a:rPr>
              <a:t> </a:t>
            </a:r>
            <a:r>
              <a:rPr lang="en-US" sz="1400" b="1" dirty="0" err="1">
                <a:solidFill>
                  <a:schemeClr val="tx2">
                    <a:lumMod val="50000"/>
                  </a:schemeClr>
                </a:solidFill>
                <a:cs typeface="Times New Roman"/>
              </a:rPr>
              <a:t>debajo</a:t>
            </a:r>
            <a:r>
              <a:rPr lang="en-US" sz="1400" b="1" dirty="0">
                <a:solidFill>
                  <a:schemeClr val="tx2">
                    <a:lumMod val="50000"/>
                  </a:schemeClr>
                </a:solidFill>
                <a:cs typeface="Times New Roman"/>
              </a:rPr>
              <a:t> del umbral de la </a:t>
            </a:r>
            <a:r>
              <a:rPr lang="en-US" sz="1400" b="1" dirty="0" err="1">
                <a:solidFill>
                  <a:schemeClr val="tx2">
                    <a:lumMod val="50000"/>
                  </a:schemeClr>
                </a:solidFill>
                <a:cs typeface="Times New Roman"/>
              </a:rPr>
              <a:t>conciencia</a:t>
            </a:r>
            <a:endParaRPr lang="en-US" sz="1400" b="1" dirty="0">
              <a:solidFill>
                <a:schemeClr val="tx2">
                  <a:lumMod val="50000"/>
                </a:schemeClr>
              </a:solidFill>
              <a:cs typeface="Times New Roman"/>
            </a:endParaRPr>
          </a:p>
          <a:p>
            <a:pPr algn="just"/>
            <a:r>
              <a:rPr lang="en-US" sz="1150" dirty="0">
                <a:solidFill>
                  <a:srgbClr val="044E6F"/>
                </a:solidFill>
              </a:rPr>
              <a:t>Ursula von der </a:t>
            </a:r>
            <a:r>
              <a:rPr lang="en-US" sz="1150" dirty="0" err="1">
                <a:solidFill>
                  <a:srgbClr val="044E6F"/>
                </a:solidFill>
              </a:rPr>
              <a:t>Leyen</a:t>
            </a:r>
            <a:r>
              <a:rPr lang="en-US" sz="1150" dirty="0">
                <a:solidFill>
                  <a:srgbClr val="044E6F"/>
                </a:solidFill>
              </a:rPr>
              <a:t>  </a:t>
            </a:r>
            <a:r>
              <a:rPr lang="en-US" sz="1150" dirty="0" err="1">
                <a:solidFill>
                  <a:srgbClr val="044E6F"/>
                </a:solidFill>
              </a:rPr>
              <a:t>es</a:t>
            </a:r>
            <a:r>
              <a:rPr lang="en-US" sz="1150" dirty="0">
                <a:solidFill>
                  <a:srgbClr val="044E6F"/>
                </a:solidFill>
              </a:rPr>
              <a:t> la </a:t>
            </a:r>
            <a:r>
              <a:rPr lang="en-US" sz="1150" dirty="0" err="1">
                <a:solidFill>
                  <a:srgbClr val="044E6F"/>
                </a:solidFill>
              </a:rPr>
              <a:t>nueva</a:t>
            </a:r>
            <a:r>
              <a:rPr lang="en-US" sz="1150" dirty="0">
                <a:solidFill>
                  <a:srgbClr val="044E6F"/>
                </a:solidFill>
              </a:rPr>
              <a:t> </a:t>
            </a:r>
            <a:r>
              <a:rPr lang="en-US" sz="1150" dirty="0" err="1">
                <a:solidFill>
                  <a:srgbClr val="044E6F"/>
                </a:solidFill>
              </a:rPr>
              <a:t>homóloga</a:t>
            </a:r>
            <a:r>
              <a:rPr lang="en-US" sz="1150" dirty="0">
                <a:solidFill>
                  <a:srgbClr val="044E6F"/>
                </a:solidFill>
              </a:rPr>
              <a:t> de </a:t>
            </a:r>
            <a:r>
              <a:rPr lang="en-US" sz="1150" dirty="0" err="1">
                <a:solidFill>
                  <a:srgbClr val="044E6F"/>
                </a:solidFill>
              </a:rPr>
              <a:t>los</a:t>
            </a:r>
            <a:r>
              <a:rPr lang="en-US" sz="1150" dirty="0">
                <a:solidFill>
                  <a:srgbClr val="044E6F"/>
                </a:solidFill>
              </a:rPr>
              <a:t> </a:t>
            </a:r>
            <a:r>
              <a:rPr lang="en-US" sz="1150" dirty="0" err="1">
                <a:solidFill>
                  <a:srgbClr val="044E6F"/>
                </a:solidFill>
              </a:rPr>
              <a:t>presidentes</a:t>
            </a:r>
            <a:r>
              <a:rPr lang="en-US" sz="1150" dirty="0">
                <a:solidFill>
                  <a:srgbClr val="044E6F"/>
                </a:solidFill>
              </a:rPr>
              <a:t> </a:t>
            </a:r>
            <a:r>
              <a:rPr lang="en-US" sz="1150" dirty="0" err="1">
                <a:solidFill>
                  <a:srgbClr val="044E6F"/>
                </a:solidFill>
              </a:rPr>
              <a:t>africanos</a:t>
            </a:r>
            <a:r>
              <a:rPr lang="en-US" sz="1150" dirty="0">
                <a:solidFill>
                  <a:srgbClr val="044E6F"/>
                </a:solidFill>
              </a:rPr>
              <a:t>, </a:t>
            </a:r>
            <a:r>
              <a:rPr lang="en-US" sz="1150" dirty="0" err="1">
                <a:solidFill>
                  <a:srgbClr val="044E6F"/>
                </a:solidFill>
              </a:rPr>
              <a:t>americanoys</a:t>
            </a:r>
            <a:r>
              <a:rPr lang="en-US" sz="1150" dirty="0">
                <a:solidFill>
                  <a:srgbClr val="044E6F"/>
                </a:solidFill>
              </a:rPr>
              <a:t> y chinos.  Ha </a:t>
            </a:r>
            <a:r>
              <a:rPr lang="en-US" sz="1150" dirty="0" err="1">
                <a:solidFill>
                  <a:srgbClr val="044E6F"/>
                </a:solidFill>
              </a:rPr>
              <a:t>estado</a:t>
            </a:r>
            <a:r>
              <a:rPr lang="en-US" sz="1150" dirty="0">
                <a:solidFill>
                  <a:srgbClr val="044E6F"/>
                </a:solidFill>
              </a:rPr>
              <a:t> en el cargo </a:t>
            </a:r>
            <a:r>
              <a:rPr lang="en-US" sz="1150" dirty="0" err="1">
                <a:solidFill>
                  <a:srgbClr val="044E6F"/>
                </a:solidFill>
              </a:rPr>
              <a:t>desde</a:t>
            </a:r>
            <a:r>
              <a:rPr lang="en-US" sz="1150" dirty="0">
                <a:solidFill>
                  <a:srgbClr val="044E6F"/>
                </a:solidFill>
              </a:rPr>
              <a:t> 12/2019 con la </a:t>
            </a:r>
            <a:r>
              <a:rPr lang="en-US" sz="1150" dirty="0" err="1">
                <a:solidFill>
                  <a:srgbClr val="044E6F"/>
                </a:solidFill>
              </a:rPr>
              <a:t>promesa</a:t>
            </a:r>
            <a:r>
              <a:rPr lang="en-US" sz="1150" dirty="0">
                <a:solidFill>
                  <a:srgbClr val="044E6F"/>
                </a:solidFill>
              </a:rPr>
              <a:t> de </a:t>
            </a:r>
            <a:r>
              <a:rPr lang="en-US" sz="1150" dirty="0" err="1">
                <a:solidFill>
                  <a:srgbClr val="044E6F"/>
                </a:solidFill>
              </a:rPr>
              <a:t>desarrollar</a:t>
            </a:r>
            <a:r>
              <a:rPr lang="en-US" sz="1150" dirty="0">
                <a:solidFill>
                  <a:srgbClr val="044E6F"/>
                </a:solidFill>
              </a:rPr>
              <a:t> </a:t>
            </a:r>
            <a:r>
              <a:rPr lang="en-US" sz="1150" dirty="0" err="1">
                <a:solidFill>
                  <a:srgbClr val="044E6F"/>
                </a:solidFill>
              </a:rPr>
              <a:t>una</a:t>
            </a:r>
            <a:r>
              <a:rPr lang="en-US" sz="1150" dirty="0">
                <a:solidFill>
                  <a:srgbClr val="044E6F"/>
                </a:solidFill>
              </a:rPr>
              <a:t> </a:t>
            </a:r>
            <a:r>
              <a:rPr lang="en-US" sz="1150" dirty="0" err="1">
                <a:solidFill>
                  <a:srgbClr val="044E6F"/>
                </a:solidFill>
              </a:rPr>
              <a:t>comunicación</a:t>
            </a:r>
            <a:r>
              <a:rPr lang="en-US" sz="1150" dirty="0">
                <a:solidFill>
                  <a:srgbClr val="044E6F"/>
                </a:solidFill>
              </a:rPr>
              <a:t> </a:t>
            </a:r>
            <a:r>
              <a:rPr lang="en-US" sz="1150" dirty="0" err="1">
                <a:solidFill>
                  <a:srgbClr val="044E6F"/>
                </a:solidFill>
              </a:rPr>
              <a:t>nueva</a:t>
            </a:r>
            <a:r>
              <a:rPr lang="en-US" sz="1150" dirty="0">
                <a:solidFill>
                  <a:srgbClr val="044E6F"/>
                </a:solidFill>
              </a:rPr>
              <a:t> y </a:t>
            </a:r>
            <a:r>
              <a:rPr lang="en-US" sz="1150" dirty="0" err="1">
                <a:solidFill>
                  <a:srgbClr val="044E6F"/>
                </a:solidFill>
              </a:rPr>
              <a:t>directa</a:t>
            </a:r>
            <a:r>
              <a:rPr lang="en-US" sz="1150" dirty="0">
                <a:solidFill>
                  <a:srgbClr val="044E6F"/>
                </a:solidFill>
              </a:rPr>
              <a:t> a </a:t>
            </a:r>
            <a:r>
              <a:rPr lang="en-US" sz="1150" dirty="0" err="1">
                <a:solidFill>
                  <a:srgbClr val="044E6F"/>
                </a:solidFill>
              </a:rPr>
              <a:t>aquellos</a:t>
            </a:r>
            <a:r>
              <a:rPr lang="en-US" sz="1150" dirty="0">
                <a:solidFill>
                  <a:srgbClr val="044E6F"/>
                </a:solidFill>
              </a:rPr>
              <a:t> que </a:t>
            </a:r>
            <a:r>
              <a:rPr lang="en-US" sz="1150" dirty="0" err="1">
                <a:solidFill>
                  <a:srgbClr val="044E6F"/>
                </a:solidFill>
              </a:rPr>
              <a:t>representa</a:t>
            </a:r>
            <a:r>
              <a:rPr lang="en-US" sz="1150" dirty="0">
                <a:solidFill>
                  <a:srgbClr val="044E6F"/>
                </a:solidFill>
              </a:rPr>
              <a:t> (500 </a:t>
            </a:r>
            <a:r>
              <a:rPr lang="en-US" sz="1150" dirty="0" err="1">
                <a:solidFill>
                  <a:srgbClr val="044E6F"/>
                </a:solidFill>
              </a:rPr>
              <a:t>millones</a:t>
            </a:r>
            <a:r>
              <a:rPr lang="en-US" sz="1150" dirty="0">
                <a:solidFill>
                  <a:srgbClr val="044E6F"/>
                </a:solidFill>
              </a:rPr>
              <a:t> de </a:t>
            </a:r>
            <a:r>
              <a:rPr lang="en-US" sz="1150" dirty="0" err="1">
                <a:solidFill>
                  <a:srgbClr val="044E6F"/>
                </a:solidFill>
              </a:rPr>
              <a:t>ciudadanos</a:t>
            </a:r>
            <a:r>
              <a:rPr lang="en-US" sz="1150" dirty="0">
                <a:solidFill>
                  <a:srgbClr val="044E6F"/>
                </a:solidFill>
              </a:rPr>
              <a:t> </a:t>
            </a:r>
            <a:r>
              <a:rPr lang="en-US" sz="1150" dirty="0" err="1">
                <a:solidFill>
                  <a:srgbClr val="044E6F"/>
                </a:solidFill>
              </a:rPr>
              <a:t>desde</a:t>
            </a:r>
            <a:r>
              <a:rPr lang="en-US" sz="1150" dirty="0">
                <a:solidFill>
                  <a:srgbClr val="044E6F"/>
                </a:solidFill>
              </a:rPr>
              <a:t> Portugal a </a:t>
            </a:r>
            <a:r>
              <a:rPr lang="en-US" sz="1150" dirty="0" err="1">
                <a:solidFill>
                  <a:srgbClr val="044E6F"/>
                </a:solidFill>
              </a:rPr>
              <a:t>Finlándia</a:t>
            </a:r>
            <a:r>
              <a:rPr lang="en-US" sz="1150" dirty="0">
                <a:solidFill>
                  <a:srgbClr val="044E6F"/>
                </a:solidFill>
              </a:rPr>
              <a:t>). </a:t>
            </a:r>
            <a:r>
              <a:rPr lang="en-US" sz="1150" dirty="0" err="1">
                <a:solidFill>
                  <a:srgbClr val="044E6F"/>
                </a:solidFill>
              </a:rPr>
              <a:t>Consiguió</a:t>
            </a:r>
            <a:r>
              <a:rPr lang="en-US" sz="1150" dirty="0">
                <a:solidFill>
                  <a:srgbClr val="044E6F"/>
                </a:solidFill>
              </a:rPr>
              <a:t> </a:t>
            </a:r>
            <a:r>
              <a:rPr lang="en-US" sz="1150" dirty="0" err="1">
                <a:solidFill>
                  <a:srgbClr val="044E6F"/>
                </a:solidFill>
              </a:rPr>
              <a:t>crear</a:t>
            </a:r>
            <a:r>
              <a:rPr lang="en-US" sz="1150" dirty="0">
                <a:solidFill>
                  <a:srgbClr val="044E6F"/>
                </a:solidFill>
              </a:rPr>
              <a:t> </a:t>
            </a:r>
            <a:r>
              <a:rPr lang="en-US" sz="1150" dirty="0" err="1">
                <a:solidFill>
                  <a:srgbClr val="044E6F"/>
                </a:solidFill>
              </a:rPr>
              <a:t>visibilidad</a:t>
            </a:r>
            <a:r>
              <a:rPr lang="en-US" sz="1150" dirty="0">
                <a:solidFill>
                  <a:srgbClr val="044E6F"/>
                </a:solidFill>
              </a:rPr>
              <a:t> global des del principio al </a:t>
            </a:r>
            <a:r>
              <a:rPr lang="en-US" sz="1150" dirty="0" err="1">
                <a:solidFill>
                  <a:srgbClr val="044E6F"/>
                </a:solidFill>
              </a:rPr>
              <a:t>anunciar</a:t>
            </a:r>
            <a:r>
              <a:rPr lang="en-US" sz="1150" dirty="0">
                <a:solidFill>
                  <a:srgbClr val="044E6F"/>
                </a:solidFill>
              </a:rPr>
              <a:t> el </a:t>
            </a:r>
            <a:r>
              <a:rPr lang="en-US" sz="1150" dirty="0" err="1">
                <a:solidFill>
                  <a:srgbClr val="044E6F"/>
                </a:solidFill>
              </a:rPr>
              <a:t>acuerdo</a:t>
            </a:r>
            <a:r>
              <a:rPr lang="en-US" sz="1150" dirty="0">
                <a:solidFill>
                  <a:srgbClr val="044E6F"/>
                </a:solidFill>
              </a:rPr>
              <a:t> </a:t>
            </a:r>
            <a:r>
              <a:rPr lang="en-US" sz="1150" dirty="0" err="1">
                <a:solidFill>
                  <a:srgbClr val="044E6F"/>
                </a:solidFill>
              </a:rPr>
              <a:t>verde</a:t>
            </a:r>
            <a:r>
              <a:rPr lang="en-US" sz="1150" dirty="0">
                <a:solidFill>
                  <a:srgbClr val="044E6F"/>
                </a:solidFill>
              </a:rPr>
              <a:t> </a:t>
            </a:r>
            <a:r>
              <a:rPr lang="en-US" sz="1150" dirty="0" err="1">
                <a:solidFill>
                  <a:srgbClr val="044E6F"/>
                </a:solidFill>
              </a:rPr>
              <a:t>europeo</a:t>
            </a:r>
            <a:r>
              <a:rPr lang="en-US" sz="1150" dirty="0">
                <a:solidFill>
                  <a:srgbClr val="044E6F"/>
                </a:solidFill>
              </a:rPr>
              <a:t>. </a:t>
            </a:r>
            <a:r>
              <a:rPr lang="en-US" sz="1150" dirty="0" err="1">
                <a:solidFill>
                  <a:srgbClr val="044E6F"/>
                </a:solidFill>
              </a:rPr>
              <a:t>Seis</a:t>
            </a:r>
            <a:r>
              <a:rPr lang="en-US" sz="1150" dirty="0">
                <a:solidFill>
                  <a:srgbClr val="044E6F"/>
                </a:solidFill>
              </a:rPr>
              <a:t> </a:t>
            </a:r>
            <a:r>
              <a:rPr lang="en-US" sz="1150" dirty="0" err="1">
                <a:solidFill>
                  <a:srgbClr val="044E6F"/>
                </a:solidFill>
              </a:rPr>
              <a:t>meses</a:t>
            </a:r>
            <a:r>
              <a:rPr lang="en-US" sz="1150" dirty="0">
                <a:solidFill>
                  <a:srgbClr val="044E6F"/>
                </a:solidFill>
              </a:rPr>
              <a:t> </a:t>
            </a:r>
            <a:r>
              <a:rPr lang="en-US" sz="1150" dirty="0" err="1">
                <a:solidFill>
                  <a:srgbClr val="044E6F"/>
                </a:solidFill>
              </a:rPr>
              <a:t>después</a:t>
            </a:r>
            <a:r>
              <a:rPr lang="en-US" sz="1150" dirty="0">
                <a:solidFill>
                  <a:srgbClr val="044E6F"/>
                </a:solidFill>
              </a:rPr>
              <a:t> </a:t>
            </a:r>
            <a:r>
              <a:rPr lang="en-US" sz="1150" dirty="0" err="1">
                <a:solidFill>
                  <a:srgbClr val="044E6F"/>
                </a:solidFill>
              </a:rPr>
              <a:t>surgen</a:t>
            </a:r>
            <a:r>
              <a:rPr lang="en-US" sz="1150" dirty="0">
                <a:solidFill>
                  <a:srgbClr val="044E6F"/>
                </a:solidFill>
              </a:rPr>
              <a:t> las </a:t>
            </a:r>
            <a:r>
              <a:rPr lang="en-US" sz="1150" dirty="0" err="1">
                <a:solidFill>
                  <a:srgbClr val="044E6F"/>
                </a:solidFill>
              </a:rPr>
              <a:t>primeras</a:t>
            </a:r>
            <a:r>
              <a:rPr lang="en-US" sz="1150" dirty="0">
                <a:solidFill>
                  <a:srgbClr val="044E6F"/>
                </a:solidFill>
              </a:rPr>
              <a:t> </a:t>
            </a:r>
            <a:r>
              <a:rPr lang="en-US" sz="1150" dirty="0" err="1">
                <a:solidFill>
                  <a:srgbClr val="044E6F"/>
                </a:solidFill>
              </a:rPr>
              <a:t>preguntas</a:t>
            </a:r>
            <a:r>
              <a:rPr lang="en-US" sz="1150" dirty="0">
                <a:solidFill>
                  <a:srgbClr val="044E6F"/>
                </a:solidFill>
              </a:rPr>
              <a:t> de </a:t>
            </a:r>
            <a:r>
              <a:rPr lang="en-US" sz="1150" dirty="0" err="1">
                <a:solidFill>
                  <a:srgbClr val="044E6F"/>
                </a:solidFill>
              </a:rPr>
              <a:t>si</a:t>
            </a:r>
            <a:r>
              <a:rPr lang="en-US" sz="1150" dirty="0">
                <a:solidFill>
                  <a:srgbClr val="044E6F"/>
                </a:solidFill>
              </a:rPr>
              <a:t> </a:t>
            </a:r>
            <a:r>
              <a:rPr lang="en-US" sz="1150" dirty="0" err="1">
                <a:solidFill>
                  <a:srgbClr val="044E6F"/>
                </a:solidFill>
              </a:rPr>
              <a:t>su</a:t>
            </a:r>
            <a:r>
              <a:rPr lang="en-US" sz="1150" dirty="0">
                <a:solidFill>
                  <a:srgbClr val="044E6F"/>
                </a:solidFill>
              </a:rPr>
              <a:t> </a:t>
            </a:r>
            <a:r>
              <a:rPr lang="en-US" sz="1150" dirty="0" err="1">
                <a:solidFill>
                  <a:srgbClr val="044E6F"/>
                </a:solidFill>
              </a:rPr>
              <a:t>objetivo</a:t>
            </a:r>
            <a:r>
              <a:rPr lang="en-US" sz="1150" dirty="0">
                <a:solidFill>
                  <a:srgbClr val="044E6F"/>
                </a:solidFill>
              </a:rPr>
              <a:t> principal (</a:t>
            </a:r>
            <a:r>
              <a:rPr lang="en-US" sz="1150" dirty="0" err="1">
                <a:solidFill>
                  <a:srgbClr val="044E6F"/>
                </a:solidFill>
              </a:rPr>
              <a:t>convencer</a:t>
            </a:r>
            <a:r>
              <a:rPr lang="en-US" sz="1150" dirty="0">
                <a:solidFill>
                  <a:srgbClr val="044E6F"/>
                </a:solidFill>
              </a:rPr>
              <a:t> a </a:t>
            </a:r>
            <a:r>
              <a:rPr lang="en-US" sz="1150" dirty="0" err="1">
                <a:solidFill>
                  <a:srgbClr val="044E6F"/>
                </a:solidFill>
              </a:rPr>
              <a:t>los</a:t>
            </a:r>
            <a:r>
              <a:rPr lang="en-US" sz="1150" dirty="0">
                <a:solidFill>
                  <a:srgbClr val="044E6F"/>
                </a:solidFill>
              </a:rPr>
              <a:t> “</a:t>
            </a:r>
            <a:r>
              <a:rPr lang="en-US" sz="1150" dirty="0" err="1">
                <a:solidFill>
                  <a:srgbClr val="044E6F"/>
                </a:solidFill>
              </a:rPr>
              <a:t>Remainers</a:t>
            </a:r>
            <a:r>
              <a:rPr lang="en-US" sz="1150" dirty="0">
                <a:solidFill>
                  <a:srgbClr val="044E6F"/>
                </a:solidFill>
              </a:rPr>
              <a:t>” del valor de </a:t>
            </a:r>
            <a:r>
              <a:rPr lang="en-US" sz="1150" dirty="0" err="1">
                <a:solidFill>
                  <a:srgbClr val="044E6F"/>
                </a:solidFill>
              </a:rPr>
              <a:t>Bruselas</a:t>
            </a:r>
            <a:r>
              <a:rPr lang="en-US" sz="1150" dirty="0">
                <a:solidFill>
                  <a:srgbClr val="044E6F"/>
                </a:solidFill>
              </a:rPr>
              <a:t> y </a:t>
            </a:r>
            <a:r>
              <a:rPr lang="en-US" sz="1150" dirty="0" err="1">
                <a:solidFill>
                  <a:srgbClr val="044E6F"/>
                </a:solidFill>
              </a:rPr>
              <a:t>Estrasburgo</a:t>
            </a:r>
            <a:r>
              <a:rPr lang="en-US" sz="1150" dirty="0">
                <a:solidFill>
                  <a:srgbClr val="044E6F"/>
                </a:solidFill>
              </a:rPr>
              <a:t> para </a:t>
            </a:r>
            <a:r>
              <a:rPr lang="en-US" sz="1150" dirty="0" err="1">
                <a:solidFill>
                  <a:srgbClr val="044E6F"/>
                </a:solidFill>
              </a:rPr>
              <a:t>los</a:t>
            </a:r>
            <a:r>
              <a:rPr lang="en-US" sz="1150" dirty="0">
                <a:solidFill>
                  <a:srgbClr val="044E6F"/>
                </a:solidFill>
              </a:rPr>
              <a:t> 27 </a:t>
            </a:r>
            <a:r>
              <a:rPr lang="en-US" sz="1150" dirty="0" err="1">
                <a:solidFill>
                  <a:srgbClr val="044E6F"/>
                </a:solidFill>
              </a:rPr>
              <a:t>miembros</a:t>
            </a:r>
            <a:r>
              <a:rPr lang="en-US" sz="1150" dirty="0">
                <a:solidFill>
                  <a:srgbClr val="044E6F"/>
                </a:solidFill>
              </a:rPr>
              <a:t> de </a:t>
            </a:r>
            <a:r>
              <a:rPr lang="en-US" sz="1150" dirty="0" err="1">
                <a:solidFill>
                  <a:srgbClr val="044E6F"/>
                </a:solidFill>
              </a:rPr>
              <a:t>estado</a:t>
            </a:r>
            <a:r>
              <a:rPr lang="en-US" sz="1150" dirty="0">
                <a:solidFill>
                  <a:srgbClr val="044E6F"/>
                </a:solidFill>
              </a:rPr>
              <a:t>) se </a:t>
            </a:r>
            <a:r>
              <a:rPr lang="en-US" sz="1150" dirty="0" err="1">
                <a:solidFill>
                  <a:srgbClr val="044E6F"/>
                </a:solidFill>
              </a:rPr>
              <a:t>puede</a:t>
            </a:r>
            <a:r>
              <a:rPr lang="en-US" sz="1150" dirty="0">
                <a:solidFill>
                  <a:srgbClr val="044E6F"/>
                </a:solidFill>
              </a:rPr>
              <a:t> </a:t>
            </a:r>
            <a:r>
              <a:rPr lang="en-US" sz="1150" dirty="0" err="1">
                <a:solidFill>
                  <a:srgbClr val="044E6F"/>
                </a:solidFill>
              </a:rPr>
              <a:t>conseguir</a:t>
            </a:r>
            <a:r>
              <a:rPr lang="en-US" sz="1150" dirty="0">
                <a:solidFill>
                  <a:srgbClr val="044E6F"/>
                </a:solidFill>
              </a:rPr>
              <a:t>. El </a:t>
            </a:r>
            <a:r>
              <a:rPr lang="en-US" sz="1150" dirty="0" err="1">
                <a:solidFill>
                  <a:srgbClr val="044E6F"/>
                </a:solidFill>
              </a:rPr>
              <a:t>nuevo</a:t>
            </a:r>
            <a:r>
              <a:rPr lang="en-US" sz="1150" dirty="0">
                <a:solidFill>
                  <a:srgbClr val="044E6F"/>
                </a:solidFill>
              </a:rPr>
              <a:t> </a:t>
            </a:r>
            <a:r>
              <a:rPr lang="en-US" sz="1150" dirty="0" err="1">
                <a:solidFill>
                  <a:srgbClr val="044E6F"/>
                </a:solidFill>
              </a:rPr>
              <a:t>presidente</a:t>
            </a:r>
            <a:r>
              <a:rPr lang="en-US" sz="1150" dirty="0">
                <a:solidFill>
                  <a:srgbClr val="044E6F"/>
                </a:solidFill>
              </a:rPr>
              <a:t> y </a:t>
            </a:r>
            <a:r>
              <a:rPr lang="en-US" sz="1150" dirty="0" err="1">
                <a:solidFill>
                  <a:srgbClr val="044E6F"/>
                </a:solidFill>
              </a:rPr>
              <a:t>comisarios</a:t>
            </a:r>
            <a:r>
              <a:rPr lang="en-US" sz="1150" dirty="0">
                <a:solidFill>
                  <a:srgbClr val="044E6F"/>
                </a:solidFill>
              </a:rPr>
              <a:t> </a:t>
            </a:r>
            <a:r>
              <a:rPr lang="en-US" sz="1150" dirty="0" err="1">
                <a:solidFill>
                  <a:srgbClr val="044E6F"/>
                </a:solidFill>
              </a:rPr>
              <a:t>han</a:t>
            </a:r>
            <a:r>
              <a:rPr lang="en-US" sz="1150" dirty="0">
                <a:solidFill>
                  <a:srgbClr val="044E6F"/>
                </a:solidFill>
              </a:rPr>
              <a:t> </a:t>
            </a:r>
            <a:r>
              <a:rPr lang="en-US" sz="1150" dirty="0" err="1">
                <a:solidFill>
                  <a:srgbClr val="044E6F"/>
                </a:solidFill>
              </a:rPr>
              <a:t>seguido</a:t>
            </a:r>
            <a:r>
              <a:rPr lang="en-US" sz="1150" dirty="0">
                <a:solidFill>
                  <a:srgbClr val="044E6F"/>
                </a:solidFill>
              </a:rPr>
              <a:t> el </a:t>
            </a:r>
            <a:r>
              <a:rPr lang="en-US" sz="1150" dirty="0" err="1">
                <a:solidFill>
                  <a:srgbClr val="044E6F"/>
                </a:solidFill>
              </a:rPr>
              <a:t>camino</a:t>
            </a:r>
            <a:r>
              <a:rPr lang="en-US" sz="1150" dirty="0">
                <a:solidFill>
                  <a:srgbClr val="044E6F"/>
                </a:solidFill>
              </a:rPr>
              <a:t> de </a:t>
            </a:r>
            <a:r>
              <a:rPr lang="en-US" sz="1150" dirty="0" err="1">
                <a:solidFill>
                  <a:srgbClr val="044E6F"/>
                </a:solidFill>
              </a:rPr>
              <a:t>sus</a:t>
            </a:r>
            <a:r>
              <a:rPr lang="en-US" sz="1150" dirty="0">
                <a:solidFill>
                  <a:srgbClr val="044E6F"/>
                </a:solidFill>
              </a:rPr>
              <a:t> </a:t>
            </a:r>
            <a:r>
              <a:rPr lang="en-US" sz="1150" dirty="0" err="1">
                <a:solidFill>
                  <a:srgbClr val="044E6F"/>
                </a:solidFill>
              </a:rPr>
              <a:t>predecesores</a:t>
            </a:r>
            <a:r>
              <a:rPr lang="en-US" sz="1150" dirty="0">
                <a:solidFill>
                  <a:srgbClr val="044E6F"/>
                </a:solidFill>
              </a:rPr>
              <a:t> al </a:t>
            </a:r>
            <a:r>
              <a:rPr lang="en-US" sz="1150" dirty="0" err="1">
                <a:solidFill>
                  <a:srgbClr val="044E6F"/>
                </a:solidFill>
              </a:rPr>
              <a:t>pensar</a:t>
            </a:r>
            <a:r>
              <a:rPr lang="en-US" sz="1150" dirty="0">
                <a:solidFill>
                  <a:srgbClr val="044E6F"/>
                </a:solidFill>
              </a:rPr>
              <a:t> que se </a:t>
            </a:r>
            <a:r>
              <a:rPr lang="en-US" sz="1150" dirty="0" err="1">
                <a:solidFill>
                  <a:srgbClr val="044E6F"/>
                </a:solidFill>
              </a:rPr>
              <a:t>puede</a:t>
            </a:r>
            <a:r>
              <a:rPr lang="en-US" sz="1150" dirty="0">
                <a:solidFill>
                  <a:srgbClr val="044E6F"/>
                </a:solidFill>
              </a:rPr>
              <a:t> </a:t>
            </a:r>
            <a:r>
              <a:rPr lang="en-US" sz="1150" dirty="0" err="1">
                <a:solidFill>
                  <a:srgbClr val="044E6F"/>
                </a:solidFill>
              </a:rPr>
              <a:t>convencer</a:t>
            </a:r>
            <a:r>
              <a:rPr lang="en-US" sz="1150" dirty="0">
                <a:solidFill>
                  <a:srgbClr val="044E6F"/>
                </a:solidFill>
              </a:rPr>
              <a:t> </a:t>
            </a:r>
            <a:r>
              <a:rPr lang="en-US" sz="1150" dirty="0" err="1">
                <a:solidFill>
                  <a:srgbClr val="044E6F"/>
                </a:solidFill>
              </a:rPr>
              <a:t>hablando</a:t>
            </a:r>
            <a:r>
              <a:rPr lang="en-US" sz="1150" dirty="0">
                <a:solidFill>
                  <a:srgbClr val="044E6F"/>
                </a:solidFill>
              </a:rPr>
              <a:t> a </a:t>
            </a:r>
            <a:r>
              <a:rPr lang="en-US" sz="1150" dirty="0" err="1">
                <a:solidFill>
                  <a:srgbClr val="044E6F"/>
                </a:solidFill>
              </a:rPr>
              <a:t>los</a:t>
            </a:r>
            <a:r>
              <a:rPr lang="en-US" sz="1150" dirty="0">
                <a:solidFill>
                  <a:srgbClr val="044E6F"/>
                </a:solidFill>
              </a:rPr>
              <a:t> que </a:t>
            </a:r>
            <a:r>
              <a:rPr lang="en-US" sz="1150" dirty="0" err="1">
                <a:solidFill>
                  <a:srgbClr val="044E6F"/>
                </a:solidFill>
              </a:rPr>
              <a:t>ya</a:t>
            </a:r>
            <a:r>
              <a:rPr lang="en-US" sz="1150" dirty="0">
                <a:solidFill>
                  <a:srgbClr val="044E6F"/>
                </a:solidFill>
              </a:rPr>
              <a:t> </a:t>
            </a:r>
            <a:r>
              <a:rPr lang="en-US" sz="1150" dirty="0" err="1">
                <a:solidFill>
                  <a:srgbClr val="044E6F"/>
                </a:solidFill>
              </a:rPr>
              <a:t>están</a:t>
            </a:r>
            <a:r>
              <a:rPr lang="en-US" sz="1150" dirty="0">
                <a:solidFill>
                  <a:srgbClr val="044E6F"/>
                </a:solidFill>
              </a:rPr>
              <a:t> </a:t>
            </a:r>
            <a:r>
              <a:rPr lang="en-US" sz="1150" dirty="0" err="1">
                <a:solidFill>
                  <a:srgbClr val="044E6F"/>
                </a:solidFill>
              </a:rPr>
              <a:t>convencidos</a:t>
            </a:r>
            <a:r>
              <a:rPr lang="en-US" sz="1150" dirty="0">
                <a:solidFill>
                  <a:srgbClr val="044E6F"/>
                </a:solidFill>
              </a:rPr>
              <a:t> (</a:t>
            </a:r>
            <a:r>
              <a:rPr lang="en-US" sz="1150" dirty="0" err="1">
                <a:solidFill>
                  <a:srgbClr val="044E6F"/>
                </a:solidFill>
              </a:rPr>
              <a:t>p.e</a:t>
            </a:r>
            <a:r>
              <a:rPr lang="en-US" sz="1150" dirty="0">
                <a:solidFill>
                  <a:srgbClr val="044E6F"/>
                </a:solidFill>
              </a:rPr>
              <a:t> la </a:t>
            </a:r>
            <a:r>
              <a:rPr lang="en-US" sz="1150" dirty="0" err="1">
                <a:solidFill>
                  <a:srgbClr val="044E6F"/>
                </a:solidFill>
              </a:rPr>
              <a:t>comunidad</a:t>
            </a:r>
            <a:r>
              <a:rPr lang="en-US" sz="1150" dirty="0">
                <a:solidFill>
                  <a:srgbClr val="044E6F"/>
                </a:solidFill>
              </a:rPr>
              <a:t> de </a:t>
            </a:r>
            <a:r>
              <a:rPr lang="en-US" sz="1150" dirty="0" err="1">
                <a:solidFill>
                  <a:srgbClr val="044E6F"/>
                </a:solidFill>
              </a:rPr>
              <a:t>Bruselas</a:t>
            </a:r>
            <a:r>
              <a:rPr lang="en-US" sz="1150" dirty="0">
                <a:solidFill>
                  <a:srgbClr val="044E6F"/>
                </a:solidFill>
              </a:rPr>
              <a:t>). </a:t>
            </a:r>
            <a:r>
              <a:rPr lang="en-US" sz="1150" dirty="0" err="1">
                <a:solidFill>
                  <a:srgbClr val="044E6F"/>
                </a:solidFill>
              </a:rPr>
              <a:t>Incluso</a:t>
            </a:r>
            <a:r>
              <a:rPr lang="en-US" sz="1150" dirty="0">
                <a:solidFill>
                  <a:srgbClr val="044E6F"/>
                </a:solidFill>
              </a:rPr>
              <a:t> con el COVID-19 se ha </a:t>
            </a:r>
            <a:r>
              <a:rPr lang="en-US" sz="1150" dirty="0" err="1">
                <a:solidFill>
                  <a:srgbClr val="044E6F"/>
                </a:solidFill>
              </a:rPr>
              <a:t>intentado</a:t>
            </a:r>
            <a:r>
              <a:rPr lang="en-US" sz="1150" dirty="0">
                <a:solidFill>
                  <a:srgbClr val="044E6F"/>
                </a:solidFill>
              </a:rPr>
              <a:t> </a:t>
            </a:r>
            <a:r>
              <a:rPr lang="en-US" sz="1150" dirty="0" err="1">
                <a:solidFill>
                  <a:srgbClr val="044E6F"/>
                </a:solidFill>
              </a:rPr>
              <a:t>crear</a:t>
            </a:r>
            <a:r>
              <a:rPr lang="en-US" sz="1150" dirty="0">
                <a:solidFill>
                  <a:srgbClr val="044E6F"/>
                </a:solidFill>
              </a:rPr>
              <a:t> </a:t>
            </a:r>
            <a:r>
              <a:rPr lang="en-US" sz="1150" dirty="0" err="1">
                <a:solidFill>
                  <a:srgbClr val="044E6F"/>
                </a:solidFill>
              </a:rPr>
              <a:t>una</a:t>
            </a:r>
            <a:r>
              <a:rPr lang="en-US" sz="1150" dirty="0">
                <a:solidFill>
                  <a:srgbClr val="044E6F"/>
                </a:solidFill>
              </a:rPr>
              <a:t> </a:t>
            </a:r>
            <a:r>
              <a:rPr lang="en-US" sz="1150" dirty="0" err="1">
                <a:solidFill>
                  <a:srgbClr val="044E6F"/>
                </a:solidFill>
              </a:rPr>
              <a:t>plataforma</a:t>
            </a:r>
            <a:r>
              <a:rPr lang="en-US" sz="1150" dirty="0">
                <a:solidFill>
                  <a:srgbClr val="044E6F"/>
                </a:solidFill>
              </a:rPr>
              <a:t> </a:t>
            </a:r>
            <a:r>
              <a:rPr lang="en-US" sz="1150" dirty="0" err="1">
                <a:solidFill>
                  <a:srgbClr val="044E6F"/>
                </a:solidFill>
              </a:rPr>
              <a:t>adicional</a:t>
            </a:r>
            <a:r>
              <a:rPr lang="en-US" sz="1150" dirty="0">
                <a:solidFill>
                  <a:srgbClr val="044E6F"/>
                </a:solidFill>
              </a:rPr>
              <a:t> de </a:t>
            </a:r>
            <a:r>
              <a:rPr lang="en-US" sz="1150" dirty="0" err="1">
                <a:solidFill>
                  <a:srgbClr val="044E6F"/>
                </a:solidFill>
              </a:rPr>
              <a:t>conciencia</a:t>
            </a:r>
            <a:r>
              <a:rPr lang="en-US" sz="1150" dirty="0">
                <a:solidFill>
                  <a:srgbClr val="044E6F"/>
                </a:solidFill>
              </a:rPr>
              <a:t> para la </a:t>
            </a:r>
            <a:r>
              <a:rPr lang="en-US" sz="1150" dirty="0" err="1">
                <a:solidFill>
                  <a:srgbClr val="044E6F"/>
                </a:solidFill>
              </a:rPr>
              <a:t>salud</a:t>
            </a:r>
            <a:r>
              <a:rPr lang="en-US" sz="1150" dirty="0">
                <a:solidFill>
                  <a:srgbClr val="044E6F"/>
                </a:solidFill>
              </a:rPr>
              <a:t> y las </a:t>
            </a:r>
            <a:r>
              <a:rPr lang="en-US" sz="1150" dirty="0" err="1">
                <a:solidFill>
                  <a:srgbClr val="044E6F"/>
                </a:solidFill>
              </a:rPr>
              <a:t>financias</a:t>
            </a:r>
            <a:r>
              <a:rPr lang="en-US" sz="1150" dirty="0">
                <a:solidFill>
                  <a:srgbClr val="044E6F"/>
                </a:solidFill>
              </a:rPr>
              <a:t>, nada ha </a:t>
            </a:r>
            <a:r>
              <a:rPr lang="en-US" sz="1150" dirty="0" err="1">
                <a:solidFill>
                  <a:srgbClr val="044E6F"/>
                </a:solidFill>
              </a:rPr>
              <a:t>cambiado</a:t>
            </a:r>
            <a:r>
              <a:rPr lang="en-US" sz="1150" dirty="0">
                <a:solidFill>
                  <a:srgbClr val="044E6F"/>
                </a:solidFill>
              </a:rPr>
              <a:t>. </a:t>
            </a:r>
            <a:r>
              <a:rPr lang="en-US" sz="1150" dirty="0" err="1">
                <a:solidFill>
                  <a:srgbClr val="044E6F"/>
                </a:solidFill>
              </a:rPr>
              <a:t>Todo</a:t>
            </a:r>
            <a:r>
              <a:rPr lang="en-US" sz="1150" dirty="0">
                <a:solidFill>
                  <a:srgbClr val="044E6F"/>
                </a:solidFill>
              </a:rPr>
              <a:t> el </a:t>
            </a:r>
            <a:r>
              <a:rPr lang="en-US" sz="1150" dirty="0" err="1">
                <a:solidFill>
                  <a:srgbClr val="044E6F"/>
                </a:solidFill>
              </a:rPr>
              <a:t>mundo</a:t>
            </a:r>
            <a:r>
              <a:rPr lang="en-US" sz="1150" dirty="0">
                <a:solidFill>
                  <a:srgbClr val="044E6F"/>
                </a:solidFill>
              </a:rPr>
              <a:t> </a:t>
            </a:r>
            <a:r>
              <a:rPr lang="en-US" sz="1150" dirty="0" err="1">
                <a:solidFill>
                  <a:srgbClr val="044E6F"/>
                </a:solidFill>
              </a:rPr>
              <a:t>puede</a:t>
            </a:r>
            <a:r>
              <a:rPr lang="en-US" sz="1150" dirty="0">
                <a:solidFill>
                  <a:srgbClr val="044E6F"/>
                </a:solidFill>
              </a:rPr>
              <a:t> </a:t>
            </a:r>
            <a:r>
              <a:rPr lang="en-US" sz="1150" dirty="0" err="1">
                <a:solidFill>
                  <a:srgbClr val="044E6F"/>
                </a:solidFill>
              </a:rPr>
              <a:t>deletrear</a:t>
            </a:r>
            <a:r>
              <a:rPr lang="en-US" sz="1150" dirty="0">
                <a:solidFill>
                  <a:srgbClr val="044E6F"/>
                </a:solidFill>
              </a:rPr>
              <a:t> </a:t>
            </a:r>
            <a:r>
              <a:rPr lang="en-US" sz="1150" dirty="0" err="1">
                <a:solidFill>
                  <a:srgbClr val="044E6F"/>
                </a:solidFill>
              </a:rPr>
              <a:t>los</a:t>
            </a:r>
            <a:r>
              <a:rPr lang="en-US" sz="1150" dirty="0">
                <a:solidFill>
                  <a:srgbClr val="044E6F"/>
                </a:solidFill>
              </a:rPr>
              <a:t> </a:t>
            </a:r>
            <a:r>
              <a:rPr lang="en-US" sz="1150" dirty="0" err="1">
                <a:solidFill>
                  <a:srgbClr val="044E6F"/>
                </a:solidFill>
              </a:rPr>
              <a:t>nombres</a:t>
            </a:r>
            <a:r>
              <a:rPr lang="en-US" sz="1150" dirty="0">
                <a:solidFill>
                  <a:srgbClr val="044E6F"/>
                </a:solidFill>
              </a:rPr>
              <a:t> de al </a:t>
            </a:r>
            <a:r>
              <a:rPr lang="en-US" sz="1150" dirty="0" err="1">
                <a:solidFill>
                  <a:srgbClr val="044E6F"/>
                </a:solidFill>
              </a:rPr>
              <a:t>menos</a:t>
            </a:r>
            <a:r>
              <a:rPr lang="en-US" sz="1150" dirty="0">
                <a:solidFill>
                  <a:srgbClr val="044E6F"/>
                </a:solidFill>
              </a:rPr>
              <a:t> </a:t>
            </a:r>
            <a:r>
              <a:rPr lang="en-US" sz="1150" dirty="0" err="1">
                <a:solidFill>
                  <a:srgbClr val="044E6F"/>
                </a:solidFill>
              </a:rPr>
              <a:t>cinco</a:t>
            </a:r>
            <a:r>
              <a:rPr lang="en-US" sz="1150" dirty="0">
                <a:solidFill>
                  <a:srgbClr val="044E6F"/>
                </a:solidFill>
              </a:rPr>
              <a:t> </a:t>
            </a:r>
            <a:r>
              <a:rPr lang="en-US" sz="1150" dirty="0" err="1">
                <a:solidFill>
                  <a:srgbClr val="044E6F"/>
                </a:solidFill>
              </a:rPr>
              <a:t>virólogos</a:t>
            </a:r>
            <a:r>
              <a:rPr lang="en-US" sz="1150" dirty="0">
                <a:solidFill>
                  <a:srgbClr val="044E6F"/>
                </a:solidFill>
              </a:rPr>
              <a:t>, ¿</a:t>
            </a:r>
            <a:r>
              <a:rPr lang="en-US" sz="1150" dirty="0" err="1">
                <a:solidFill>
                  <a:srgbClr val="044E6F"/>
                </a:solidFill>
              </a:rPr>
              <a:t>Quién</a:t>
            </a:r>
            <a:r>
              <a:rPr lang="en-US" sz="1150" dirty="0">
                <a:solidFill>
                  <a:srgbClr val="044E6F"/>
                </a:solidFill>
              </a:rPr>
              <a:t> </a:t>
            </a:r>
            <a:r>
              <a:rPr lang="en-US" sz="1150" dirty="0" err="1">
                <a:solidFill>
                  <a:srgbClr val="044E6F"/>
                </a:solidFill>
              </a:rPr>
              <a:t>conoce</a:t>
            </a:r>
            <a:r>
              <a:rPr lang="en-US" sz="1150" dirty="0">
                <a:solidFill>
                  <a:srgbClr val="044E6F"/>
                </a:solidFill>
              </a:rPr>
              <a:t> el </a:t>
            </a:r>
            <a:r>
              <a:rPr lang="en-US" sz="1150" dirty="0" err="1">
                <a:solidFill>
                  <a:srgbClr val="044E6F"/>
                </a:solidFill>
              </a:rPr>
              <a:t>nombre</a:t>
            </a:r>
            <a:r>
              <a:rPr lang="en-US" sz="1150" dirty="0">
                <a:solidFill>
                  <a:srgbClr val="044E6F"/>
                </a:solidFill>
              </a:rPr>
              <a:t> del </a:t>
            </a:r>
            <a:r>
              <a:rPr lang="en-US" sz="1150" dirty="0" err="1">
                <a:solidFill>
                  <a:srgbClr val="044E6F"/>
                </a:solidFill>
              </a:rPr>
              <a:t>comisario</a:t>
            </a:r>
            <a:r>
              <a:rPr lang="en-US" sz="1150" dirty="0">
                <a:solidFill>
                  <a:srgbClr val="044E6F"/>
                </a:solidFill>
              </a:rPr>
              <a:t> de la UE con el SDG3 </a:t>
            </a:r>
            <a:r>
              <a:rPr lang="en-US" sz="1150" dirty="0" err="1">
                <a:solidFill>
                  <a:srgbClr val="044E6F"/>
                </a:solidFill>
              </a:rPr>
              <a:t>portafolio</a:t>
            </a:r>
            <a:r>
              <a:rPr lang="en-US" sz="1150" dirty="0">
                <a:solidFill>
                  <a:srgbClr val="044E6F"/>
                </a:solidFill>
              </a:rPr>
              <a:t>?</a:t>
            </a:r>
            <a:endParaRPr lang="en-US" sz="1100" b="1" dirty="0">
              <a:solidFill>
                <a:schemeClr val="tx2">
                  <a:lumMod val="50000"/>
                </a:schemeClr>
              </a:solidFill>
              <a:cs typeface="Times New Roman"/>
            </a:endParaRPr>
          </a:p>
        </p:txBody>
      </p:sp>
      <p:sp>
        <p:nvSpPr>
          <p:cNvPr id="67" name="Textfeld 66">
            <a:extLst>
              <a:ext uri="{FF2B5EF4-FFF2-40B4-BE49-F238E27FC236}">
                <a16:creationId xmlns:a16="http://schemas.microsoft.com/office/drawing/2014/main" id="{8520F0A0-7852-4AE2-800A-FFF4CB101B32}"/>
              </a:ext>
            </a:extLst>
          </p:cNvPr>
          <p:cNvSpPr txBox="1"/>
          <p:nvPr/>
        </p:nvSpPr>
        <p:spPr>
          <a:xfrm>
            <a:off x="1393513" y="876300"/>
            <a:ext cx="711512" cy="230832"/>
          </a:xfrm>
          <a:prstGeom prst="rect">
            <a:avLst/>
          </a:prstGeom>
          <a:noFill/>
        </p:spPr>
        <p:txBody>
          <a:bodyPr wrap="square" rtlCol="0">
            <a:spAutoFit/>
          </a:bodyPr>
          <a:lstStyle/>
          <a:p>
            <a:r>
              <a:rPr lang="de-DE" sz="900" b="1" dirty="0">
                <a:solidFill>
                  <a:schemeClr val="bg1"/>
                </a:solidFill>
                <a:latin typeface="Trebuchet MS" panose="020B0603020202020204" pitchFamily="34" charset="0"/>
              </a:rPr>
              <a:t>626</a:t>
            </a:r>
          </a:p>
        </p:txBody>
      </p:sp>
      <p:graphicFrame>
        <p:nvGraphicFramePr>
          <p:cNvPr id="69" name="Diagramm 68">
            <a:extLst>
              <a:ext uri="{FF2B5EF4-FFF2-40B4-BE49-F238E27FC236}">
                <a16:creationId xmlns:a16="http://schemas.microsoft.com/office/drawing/2014/main" id="{3C2803FF-157D-478A-9290-59846D965BA8}"/>
              </a:ext>
            </a:extLst>
          </p:cNvPr>
          <p:cNvGraphicFramePr>
            <a:graphicFrameLocks/>
          </p:cNvGraphicFramePr>
          <p:nvPr/>
        </p:nvGraphicFramePr>
        <p:xfrm>
          <a:off x="7360209" y="14820519"/>
          <a:ext cx="2914179" cy="2608738"/>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eck 9">
            <a:extLst>
              <a:ext uri="{FF2B5EF4-FFF2-40B4-BE49-F238E27FC236}">
                <a16:creationId xmlns:a16="http://schemas.microsoft.com/office/drawing/2014/main" id="{11B9F5A4-2B24-4B8B-B6D5-DEDF516B6371}"/>
              </a:ext>
            </a:extLst>
          </p:cNvPr>
          <p:cNvSpPr/>
          <p:nvPr/>
        </p:nvSpPr>
        <p:spPr>
          <a:xfrm>
            <a:off x="1" y="2957995"/>
            <a:ext cx="3306592" cy="2677656"/>
          </a:xfrm>
          <a:prstGeom prst="rect">
            <a:avLst/>
          </a:prstGeom>
        </p:spPr>
        <p:txBody>
          <a:bodyPr wrap="square">
            <a:spAutoFit/>
          </a:bodyPr>
          <a:lstStyle/>
          <a:p>
            <a:pPr algn="ctr"/>
            <a:r>
              <a:rPr lang="de-DE" sz="1200" b="1" dirty="0">
                <a:solidFill>
                  <a:schemeClr val="bg1"/>
                </a:solidFill>
              </a:rPr>
              <a:t>¿Sobre el cáncer?</a:t>
            </a:r>
          </a:p>
          <a:p>
            <a:pPr algn="just"/>
            <a:r>
              <a:rPr lang="en-US" sz="1200" dirty="0" err="1">
                <a:solidFill>
                  <a:schemeClr val="bg1"/>
                </a:solidFill>
              </a:rPr>
              <a:t>Tenemos</a:t>
            </a:r>
            <a:r>
              <a:rPr lang="en-US" sz="1200" dirty="0">
                <a:solidFill>
                  <a:schemeClr val="bg1"/>
                </a:solidFill>
              </a:rPr>
              <a:t> </a:t>
            </a:r>
            <a:r>
              <a:rPr lang="en-US" sz="1200" dirty="0" err="1">
                <a:solidFill>
                  <a:schemeClr val="bg1"/>
                </a:solidFill>
              </a:rPr>
              <a:t>más</a:t>
            </a:r>
            <a:r>
              <a:rPr lang="en-US" sz="1200" dirty="0">
                <a:solidFill>
                  <a:schemeClr val="bg1"/>
                </a:solidFill>
              </a:rPr>
              <a:t> de 57 </a:t>
            </a:r>
            <a:r>
              <a:rPr lang="en-US" sz="1200" dirty="0" err="1">
                <a:solidFill>
                  <a:schemeClr val="bg1"/>
                </a:solidFill>
              </a:rPr>
              <a:t>millones</a:t>
            </a:r>
            <a:r>
              <a:rPr lang="en-US" sz="1200" dirty="0">
                <a:solidFill>
                  <a:schemeClr val="bg1"/>
                </a:solidFill>
              </a:rPr>
              <a:t> de </a:t>
            </a:r>
            <a:r>
              <a:rPr lang="en-US" sz="1200" dirty="0" err="1">
                <a:solidFill>
                  <a:schemeClr val="bg1"/>
                </a:solidFill>
              </a:rPr>
              <a:t>muertes</a:t>
            </a:r>
            <a:r>
              <a:rPr lang="en-US" sz="1200" dirty="0">
                <a:solidFill>
                  <a:schemeClr val="bg1"/>
                </a:solidFill>
              </a:rPr>
              <a:t> al </a:t>
            </a:r>
            <a:r>
              <a:rPr lang="en-US" sz="1200" dirty="0" err="1">
                <a:solidFill>
                  <a:schemeClr val="bg1"/>
                </a:solidFill>
              </a:rPr>
              <a:t>año</a:t>
            </a:r>
            <a:r>
              <a:rPr lang="en-US" sz="1200" dirty="0">
                <a:solidFill>
                  <a:schemeClr val="bg1"/>
                </a:solidFill>
              </a:rPr>
              <a:t> de </a:t>
            </a:r>
            <a:r>
              <a:rPr lang="en-US" sz="1200" dirty="0" err="1">
                <a:solidFill>
                  <a:schemeClr val="bg1"/>
                </a:solidFill>
              </a:rPr>
              <a:t>enfermedades</a:t>
            </a:r>
            <a:r>
              <a:rPr lang="en-US" sz="1200" dirty="0">
                <a:solidFill>
                  <a:schemeClr val="bg1"/>
                </a:solidFill>
              </a:rPr>
              <a:t> no </a:t>
            </a:r>
            <a:r>
              <a:rPr lang="en-US" sz="1200" dirty="0" err="1">
                <a:solidFill>
                  <a:schemeClr val="bg1"/>
                </a:solidFill>
              </a:rPr>
              <a:t>comunicables</a:t>
            </a:r>
            <a:r>
              <a:rPr lang="en-US" sz="1200" dirty="0">
                <a:solidFill>
                  <a:schemeClr val="bg1"/>
                </a:solidFill>
              </a:rPr>
              <a:t> (</a:t>
            </a:r>
            <a:r>
              <a:rPr lang="en-US" sz="1200" dirty="0" err="1">
                <a:solidFill>
                  <a:schemeClr val="bg1"/>
                </a:solidFill>
              </a:rPr>
              <a:t>cáncer</a:t>
            </a:r>
            <a:r>
              <a:rPr lang="en-US" sz="1200" dirty="0">
                <a:solidFill>
                  <a:schemeClr val="bg1"/>
                </a:solidFill>
              </a:rPr>
              <a:t>, </a:t>
            </a:r>
            <a:r>
              <a:rPr lang="en-US" sz="1200" dirty="0" err="1">
                <a:solidFill>
                  <a:schemeClr val="bg1"/>
                </a:solidFill>
              </a:rPr>
              <a:t>enfermedad</a:t>
            </a:r>
            <a:r>
              <a:rPr lang="en-US" sz="1200" dirty="0">
                <a:solidFill>
                  <a:schemeClr val="bg1"/>
                </a:solidFill>
              </a:rPr>
              <a:t> cardiovascular, </a:t>
            </a:r>
            <a:r>
              <a:rPr lang="en-US" sz="1200" dirty="0" err="1">
                <a:solidFill>
                  <a:schemeClr val="bg1"/>
                </a:solidFill>
              </a:rPr>
              <a:t>etc</a:t>
            </a:r>
            <a:r>
              <a:rPr lang="en-US" sz="1200" dirty="0">
                <a:solidFill>
                  <a:schemeClr val="bg1"/>
                </a:solidFill>
              </a:rPr>
              <a:t>). </a:t>
            </a:r>
            <a:r>
              <a:rPr lang="en-US" sz="1200" dirty="0" err="1">
                <a:solidFill>
                  <a:schemeClr val="bg1"/>
                </a:solidFill>
              </a:rPr>
              <a:t>Esto</a:t>
            </a:r>
            <a:r>
              <a:rPr lang="en-US" sz="1200" dirty="0">
                <a:solidFill>
                  <a:schemeClr val="bg1"/>
                </a:solidFill>
              </a:rPr>
              <a:t> </a:t>
            </a:r>
            <a:r>
              <a:rPr lang="en-US" sz="1200" dirty="0" err="1">
                <a:solidFill>
                  <a:schemeClr val="bg1"/>
                </a:solidFill>
              </a:rPr>
              <a:t>significa</a:t>
            </a:r>
            <a:r>
              <a:rPr lang="en-US" sz="1200" dirty="0">
                <a:solidFill>
                  <a:schemeClr val="bg1"/>
                </a:solidFill>
              </a:rPr>
              <a:t> un 73% de </a:t>
            </a:r>
            <a:r>
              <a:rPr lang="en-US" sz="1200" dirty="0" err="1">
                <a:solidFill>
                  <a:schemeClr val="bg1"/>
                </a:solidFill>
              </a:rPr>
              <a:t>todas</a:t>
            </a:r>
            <a:r>
              <a:rPr lang="en-US" sz="1200" dirty="0">
                <a:solidFill>
                  <a:schemeClr val="bg1"/>
                </a:solidFill>
              </a:rPr>
              <a:t> las </a:t>
            </a:r>
            <a:r>
              <a:rPr lang="en-US" sz="1200" dirty="0" err="1">
                <a:solidFill>
                  <a:schemeClr val="bg1"/>
                </a:solidFill>
              </a:rPr>
              <a:t>muertes</a:t>
            </a:r>
            <a:r>
              <a:rPr lang="en-US" sz="1200" dirty="0">
                <a:solidFill>
                  <a:schemeClr val="bg1"/>
                </a:solidFill>
              </a:rPr>
              <a:t> </a:t>
            </a:r>
            <a:r>
              <a:rPr lang="en-US" sz="1200" dirty="0" err="1">
                <a:solidFill>
                  <a:schemeClr val="bg1"/>
                </a:solidFill>
              </a:rPr>
              <a:t>por</a:t>
            </a:r>
            <a:r>
              <a:rPr lang="en-US" sz="1200" dirty="0">
                <a:solidFill>
                  <a:schemeClr val="bg1"/>
                </a:solidFill>
              </a:rPr>
              <a:t> </a:t>
            </a:r>
            <a:r>
              <a:rPr lang="en-US" sz="1200" dirty="0" err="1">
                <a:solidFill>
                  <a:schemeClr val="bg1"/>
                </a:solidFill>
              </a:rPr>
              <a:t>año</a:t>
            </a:r>
            <a:r>
              <a:rPr lang="en-US" sz="1200" dirty="0">
                <a:solidFill>
                  <a:schemeClr val="bg1"/>
                </a:solidFill>
              </a:rPr>
              <a:t>. Un </a:t>
            </a:r>
            <a:r>
              <a:rPr lang="en-US" sz="1200" dirty="0" err="1">
                <a:solidFill>
                  <a:schemeClr val="bg1"/>
                </a:solidFill>
              </a:rPr>
              <a:t>estudio</a:t>
            </a:r>
            <a:r>
              <a:rPr lang="en-US" sz="1200" dirty="0">
                <a:solidFill>
                  <a:schemeClr val="bg1"/>
                </a:solidFill>
              </a:rPr>
              <a:t> </a:t>
            </a:r>
            <a:r>
              <a:rPr lang="en-US" sz="1200" dirty="0" err="1">
                <a:solidFill>
                  <a:schemeClr val="bg1"/>
                </a:solidFill>
              </a:rPr>
              <a:t>reciente</a:t>
            </a:r>
            <a:r>
              <a:rPr lang="en-US" sz="1200" dirty="0">
                <a:solidFill>
                  <a:schemeClr val="bg1"/>
                </a:solidFill>
              </a:rPr>
              <a:t> de la OMS </a:t>
            </a:r>
            <a:r>
              <a:rPr lang="en-US" sz="1200" dirty="0" err="1">
                <a:solidFill>
                  <a:schemeClr val="bg1"/>
                </a:solidFill>
              </a:rPr>
              <a:t>descubrió</a:t>
            </a:r>
            <a:r>
              <a:rPr lang="en-US" sz="1200" dirty="0">
                <a:solidFill>
                  <a:schemeClr val="bg1"/>
                </a:solidFill>
              </a:rPr>
              <a:t> que la </a:t>
            </a:r>
            <a:r>
              <a:rPr lang="en-US" sz="1200" dirty="0" err="1">
                <a:solidFill>
                  <a:schemeClr val="bg1"/>
                </a:solidFill>
              </a:rPr>
              <a:t>pandemia</a:t>
            </a:r>
            <a:r>
              <a:rPr lang="en-US" sz="1200" dirty="0">
                <a:solidFill>
                  <a:schemeClr val="bg1"/>
                </a:solidFill>
              </a:rPr>
              <a:t> COVID-19 ha </a:t>
            </a:r>
            <a:r>
              <a:rPr lang="en-US" sz="1200" dirty="0" err="1">
                <a:solidFill>
                  <a:schemeClr val="bg1"/>
                </a:solidFill>
              </a:rPr>
              <a:t>interrumpido</a:t>
            </a:r>
            <a:r>
              <a:rPr lang="en-US" sz="1200" dirty="0">
                <a:solidFill>
                  <a:schemeClr val="bg1"/>
                </a:solidFill>
              </a:rPr>
              <a:t> </a:t>
            </a:r>
            <a:r>
              <a:rPr lang="en-US" sz="1200" dirty="0" err="1">
                <a:solidFill>
                  <a:schemeClr val="bg1"/>
                </a:solidFill>
              </a:rPr>
              <a:t>gravemente</a:t>
            </a:r>
            <a:r>
              <a:rPr lang="en-US" sz="1200" dirty="0">
                <a:solidFill>
                  <a:schemeClr val="bg1"/>
                </a:solidFill>
              </a:rPr>
              <a:t> la </a:t>
            </a:r>
            <a:r>
              <a:rPr lang="en-US" sz="1200" dirty="0" err="1">
                <a:solidFill>
                  <a:schemeClr val="bg1"/>
                </a:solidFill>
              </a:rPr>
              <a:t>atención</a:t>
            </a:r>
            <a:r>
              <a:rPr lang="en-US" sz="1200" dirty="0">
                <a:solidFill>
                  <a:schemeClr val="bg1"/>
                </a:solidFill>
              </a:rPr>
              <a:t> de </a:t>
            </a:r>
            <a:r>
              <a:rPr lang="en-US" sz="1200" dirty="0" err="1">
                <a:solidFill>
                  <a:schemeClr val="bg1"/>
                </a:solidFill>
              </a:rPr>
              <a:t>prevención</a:t>
            </a:r>
            <a:r>
              <a:rPr lang="en-US" sz="1200" dirty="0">
                <a:solidFill>
                  <a:schemeClr val="bg1"/>
                </a:solidFill>
              </a:rPr>
              <a:t> y </a:t>
            </a:r>
            <a:r>
              <a:rPr lang="en-US" sz="1200" dirty="0" err="1">
                <a:solidFill>
                  <a:schemeClr val="bg1"/>
                </a:solidFill>
              </a:rPr>
              <a:t>tratamiento</a:t>
            </a:r>
            <a:r>
              <a:rPr lang="en-US" sz="1200" dirty="0">
                <a:solidFill>
                  <a:schemeClr val="bg1"/>
                </a:solidFill>
              </a:rPr>
              <a:t> de </a:t>
            </a:r>
            <a:r>
              <a:rPr lang="en-US" sz="1200" dirty="0" err="1">
                <a:solidFill>
                  <a:schemeClr val="bg1"/>
                </a:solidFill>
              </a:rPr>
              <a:t>estas</a:t>
            </a:r>
            <a:r>
              <a:rPr lang="en-US" sz="1200" dirty="0">
                <a:solidFill>
                  <a:schemeClr val="bg1"/>
                </a:solidFill>
              </a:rPr>
              <a:t> </a:t>
            </a:r>
            <a:r>
              <a:rPr lang="en-US" sz="1200" dirty="0" err="1">
                <a:solidFill>
                  <a:schemeClr val="bg1"/>
                </a:solidFill>
              </a:rPr>
              <a:t>enfermedades</a:t>
            </a:r>
            <a:r>
              <a:rPr lang="en-US" sz="1200" dirty="0">
                <a:solidFill>
                  <a:schemeClr val="bg1"/>
                </a:solidFill>
              </a:rPr>
              <a:t>. ¿</a:t>
            </a:r>
            <a:r>
              <a:rPr lang="en-US" sz="1200" dirty="0" err="1">
                <a:solidFill>
                  <a:schemeClr val="bg1"/>
                </a:solidFill>
              </a:rPr>
              <a:t>Qué</a:t>
            </a:r>
            <a:r>
              <a:rPr lang="en-US" sz="1200" dirty="0">
                <a:solidFill>
                  <a:schemeClr val="bg1"/>
                </a:solidFill>
              </a:rPr>
              <a:t> </a:t>
            </a:r>
            <a:r>
              <a:rPr lang="en-US" sz="1200" dirty="0" err="1">
                <a:solidFill>
                  <a:schemeClr val="bg1"/>
                </a:solidFill>
              </a:rPr>
              <a:t>impacto</a:t>
            </a:r>
            <a:r>
              <a:rPr lang="en-US" sz="1200" dirty="0">
                <a:solidFill>
                  <a:schemeClr val="bg1"/>
                </a:solidFill>
              </a:rPr>
              <a:t> </a:t>
            </a:r>
            <a:r>
              <a:rPr lang="en-US" sz="1200" dirty="0" err="1">
                <a:solidFill>
                  <a:schemeClr val="bg1"/>
                </a:solidFill>
              </a:rPr>
              <a:t>puede</a:t>
            </a:r>
            <a:r>
              <a:rPr lang="en-US" sz="1200" dirty="0">
                <a:solidFill>
                  <a:schemeClr val="bg1"/>
                </a:solidFill>
              </a:rPr>
              <a:t> </a:t>
            </a:r>
            <a:r>
              <a:rPr lang="en-US" sz="1200" dirty="0" err="1">
                <a:solidFill>
                  <a:schemeClr val="bg1"/>
                </a:solidFill>
              </a:rPr>
              <a:t>tener</a:t>
            </a:r>
            <a:r>
              <a:rPr lang="en-US" sz="1200" dirty="0">
                <a:solidFill>
                  <a:schemeClr val="bg1"/>
                </a:solidFill>
              </a:rPr>
              <a:t> </a:t>
            </a:r>
            <a:r>
              <a:rPr lang="en-US" sz="1200" dirty="0" err="1">
                <a:solidFill>
                  <a:schemeClr val="bg1"/>
                </a:solidFill>
              </a:rPr>
              <a:t>esto</a:t>
            </a:r>
            <a:r>
              <a:rPr lang="en-US" sz="1200" dirty="0">
                <a:solidFill>
                  <a:schemeClr val="bg1"/>
                </a:solidFill>
              </a:rPr>
              <a:t> para </a:t>
            </a:r>
            <a:r>
              <a:rPr lang="en-US" sz="1200" dirty="0" err="1">
                <a:solidFill>
                  <a:schemeClr val="bg1"/>
                </a:solidFill>
              </a:rPr>
              <a:t>tratamientos</a:t>
            </a:r>
            <a:r>
              <a:rPr lang="en-US" sz="1200" dirty="0">
                <a:solidFill>
                  <a:schemeClr val="bg1"/>
                </a:solidFill>
              </a:rPr>
              <a:t> </a:t>
            </a:r>
            <a:r>
              <a:rPr lang="en-US" sz="1200" dirty="0" err="1">
                <a:solidFill>
                  <a:schemeClr val="bg1"/>
                </a:solidFill>
              </a:rPr>
              <a:t>futuros</a:t>
            </a:r>
            <a:r>
              <a:rPr lang="en-US" sz="1200" dirty="0">
                <a:solidFill>
                  <a:schemeClr val="bg1"/>
                </a:solidFill>
              </a:rPr>
              <a:t>? La COVID-19 ha </a:t>
            </a:r>
            <a:r>
              <a:rPr lang="en-US" sz="1200" dirty="0" err="1">
                <a:solidFill>
                  <a:schemeClr val="bg1"/>
                </a:solidFill>
              </a:rPr>
              <a:t>causado</a:t>
            </a:r>
            <a:r>
              <a:rPr lang="en-US" sz="1200" dirty="0">
                <a:solidFill>
                  <a:schemeClr val="bg1"/>
                </a:solidFill>
              </a:rPr>
              <a:t> el </a:t>
            </a:r>
            <a:r>
              <a:rPr lang="en-US" sz="1200" dirty="0" err="1">
                <a:solidFill>
                  <a:schemeClr val="bg1"/>
                </a:solidFill>
              </a:rPr>
              <a:t>retraso</a:t>
            </a:r>
            <a:r>
              <a:rPr lang="en-US" sz="1200" dirty="0">
                <a:solidFill>
                  <a:schemeClr val="bg1"/>
                </a:solidFill>
              </a:rPr>
              <a:t> de </a:t>
            </a:r>
            <a:r>
              <a:rPr lang="en-US" sz="1200" dirty="0" err="1">
                <a:solidFill>
                  <a:schemeClr val="bg1"/>
                </a:solidFill>
              </a:rPr>
              <a:t>más</a:t>
            </a:r>
            <a:r>
              <a:rPr lang="en-US" sz="1200" dirty="0">
                <a:solidFill>
                  <a:schemeClr val="bg1"/>
                </a:solidFill>
              </a:rPr>
              <a:t> de 28 </a:t>
            </a:r>
            <a:r>
              <a:rPr lang="en-US" sz="1200" dirty="0" err="1">
                <a:solidFill>
                  <a:schemeClr val="bg1"/>
                </a:solidFill>
              </a:rPr>
              <a:t>millones</a:t>
            </a:r>
            <a:r>
              <a:rPr lang="en-US" sz="1200" dirty="0">
                <a:solidFill>
                  <a:schemeClr val="bg1"/>
                </a:solidFill>
              </a:rPr>
              <a:t> de </a:t>
            </a:r>
            <a:r>
              <a:rPr lang="en-US" sz="1200" dirty="0" err="1">
                <a:solidFill>
                  <a:schemeClr val="bg1"/>
                </a:solidFill>
              </a:rPr>
              <a:t>cirugías</a:t>
            </a:r>
            <a:r>
              <a:rPr lang="en-US" sz="1200" dirty="0">
                <a:solidFill>
                  <a:schemeClr val="bg1"/>
                </a:solidFill>
              </a:rPr>
              <a:t> y </a:t>
            </a:r>
            <a:r>
              <a:rPr lang="en-US" sz="1200" dirty="0" err="1">
                <a:solidFill>
                  <a:schemeClr val="bg1"/>
                </a:solidFill>
              </a:rPr>
              <a:t>ya</a:t>
            </a:r>
            <a:r>
              <a:rPr lang="en-US" sz="1200" dirty="0">
                <a:solidFill>
                  <a:schemeClr val="bg1"/>
                </a:solidFill>
              </a:rPr>
              <a:t> </a:t>
            </a:r>
            <a:r>
              <a:rPr lang="en-US" sz="1200" dirty="0" err="1">
                <a:solidFill>
                  <a:schemeClr val="bg1"/>
                </a:solidFill>
              </a:rPr>
              <a:t>contamos</a:t>
            </a:r>
            <a:r>
              <a:rPr lang="en-US" sz="1200" dirty="0">
                <a:solidFill>
                  <a:schemeClr val="bg1"/>
                </a:solidFill>
              </a:rPr>
              <a:t> con </a:t>
            </a:r>
            <a:r>
              <a:rPr lang="en-US" sz="1200" dirty="0" err="1">
                <a:solidFill>
                  <a:schemeClr val="bg1"/>
                </a:solidFill>
              </a:rPr>
              <a:t>más</a:t>
            </a:r>
            <a:r>
              <a:rPr lang="en-US" sz="1200" dirty="0">
                <a:solidFill>
                  <a:schemeClr val="bg1"/>
                </a:solidFill>
              </a:rPr>
              <a:t> de 2 </a:t>
            </a:r>
            <a:r>
              <a:rPr lang="en-US" sz="1200" dirty="0" err="1">
                <a:solidFill>
                  <a:schemeClr val="bg1"/>
                </a:solidFill>
              </a:rPr>
              <a:t>millones</a:t>
            </a:r>
            <a:r>
              <a:rPr lang="en-US" sz="1200" dirty="0">
                <a:solidFill>
                  <a:schemeClr val="bg1"/>
                </a:solidFill>
              </a:rPr>
              <a:t> de </a:t>
            </a:r>
            <a:r>
              <a:rPr lang="en-US" sz="1200" dirty="0" err="1">
                <a:solidFill>
                  <a:schemeClr val="bg1"/>
                </a:solidFill>
              </a:rPr>
              <a:t>fallecimientos</a:t>
            </a:r>
            <a:r>
              <a:rPr lang="en-US" sz="1200" dirty="0">
                <a:solidFill>
                  <a:schemeClr val="bg1"/>
                </a:solidFill>
              </a:rPr>
              <a:t> </a:t>
            </a:r>
            <a:r>
              <a:rPr lang="en-US" sz="1200" dirty="0" err="1">
                <a:solidFill>
                  <a:schemeClr val="bg1"/>
                </a:solidFill>
              </a:rPr>
              <a:t>por</a:t>
            </a:r>
            <a:r>
              <a:rPr lang="en-US" sz="1200" dirty="0">
                <a:solidFill>
                  <a:schemeClr val="bg1"/>
                </a:solidFill>
              </a:rPr>
              <a:t> error al </a:t>
            </a:r>
            <a:r>
              <a:rPr lang="en-US" sz="1200" dirty="0" err="1">
                <a:solidFill>
                  <a:schemeClr val="bg1"/>
                </a:solidFill>
              </a:rPr>
              <a:t>año</a:t>
            </a:r>
            <a:r>
              <a:rPr lang="en-US" sz="1200" dirty="0">
                <a:solidFill>
                  <a:schemeClr val="bg1"/>
                </a:solidFill>
              </a:rPr>
              <a:t>. ¿</a:t>
            </a:r>
            <a:r>
              <a:rPr lang="en-US" sz="1200" dirty="0" err="1">
                <a:solidFill>
                  <a:schemeClr val="bg1"/>
                </a:solidFill>
              </a:rPr>
              <a:t>Vemos</a:t>
            </a:r>
            <a:r>
              <a:rPr lang="en-US" sz="1200" dirty="0">
                <a:solidFill>
                  <a:schemeClr val="bg1"/>
                </a:solidFill>
              </a:rPr>
              <a:t> la </a:t>
            </a:r>
            <a:r>
              <a:rPr lang="en-US" sz="1200" dirty="0" err="1">
                <a:solidFill>
                  <a:schemeClr val="bg1"/>
                </a:solidFill>
              </a:rPr>
              <a:t>oportunidad</a:t>
            </a:r>
            <a:r>
              <a:rPr lang="en-US" sz="1200" dirty="0">
                <a:solidFill>
                  <a:schemeClr val="bg1"/>
                </a:solidFill>
              </a:rPr>
              <a:t> para la SDG 3 </a:t>
            </a:r>
            <a:r>
              <a:rPr lang="en-US" sz="1200" dirty="0" err="1">
                <a:solidFill>
                  <a:schemeClr val="bg1"/>
                </a:solidFill>
              </a:rPr>
              <a:t>salud</a:t>
            </a:r>
            <a:r>
              <a:rPr lang="en-US" sz="1200" dirty="0">
                <a:solidFill>
                  <a:schemeClr val="bg1"/>
                </a:solidFill>
              </a:rPr>
              <a:t> y </a:t>
            </a:r>
            <a:r>
              <a:rPr lang="en-US" sz="1200" dirty="0" err="1">
                <a:solidFill>
                  <a:schemeClr val="bg1"/>
                </a:solidFill>
              </a:rPr>
              <a:t>bienestar</a:t>
            </a:r>
            <a:r>
              <a:rPr lang="en-US" sz="1200" dirty="0">
                <a:solidFill>
                  <a:schemeClr val="bg1"/>
                </a:solidFill>
              </a:rPr>
              <a:t>?</a:t>
            </a:r>
          </a:p>
        </p:txBody>
      </p:sp>
      <p:sp>
        <p:nvSpPr>
          <p:cNvPr id="9" name="Textfeld 8">
            <a:extLst>
              <a:ext uri="{FF2B5EF4-FFF2-40B4-BE49-F238E27FC236}">
                <a16:creationId xmlns:a16="http://schemas.microsoft.com/office/drawing/2014/main" id="{A05309D0-ED52-40C7-A4EA-04111E098C63}"/>
              </a:ext>
            </a:extLst>
          </p:cNvPr>
          <p:cNvSpPr txBox="1"/>
          <p:nvPr/>
        </p:nvSpPr>
        <p:spPr>
          <a:xfrm>
            <a:off x="-73152" y="321188"/>
            <a:ext cx="4162349" cy="2746906"/>
          </a:xfrm>
          <a:prstGeom prst="rect">
            <a:avLst/>
          </a:prstGeom>
          <a:noFill/>
        </p:spPr>
        <p:txBody>
          <a:bodyPr wrap="square" rtlCol="0">
            <a:spAutoFit/>
          </a:bodyPr>
          <a:lstStyle/>
          <a:p>
            <a:pPr algn="just"/>
            <a:r>
              <a:rPr lang="en-GB" sz="1150" dirty="0" err="1"/>
              <a:t>Además</a:t>
            </a:r>
            <a:r>
              <a:rPr lang="en-GB" sz="1150" dirty="0"/>
              <a:t> del COVID-19, el </a:t>
            </a:r>
            <a:r>
              <a:rPr lang="en-GB" sz="1150" dirty="0" err="1"/>
              <a:t>mundo</a:t>
            </a:r>
            <a:r>
              <a:rPr lang="en-GB" sz="1150" dirty="0"/>
              <a:t> se da </a:t>
            </a:r>
            <a:r>
              <a:rPr lang="en-GB" sz="1150" dirty="0" err="1"/>
              <a:t>cuenta</a:t>
            </a:r>
            <a:r>
              <a:rPr lang="en-GB" sz="1150" dirty="0"/>
              <a:t> que </a:t>
            </a:r>
            <a:r>
              <a:rPr lang="en-GB" sz="1150" dirty="0" err="1"/>
              <a:t>otros</a:t>
            </a:r>
            <a:r>
              <a:rPr lang="en-GB" sz="1150" dirty="0"/>
              <a:t> virus </a:t>
            </a:r>
            <a:r>
              <a:rPr lang="en-GB" sz="1150" dirty="0" err="1"/>
              <a:t>también</a:t>
            </a:r>
            <a:r>
              <a:rPr lang="en-GB" sz="1150" dirty="0"/>
              <a:t> </a:t>
            </a:r>
            <a:r>
              <a:rPr lang="en-GB" sz="1150" dirty="0" err="1"/>
              <a:t>dañan</a:t>
            </a:r>
            <a:r>
              <a:rPr lang="en-GB" sz="1150" dirty="0"/>
              <a:t> a la </a:t>
            </a:r>
            <a:r>
              <a:rPr lang="en-GB" sz="1150" dirty="0" err="1"/>
              <a:t>sociedad</a:t>
            </a:r>
            <a:r>
              <a:rPr lang="en-GB" sz="1150" dirty="0"/>
              <a:t>. Las </a:t>
            </a:r>
            <a:r>
              <a:rPr lang="en-GB" sz="1150" dirty="0" err="1"/>
              <a:t>protestas</a:t>
            </a:r>
            <a:r>
              <a:rPr lang="en-GB" sz="1150" dirty="0"/>
              <a:t> en contra del </a:t>
            </a:r>
            <a:r>
              <a:rPr lang="en-GB" sz="1150" dirty="0" err="1"/>
              <a:t>racismo</a:t>
            </a:r>
            <a:r>
              <a:rPr lang="en-GB" sz="1150" dirty="0"/>
              <a:t> se </a:t>
            </a:r>
            <a:r>
              <a:rPr lang="en-GB" sz="1150" dirty="0" err="1"/>
              <a:t>difundieron</a:t>
            </a:r>
            <a:r>
              <a:rPr lang="en-GB" sz="1150" dirty="0"/>
              <a:t> en 2 </a:t>
            </a:r>
            <a:r>
              <a:rPr lang="en-GB" sz="1150" dirty="0" err="1"/>
              <a:t>semanas</a:t>
            </a:r>
            <a:r>
              <a:rPr lang="en-GB" sz="1150" dirty="0"/>
              <a:t> y </a:t>
            </a:r>
            <a:r>
              <a:rPr lang="en-GB" sz="1150" dirty="0" err="1"/>
              <a:t>ninguna</a:t>
            </a:r>
            <a:r>
              <a:rPr lang="en-GB" sz="1150" dirty="0"/>
              <a:t> </a:t>
            </a:r>
            <a:r>
              <a:rPr lang="en-GB" sz="1150" dirty="0" err="1"/>
              <a:t>sociedad</a:t>
            </a:r>
            <a:r>
              <a:rPr lang="en-GB" sz="1150" dirty="0"/>
              <a:t> ha </a:t>
            </a:r>
            <a:r>
              <a:rPr lang="en-GB" sz="1150" dirty="0" err="1"/>
              <a:t>conseguido</a:t>
            </a:r>
            <a:r>
              <a:rPr lang="en-GB" sz="1150" dirty="0"/>
              <a:t> </a:t>
            </a:r>
            <a:r>
              <a:rPr lang="en-GB" sz="1150" dirty="0" err="1"/>
              <a:t>desarrollar</a:t>
            </a:r>
            <a:r>
              <a:rPr lang="en-GB" sz="1150" dirty="0"/>
              <a:t> </a:t>
            </a:r>
            <a:r>
              <a:rPr lang="en-GB" sz="1150" dirty="0" err="1"/>
              <a:t>su</a:t>
            </a:r>
            <a:r>
              <a:rPr lang="en-GB" sz="1150" dirty="0"/>
              <a:t> </a:t>
            </a:r>
            <a:r>
              <a:rPr lang="en-GB" sz="1150" dirty="0" err="1"/>
              <a:t>inmunidad</a:t>
            </a:r>
            <a:r>
              <a:rPr lang="en-GB" sz="1150" dirty="0"/>
              <a:t> contra </a:t>
            </a:r>
            <a:r>
              <a:rPr lang="en-GB" sz="1150" dirty="0" err="1"/>
              <a:t>esta</a:t>
            </a:r>
            <a:r>
              <a:rPr lang="en-GB" sz="1150" dirty="0"/>
              <a:t> </a:t>
            </a:r>
            <a:r>
              <a:rPr lang="en-GB" sz="1150" dirty="0" err="1"/>
              <a:t>enfermedad</a:t>
            </a:r>
            <a:r>
              <a:rPr lang="en-GB" sz="1150" dirty="0"/>
              <a:t> </a:t>
            </a:r>
            <a:r>
              <a:rPr lang="en-GB" sz="1150" dirty="0" err="1"/>
              <a:t>contínua</a:t>
            </a:r>
            <a:r>
              <a:rPr lang="en-GB" sz="1150" dirty="0"/>
              <a:t>. Los </a:t>
            </a:r>
            <a:r>
              <a:rPr lang="en-GB" sz="1150" dirty="0" err="1"/>
              <a:t>manifestantes</a:t>
            </a:r>
            <a:r>
              <a:rPr lang="en-GB" sz="1150" dirty="0"/>
              <a:t> a </a:t>
            </a:r>
            <a:r>
              <a:rPr lang="en-GB" sz="1150" dirty="0" err="1"/>
              <a:t>los</a:t>
            </a:r>
            <a:r>
              <a:rPr lang="en-GB" sz="1150" dirty="0"/>
              <a:t> que </a:t>
            </a:r>
            <a:r>
              <a:rPr lang="en-GB" sz="1150" dirty="0" err="1"/>
              <a:t>preguntaron</a:t>
            </a:r>
            <a:r>
              <a:rPr lang="en-GB" sz="1150" dirty="0"/>
              <a:t> el </a:t>
            </a:r>
            <a:r>
              <a:rPr lang="en-GB" sz="1150" dirty="0" err="1"/>
              <a:t>por</a:t>
            </a:r>
            <a:r>
              <a:rPr lang="en-GB" sz="1150" dirty="0"/>
              <a:t> </a:t>
            </a:r>
            <a:r>
              <a:rPr lang="en-GB" sz="1150" dirty="0" err="1"/>
              <a:t>qué</a:t>
            </a:r>
            <a:r>
              <a:rPr lang="en-GB" sz="1150" dirty="0"/>
              <a:t> se </a:t>
            </a:r>
            <a:r>
              <a:rPr lang="en-GB" sz="1150" dirty="0" err="1"/>
              <a:t>arriesgaron</a:t>
            </a:r>
            <a:r>
              <a:rPr lang="en-GB" sz="1150" dirty="0"/>
              <a:t> a </a:t>
            </a:r>
            <a:r>
              <a:rPr lang="en-GB" sz="1150" dirty="0" err="1"/>
              <a:t>coger</a:t>
            </a:r>
            <a:r>
              <a:rPr lang="en-GB" sz="1150" dirty="0"/>
              <a:t> el coronavirus </a:t>
            </a:r>
            <a:r>
              <a:rPr lang="en-GB" sz="1150" dirty="0" err="1"/>
              <a:t>mientras</a:t>
            </a:r>
            <a:r>
              <a:rPr lang="en-GB" sz="1150" dirty="0"/>
              <a:t> se </a:t>
            </a:r>
            <a:r>
              <a:rPr lang="en-GB" sz="1150" dirty="0" err="1"/>
              <a:t>posicionaban</a:t>
            </a:r>
            <a:r>
              <a:rPr lang="en-GB" sz="1150" dirty="0"/>
              <a:t> a </a:t>
            </a:r>
            <a:r>
              <a:rPr lang="en-GB" sz="1150" dirty="0" err="1"/>
              <a:t>favor</a:t>
            </a:r>
            <a:r>
              <a:rPr lang="en-GB" sz="1150" dirty="0"/>
              <a:t> de </a:t>
            </a:r>
            <a:r>
              <a:rPr lang="en-GB" sz="1150" dirty="0" err="1"/>
              <a:t>los</a:t>
            </a:r>
            <a:r>
              <a:rPr lang="en-GB" sz="1150" dirty="0"/>
              <a:t> </a:t>
            </a:r>
            <a:r>
              <a:rPr lang="en-GB" sz="1150" dirty="0" err="1"/>
              <a:t>derechos</a:t>
            </a:r>
            <a:r>
              <a:rPr lang="en-GB" sz="1150" dirty="0"/>
              <a:t> </a:t>
            </a:r>
            <a:r>
              <a:rPr lang="en-GB" sz="1150" dirty="0" err="1"/>
              <a:t>humanos</a:t>
            </a:r>
            <a:r>
              <a:rPr lang="en-GB" sz="1150" dirty="0"/>
              <a:t> </a:t>
            </a:r>
            <a:r>
              <a:rPr lang="en-GB" sz="1150" dirty="0" err="1"/>
              <a:t>los</a:t>
            </a:r>
            <a:r>
              <a:rPr lang="en-GB" sz="1150" dirty="0"/>
              <a:t> </a:t>
            </a:r>
            <a:r>
              <a:rPr lang="en-GB" sz="1150" dirty="0" err="1"/>
              <a:t>tenían</a:t>
            </a:r>
            <a:r>
              <a:rPr lang="en-GB" sz="1150" dirty="0"/>
              <a:t> </a:t>
            </a:r>
            <a:r>
              <a:rPr lang="en-GB" sz="1150" dirty="0" err="1"/>
              <a:t>claro</a:t>
            </a:r>
            <a:r>
              <a:rPr lang="en-GB" sz="1150" dirty="0"/>
              <a:t>: “</a:t>
            </a:r>
            <a:r>
              <a:rPr lang="en-GB" sz="1150" dirty="0" err="1"/>
              <a:t>prefiero</a:t>
            </a:r>
            <a:r>
              <a:rPr lang="en-GB" sz="1150" dirty="0"/>
              <a:t> </a:t>
            </a:r>
            <a:r>
              <a:rPr lang="en-GB" sz="1150" dirty="0" err="1"/>
              <a:t>arriesgar</a:t>
            </a:r>
            <a:r>
              <a:rPr lang="en-GB" sz="1150" dirty="0"/>
              <a:t> mi </a:t>
            </a:r>
            <a:r>
              <a:rPr lang="en-GB" sz="1150" dirty="0" err="1"/>
              <a:t>salud</a:t>
            </a:r>
            <a:r>
              <a:rPr lang="en-GB" sz="1150" dirty="0"/>
              <a:t> que </a:t>
            </a:r>
            <a:r>
              <a:rPr lang="en-GB" sz="1150" dirty="0" err="1"/>
              <a:t>hacer</a:t>
            </a:r>
            <a:r>
              <a:rPr lang="en-GB" sz="1150" dirty="0"/>
              <a:t> la vista </a:t>
            </a:r>
            <a:r>
              <a:rPr lang="en-GB" sz="1150" dirty="0" err="1"/>
              <a:t>gorda</a:t>
            </a:r>
            <a:r>
              <a:rPr lang="en-GB" sz="1150" dirty="0"/>
              <a:t> al </a:t>
            </a:r>
            <a:r>
              <a:rPr lang="en-GB" sz="1150" dirty="0" err="1"/>
              <a:t>incumplimiento</a:t>
            </a:r>
            <a:r>
              <a:rPr lang="en-GB" sz="1150" dirty="0"/>
              <a:t> </a:t>
            </a:r>
            <a:r>
              <a:rPr lang="en-GB" sz="1150" dirty="0" err="1"/>
              <a:t>diario</a:t>
            </a:r>
            <a:r>
              <a:rPr lang="en-GB" sz="1150" dirty="0"/>
              <a:t> de la </a:t>
            </a:r>
            <a:r>
              <a:rPr lang="en-GB" sz="1150" dirty="0" err="1"/>
              <a:t>constitución</a:t>
            </a:r>
            <a:r>
              <a:rPr lang="en-GB" sz="1150" dirty="0"/>
              <a:t>”, </a:t>
            </a:r>
            <a:r>
              <a:rPr lang="en-GB" sz="1150" dirty="0" err="1"/>
              <a:t>dijo</a:t>
            </a:r>
            <a:r>
              <a:rPr lang="en-GB" sz="1150" dirty="0"/>
              <a:t> </a:t>
            </a:r>
            <a:r>
              <a:rPr lang="en-GB" sz="1150" dirty="0" err="1"/>
              <a:t>una</a:t>
            </a:r>
            <a:r>
              <a:rPr lang="en-GB" sz="1150" dirty="0"/>
              <a:t> </a:t>
            </a:r>
            <a:r>
              <a:rPr lang="en-GB" sz="1150" dirty="0" err="1"/>
              <a:t>mujer</a:t>
            </a:r>
            <a:r>
              <a:rPr lang="en-GB" sz="1150" dirty="0"/>
              <a:t> a SRF </a:t>
            </a:r>
            <a:r>
              <a:rPr lang="en-GB" sz="1150" dirty="0" err="1"/>
              <a:t>Tagesschau</a:t>
            </a:r>
            <a:r>
              <a:rPr lang="en-GB" sz="1150" dirty="0"/>
              <a:t> el 6 de </a:t>
            </a:r>
            <a:r>
              <a:rPr lang="en-GB" sz="1150" dirty="0" err="1"/>
              <a:t>junio</a:t>
            </a:r>
            <a:r>
              <a:rPr lang="en-GB" sz="1150" dirty="0"/>
              <a:t>. </a:t>
            </a:r>
            <a:r>
              <a:rPr lang="en-GB" sz="1150" dirty="0" err="1"/>
              <a:t>Mientras</a:t>
            </a:r>
            <a:r>
              <a:rPr lang="en-GB" sz="1150" dirty="0"/>
              <a:t> se </a:t>
            </a:r>
            <a:r>
              <a:rPr lang="en-GB" sz="1150" dirty="0" err="1"/>
              <a:t>tardaron</a:t>
            </a:r>
            <a:r>
              <a:rPr lang="en-GB" sz="1150" dirty="0"/>
              <a:t> 2 </a:t>
            </a:r>
            <a:r>
              <a:rPr lang="en-GB" sz="1150" dirty="0" err="1"/>
              <a:t>meses</a:t>
            </a:r>
            <a:r>
              <a:rPr lang="en-GB" sz="1150" dirty="0"/>
              <a:t> en </a:t>
            </a:r>
            <a:r>
              <a:rPr lang="en-GB" sz="1150" dirty="0" err="1"/>
              <a:t>reconocer</a:t>
            </a:r>
            <a:r>
              <a:rPr lang="en-GB" sz="1150" dirty="0"/>
              <a:t> al COVID-19 </a:t>
            </a:r>
            <a:r>
              <a:rPr lang="en-GB" sz="1150" dirty="0" err="1"/>
              <a:t>como</a:t>
            </a:r>
            <a:r>
              <a:rPr lang="en-GB" sz="1150" dirty="0"/>
              <a:t> un </a:t>
            </a:r>
            <a:r>
              <a:rPr lang="en-GB" sz="1150" dirty="0" err="1"/>
              <a:t>peligro</a:t>
            </a:r>
            <a:r>
              <a:rPr lang="en-GB" sz="1150" dirty="0"/>
              <a:t> global a la </a:t>
            </a:r>
            <a:r>
              <a:rPr lang="en-GB" sz="1150" dirty="0" err="1"/>
              <a:t>humanidad</a:t>
            </a:r>
            <a:r>
              <a:rPr lang="en-GB" sz="1150" dirty="0"/>
              <a:t>, se </a:t>
            </a:r>
            <a:r>
              <a:rPr lang="en-GB" sz="1150" dirty="0" err="1"/>
              <a:t>tardó</a:t>
            </a:r>
            <a:r>
              <a:rPr lang="en-GB" sz="1150" dirty="0"/>
              <a:t> 10 </a:t>
            </a:r>
            <a:r>
              <a:rPr lang="en-GB" sz="1150" dirty="0" err="1"/>
              <a:t>días</a:t>
            </a:r>
            <a:r>
              <a:rPr lang="en-GB" sz="1150" dirty="0"/>
              <a:t> en </a:t>
            </a:r>
            <a:r>
              <a:rPr lang="en-GB" sz="1150" dirty="0" err="1"/>
              <a:t>enviar</a:t>
            </a:r>
            <a:r>
              <a:rPr lang="en-GB" sz="1150" dirty="0"/>
              <a:t> la </a:t>
            </a:r>
            <a:r>
              <a:rPr lang="en-GB" sz="1150" dirty="0" err="1"/>
              <a:t>señal</a:t>
            </a:r>
            <a:r>
              <a:rPr lang="en-GB" sz="1150" dirty="0"/>
              <a:t> al </a:t>
            </a:r>
            <a:r>
              <a:rPr lang="en-GB" sz="1150" dirty="0" err="1"/>
              <a:t>poder</a:t>
            </a:r>
            <a:r>
              <a:rPr lang="en-GB" sz="1150" dirty="0"/>
              <a:t>  de que </a:t>
            </a:r>
            <a:r>
              <a:rPr lang="en-GB" sz="1150" dirty="0" err="1"/>
              <a:t>los</a:t>
            </a:r>
            <a:r>
              <a:rPr lang="en-GB" sz="1150" dirty="0"/>
              <a:t> </a:t>
            </a:r>
            <a:r>
              <a:rPr lang="en-GB" sz="1150" dirty="0" err="1"/>
              <a:t>derechos</a:t>
            </a:r>
            <a:r>
              <a:rPr lang="en-GB" sz="1150" dirty="0"/>
              <a:t> </a:t>
            </a:r>
            <a:r>
              <a:rPr lang="en-GB" sz="1150" dirty="0" err="1"/>
              <a:t>humanos</a:t>
            </a:r>
            <a:r>
              <a:rPr lang="en-GB" sz="1150" dirty="0"/>
              <a:t> no son </a:t>
            </a:r>
            <a:r>
              <a:rPr lang="en-GB" sz="1150" dirty="0" err="1"/>
              <a:t>negociables</a:t>
            </a:r>
            <a:r>
              <a:rPr lang="en-GB" sz="1150" dirty="0"/>
              <a:t>. El </a:t>
            </a:r>
            <a:r>
              <a:rPr lang="en-GB" sz="1150" dirty="0" err="1"/>
              <a:t>presidente</a:t>
            </a:r>
            <a:r>
              <a:rPr lang="en-GB" sz="1150" dirty="0"/>
              <a:t> Trump y sus </a:t>
            </a:r>
            <a:r>
              <a:rPr lang="en-GB" sz="1150" dirty="0" err="1"/>
              <a:t>seguidores</a:t>
            </a:r>
            <a:r>
              <a:rPr lang="en-GB" sz="1150" dirty="0"/>
              <a:t> </a:t>
            </a:r>
            <a:r>
              <a:rPr lang="en-GB" sz="1150" dirty="0" err="1"/>
              <a:t>ven</a:t>
            </a:r>
            <a:r>
              <a:rPr lang="en-GB" sz="1150" dirty="0"/>
              <a:t> </a:t>
            </a:r>
            <a:r>
              <a:rPr lang="en-GB" sz="1150" dirty="0" err="1"/>
              <a:t>como</a:t>
            </a:r>
            <a:r>
              <a:rPr lang="en-GB" sz="1150" dirty="0"/>
              <a:t> </a:t>
            </a:r>
            <a:r>
              <a:rPr lang="en-GB" sz="1150" dirty="0" err="1"/>
              <a:t>cada</a:t>
            </a:r>
            <a:r>
              <a:rPr lang="en-GB" sz="1150" dirty="0"/>
              <a:t> </a:t>
            </a:r>
            <a:r>
              <a:rPr lang="en-GB" sz="1150" dirty="0" err="1"/>
              <a:t>día</a:t>
            </a:r>
            <a:r>
              <a:rPr lang="en-GB" sz="1150" dirty="0"/>
              <a:t> el </a:t>
            </a:r>
            <a:r>
              <a:rPr lang="en-GB" sz="1150" dirty="0" err="1"/>
              <a:t>alcalde</a:t>
            </a:r>
            <a:r>
              <a:rPr lang="en-GB" sz="1150" dirty="0"/>
              <a:t> de Washington DC </a:t>
            </a:r>
            <a:r>
              <a:rPr lang="en-GB" sz="1150" dirty="0" err="1"/>
              <a:t>dedica</a:t>
            </a:r>
            <a:r>
              <a:rPr lang="en-GB" sz="1150" dirty="0"/>
              <a:t> a SDG 16 la plaza  </a:t>
            </a:r>
            <a:r>
              <a:rPr lang="en-GB" sz="1150" dirty="0" err="1"/>
              <a:t>delante</a:t>
            </a:r>
            <a:r>
              <a:rPr lang="en-GB" sz="1150" dirty="0"/>
              <a:t>  de la Casa  Blanca.</a:t>
            </a:r>
            <a:endParaRPr lang="de-DE" sz="1150" dirty="0"/>
          </a:p>
        </p:txBody>
      </p:sp>
      <p:pic>
        <p:nvPicPr>
          <p:cNvPr id="1026" name="Picture 2">
            <a:extLst>
              <a:ext uri="{FF2B5EF4-FFF2-40B4-BE49-F238E27FC236}">
                <a16:creationId xmlns:a16="http://schemas.microsoft.com/office/drawing/2014/main" id="{2CD2260D-2208-40C5-9FC1-87ACC062A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593" y="3124246"/>
            <a:ext cx="3584534" cy="236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uppieren 31">
            <a:extLst>
              <a:ext uri="{FF2B5EF4-FFF2-40B4-BE49-F238E27FC236}">
                <a16:creationId xmlns:a16="http://schemas.microsoft.com/office/drawing/2014/main" id="{5624E037-4919-41F6-B011-5AEAEF8CC641}"/>
              </a:ext>
            </a:extLst>
          </p:cNvPr>
          <p:cNvGrpSpPr/>
          <p:nvPr/>
        </p:nvGrpSpPr>
        <p:grpSpPr>
          <a:xfrm>
            <a:off x="3163488" y="8163778"/>
            <a:ext cx="465537" cy="1121276"/>
            <a:chOff x="1037167" y="7248396"/>
            <a:chExt cx="570443" cy="1623296"/>
          </a:xfrm>
        </p:grpSpPr>
        <p:pic>
          <p:nvPicPr>
            <p:cNvPr id="33" name="Grafik 32">
              <a:extLst>
                <a:ext uri="{FF2B5EF4-FFF2-40B4-BE49-F238E27FC236}">
                  <a16:creationId xmlns:a16="http://schemas.microsoft.com/office/drawing/2014/main" id="{ABC560EF-D415-4F61-838A-BE640090DC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120" y="7802430"/>
              <a:ext cx="531490" cy="161938"/>
            </a:xfrm>
            <a:prstGeom prst="rect">
              <a:avLst/>
            </a:prstGeom>
          </p:spPr>
        </p:pic>
        <p:pic>
          <p:nvPicPr>
            <p:cNvPr id="34" name="Grafik 33" descr="Ein Bild, das Zeichnung enthält.&#10;&#10;Automatisch generierte Beschreibung">
              <a:extLst>
                <a:ext uri="{FF2B5EF4-FFF2-40B4-BE49-F238E27FC236}">
                  <a16:creationId xmlns:a16="http://schemas.microsoft.com/office/drawing/2014/main" id="{28F3C0F9-0AD6-4CFD-87BD-DC750CC4DC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3918" y="7452422"/>
              <a:ext cx="299384" cy="299384"/>
            </a:xfrm>
            <a:prstGeom prst="rect">
              <a:avLst/>
            </a:prstGeom>
          </p:spPr>
        </p:pic>
        <p:pic>
          <p:nvPicPr>
            <p:cNvPr id="35" name="Grafik 34">
              <a:extLst>
                <a:ext uri="{FF2B5EF4-FFF2-40B4-BE49-F238E27FC236}">
                  <a16:creationId xmlns:a16="http://schemas.microsoft.com/office/drawing/2014/main" id="{F027E109-61C3-4DA8-BB67-D4F480D6B576}"/>
                </a:ext>
              </a:extLst>
            </p:cNvPr>
            <p:cNvPicPr>
              <a:picLocks noChangeAspect="1"/>
            </p:cNvPicPr>
            <p:nvPr/>
          </p:nvPicPr>
          <p:blipFill>
            <a:blip r:embed="rId7"/>
            <a:stretch>
              <a:fillRect/>
            </a:stretch>
          </p:blipFill>
          <p:spPr>
            <a:xfrm>
              <a:off x="1169181" y="8311934"/>
              <a:ext cx="400329" cy="249008"/>
            </a:xfrm>
            <a:prstGeom prst="rect">
              <a:avLst/>
            </a:prstGeom>
          </p:spPr>
        </p:pic>
        <p:pic>
          <p:nvPicPr>
            <p:cNvPr id="36" name="Grafik 35">
              <a:extLst>
                <a:ext uri="{FF2B5EF4-FFF2-40B4-BE49-F238E27FC236}">
                  <a16:creationId xmlns:a16="http://schemas.microsoft.com/office/drawing/2014/main" id="{9C772C7F-7994-4C24-A761-6D401F3D02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7167" y="7248396"/>
              <a:ext cx="567400" cy="161798"/>
            </a:xfrm>
            <a:prstGeom prst="rect">
              <a:avLst/>
            </a:prstGeom>
          </p:spPr>
        </p:pic>
        <p:pic>
          <p:nvPicPr>
            <p:cNvPr id="37" name="Grafik 36">
              <a:extLst>
                <a:ext uri="{FF2B5EF4-FFF2-40B4-BE49-F238E27FC236}">
                  <a16:creationId xmlns:a16="http://schemas.microsoft.com/office/drawing/2014/main" id="{BEEB876F-F3BD-45EE-BE74-8A8F28848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7887" y="8062231"/>
              <a:ext cx="299384" cy="185120"/>
            </a:xfrm>
            <a:prstGeom prst="rect">
              <a:avLst/>
            </a:prstGeom>
          </p:spPr>
        </p:pic>
        <p:pic>
          <p:nvPicPr>
            <p:cNvPr id="38" name="Grafik 37" descr="Ein Bild, das Zeichnung enthält.&#10;&#10;Automatisch generierte Beschreibung">
              <a:extLst>
                <a:ext uri="{FF2B5EF4-FFF2-40B4-BE49-F238E27FC236}">
                  <a16:creationId xmlns:a16="http://schemas.microsoft.com/office/drawing/2014/main" id="{F2ADC92E-FF7E-44DD-93D5-794E832002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5272" y="8572308"/>
              <a:ext cx="500277" cy="299384"/>
            </a:xfrm>
            <a:prstGeom prst="rect">
              <a:avLst/>
            </a:prstGeom>
          </p:spPr>
        </p:pic>
      </p:grpSp>
      <p:grpSp>
        <p:nvGrpSpPr>
          <p:cNvPr id="5" name="Gruppieren 4">
            <a:extLst>
              <a:ext uri="{FF2B5EF4-FFF2-40B4-BE49-F238E27FC236}">
                <a16:creationId xmlns:a16="http://schemas.microsoft.com/office/drawing/2014/main" id="{A48ACAB0-FD3F-471C-AB93-39CCBD46DB11}"/>
              </a:ext>
            </a:extLst>
          </p:cNvPr>
          <p:cNvGrpSpPr/>
          <p:nvPr/>
        </p:nvGrpSpPr>
        <p:grpSpPr>
          <a:xfrm>
            <a:off x="3619500" y="7943593"/>
            <a:ext cx="3333750" cy="1538883"/>
            <a:chOff x="3619500" y="8057893"/>
            <a:chExt cx="3333750" cy="1538883"/>
          </a:xfrm>
        </p:grpSpPr>
        <p:graphicFrame>
          <p:nvGraphicFramePr>
            <p:cNvPr id="29" name="Inhaltsplatzhalter 5">
              <a:extLst>
                <a:ext uri="{FF2B5EF4-FFF2-40B4-BE49-F238E27FC236}">
                  <a16:creationId xmlns:a16="http://schemas.microsoft.com/office/drawing/2014/main" id="{5374153B-8513-49F4-A4C8-4486D576A86C}"/>
                </a:ext>
              </a:extLst>
            </p:cNvPr>
            <p:cNvGraphicFramePr>
              <a:graphicFrameLocks/>
            </p:cNvGraphicFramePr>
            <p:nvPr/>
          </p:nvGraphicFramePr>
          <p:xfrm>
            <a:off x="3619500" y="8057893"/>
            <a:ext cx="3333750" cy="1538883"/>
          </p:xfrm>
          <a:graphic>
            <a:graphicData uri="http://schemas.openxmlformats.org/drawingml/2006/chart">
              <c:chart xmlns:c="http://schemas.openxmlformats.org/drawingml/2006/chart" xmlns:r="http://schemas.openxmlformats.org/officeDocument/2006/relationships" r:id="rId11"/>
            </a:graphicData>
          </a:graphic>
        </p:graphicFrame>
        <p:pic>
          <p:nvPicPr>
            <p:cNvPr id="31" name="Grafik 30" descr="Ein Bild, das Kleidung, Person, Frau, darstellend enthält.&#10;&#10;Automatisch generierte Beschreibung">
              <a:extLst>
                <a:ext uri="{FF2B5EF4-FFF2-40B4-BE49-F238E27FC236}">
                  <a16:creationId xmlns:a16="http://schemas.microsoft.com/office/drawing/2014/main" id="{0B1942ED-8FED-49BD-88C6-1ABE91A969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43550" y="8753475"/>
              <a:ext cx="546621" cy="546621"/>
            </a:xfrm>
            <a:prstGeom prst="rect">
              <a:avLst/>
            </a:prstGeom>
          </p:spPr>
        </p:pic>
        <p:cxnSp>
          <p:nvCxnSpPr>
            <p:cNvPr id="45" name="Gerade Verbindung mit Pfeil 44">
              <a:extLst>
                <a:ext uri="{FF2B5EF4-FFF2-40B4-BE49-F238E27FC236}">
                  <a16:creationId xmlns:a16="http://schemas.microsoft.com/office/drawing/2014/main" id="{BC858E56-3B7D-40FF-8348-142C2A919263}"/>
                </a:ext>
              </a:extLst>
            </p:cNvPr>
            <p:cNvCxnSpPr/>
            <p:nvPr/>
          </p:nvCxnSpPr>
          <p:spPr>
            <a:xfrm>
              <a:off x="5029199" y="8991600"/>
              <a:ext cx="432000" cy="0"/>
            </a:xfrm>
            <a:prstGeom prst="straightConnector1">
              <a:avLst/>
            </a:prstGeom>
            <a:ln w="508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4" name="Gruppieren 3">
            <a:extLst>
              <a:ext uri="{FF2B5EF4-FFF2-40B4-BE49-F238E27FC236}">
                <a16:creationId xmlns:a16="http://schemas.microsoft.com/office/drawing/2014/main" id="{E3C2C845-8A85-42FD-8A0C-52B843CDB605}"/>
              </a:ext>
            </a:extLst>
          </p:cNvPr>
          <p:cNvGrpSpPr/>
          <p:nvPr/>
        </p:nvGrpSpPr>
        <p:grpSpPr>
          <a:xfrm>
            <a:off x="38100" y="7943593"/>
            <a:ext cx="3333750" cy="1538883"/>
            <a:chOff x="38100" y="8057893"/>
            <a:chExt cx="3333750" cy="1538883"/>
          </a:xfrm>
        </p:grpSpPr>
        <p:graphicFrame>
          <p:nvGraphicFramePr>
            <p:cNvPr id="24" name="Inhaltsplatzhalter 5">
              <a:extLst>
                <a:ext uri="{FF2B5EF4-FFF2-40B4-BE49-F238E27FC236}">
                  <a16:creationId xmlns:a16="http://schemas.microsoft.com/office/drawing/2014/main" id="{CB42AD22-A4C6-4E74-90DC-5B982353CBDE}"/>
                </a:ext>
              </a:extLst>
            </p:cNvPr>
            <p:cNvGraphicFramePr>
              <a:graphicFrameLocks/>
            </p:cNvGraphicFramePr>
            <p:nvPr/>
          </p:nvGraphicFramePr>
          <p:xfrm>
            <a:off x="38100" y="8057893"/>
            <a:ext cx="3333750" cy="1538883"/>
          </p:xfrm>
          <a:graphic>
            <a:graphicData uri="http://schemas.openxmlformats.org/drawingml/2006/chart">
              <c:chart xmlns:c="http://schemas.openxmlformats.org/drawingml/2006/chart" xmlns:r="http://schemas.openxmlformats.org/officeDocument/2006/relationships" r:id="rId13"/>
            </a:graphicData>
          </a:graphic>
        </p:graphicFrame>
        <p:cxnSp>
          <p:nvCxnSpPr>
            <p:cNvPr id="30" name="Gerade Verbindung mit Pfeil 29">
              <a:extLst>
                <a:ext uri="{FF2B5EF4-FFF2-40B4-BE49-F238E27FC236}">
                  <a16:creationId xmlns:a16="http://schemas.microsoft.com/office/drawing/2014/main" id="{BA2F8B4A-8E0E-4741-8F8D-900A72E5B9A3}"/>
                </a:ext>
              </a:extLst>
            </p:cNvPr>
            <p:cNvCxnSpPr/>
            <p:nvPr/>
          </p:nvCxnSpPr>
          <p:spPr>
            <a:xfrm>
              <a:off x="1590674" y="8848725"/>
              <a:ext cx="432000" cy="0"/>
            </a:xfrm>
            <a:prstGeom prst="straightConnector1">
              <a:avLst/>
            </a:prstGeom>
            <a:ln w="508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2" name="Grafik 1">
              <a:extLst>
                <a:ext uri="{FF2B5EF4-FFF2-40B4-BE49-F238E27FC236}">
                  <a16:creationId xmlns:a16="http://schemas.microsoft.com/office/drawing/2014/main" id="{7A88DD19-14A9-45E8-B08D-84D3FE09B8BB}"/>
                </a:ext>
              </a:extLst>
            </p:cNvPr>
            <p:cNvPicPr>
              <a:picLocks noChangeAspect="1"/>
            </p:cNvPicPr>
            <p:nvPr/>
          </p:nvPicPr>
          <p:blipFill>
            <a:blip r:embed="rId14"/>
            <a:stretch>
              <a:fillRect/>
            </a:stretch>
          </p:blipFill>
          <p:spPr>
            <a:xfrm>
              <a:off x="2113123" y="8620658"/>
              <a:ext cx="744794" cy="527037"/>
            </a:xfrm>
            <a:prstGeom prst="rect">
              <a:avLst/>
            </a:prstGeom>
          </p:spPr>
        </p:pic>
      </p:grpSp>
      <p:sp>
        <p:nvSpPr>
          <p:cNvPr id="46" name="Textfeld 45">
            <a:extLst>
              <a:ext uri="{FF2B5EF4-FFF2-40B4-BE49-F238E27FC236}">
                <a16:creationId xmlns:a16="http://schemas.microsoft.com/office/drawing/2014/main" id="{4ACACD47-65CB-4B48-AD4B-8514616B2281}"/>
              </a:ext>
            </a:extLst>
          </p:cNvPr>
          <p:cNvSpPr txBox="1"/>
          <p:nvPr/>
        </p:nvSpPr>
        <p:spPr>
          <a:xfrm>
            <a:off x="666749" y="9602316"/>
            <a:ext cx="6004351" cy="215444"/>
          </a:xfrm>
          <a:prstGeom prst="rect">
            <a:avLst/>
          </a:prstGeom>
          <a:noFill/>
        </p:spPr>
        <p:txBody>
          <a:bodyPr wrap="square" rtlCol="0">
            <a:spAutoFit/>
          </a:bodyPr>
          <a:lstStyle/>
          <a:p>
            <a:r>
              <a:rPr lang="de-DE" sz="800" dirty="0"/>
              <a:t>Base: Media Tenor International: 14,128 informes de protagonistas, 144 informes de comisarios UE en 6 telediarios internacionales</a:t>
            </a:r>
          </a:p>
        </p:txBody>
      </p:sp>
      <p:sp>
        <p:nvSpPr>
          <p:cNvPr id="47" name="Textfeld 46">
            <a:extLst>
              <a:ext uri="{FF2B5EF4-FFF2-40B4-BE49-F238E27FC236}">
                <a16:creationId xmlns:a16="http://schemas.microsoft.com/office/drawing/2014/main" id="{D1B7E2DD-B3A9-47BA-9D96-6196E24253C6}"/>
              </a:ext>
            </a:extLst>
          </p:cNvPr>
          <p:cNvSpPr txBox="1"/>
          <p:nvPr/>
        </p:nvSpPr>
        <p:spPr>
          <a:xfrm>
            <a:off x="666749" y="7669627"/>
            <a:ext cx="5854701" cy="276999"/>
          </a:xfrm>
          <a:prstGeom prst="rect">
            <a:avLst/>
          </a:prstGeom>
          <a:noFill/>
        </p:spPr>
        <p:txBody>
          <a:bodyPr wrap="square" rtlCol="0">
            <a:spAutoFit/>
          </a:bodyPr>
          <a:lstStyle/>
          <a:p>
            <a:r>
              <a:rPr lang="en-US" sz="1200" b="1" dirty="0" err="1">
                <a:solidFill>
                  <a:schemeClr val="tx2">
                    <a:lumMod val="50000"/>
                  </a:schemeClr>
                </a:solidFill>
              </a:rPr>
              <a:t>Presencia</a:t>
            </a:r>
            <a:r>
              <a:rPr lang="en-US" sz="1200" b="1" dirty="0">
                <a:solidFill>
                  <a:schemeClr val="tx2">
                    <a:lumMod val="50000"/>
                  </a:schemeClr>
                </a:solidFill>
              </a:rPr>
              <a:t> en </a:t>
            </a:r>
            <a:r>
              <a:rPr lang="en-US" sz="1200" b="1" dirty="0" err="1">
                <a:solidFill>
                  <a:schemeClr val="tx2">
                    <a:lumMod val="50000"/>
                  </a:schemeClr>
                </a:solidFill>
              </a:rPr>
              <a:t>los</a:t>
            </a:r>
            <a:r>
              <a:rPr lang="en-US" sz="1200" b="1" dirty="0">
                <a:solidFill>
                  <a:schemeClr val="tx2">
                    <a:lumMod val="50000"/>
                  </a:schemeClr>
                </a:solidFill>
              </a:rPr>
              <a:t> </a:t>
            </a:r>
            <a:r>
              <a:rPr lang="en-US" sz="1200" b="1" dirty="0" err="1">
                <a:solidFill>
                  <a:schemeClr val="tx2">
                    <a:lumMod val="50000"/>
                  </a:schemeClr>
                </a:solidFill>
              </a:rPr>
              <a:t>medios</a:t>
            </a:r>
            <a:r>
              <a:rPr lang="en-US" sz="1200" b="1" dirty="0">
                <a:solidFill>
                  <a:schemeClr val="tx2">
                    <a:lumMod val="50000"/>
                  </a:schemeClr>
                </a:solidFill>
              </a:rPr>
              <a:t> de </a:t>
            </a:r>
            <a:r>
              <a:rPr lang="en-US" sz="1200" b="1" dirty="0" err="1">
                <a:solidFill>
                  <a:schemeClr val="tx2">
                    <a:lumMod val="50000"/>
                  </a:schemeClr>
                </a:solidFill>
              </a:rPr>
              <a:t>políticos</a:t>
            </a:r>
            <a:r>
              <a:rPr lang="en-US" sz="1200" b="1" dirty="0">
                <a:solidFill>
                  <a:schemeClr val="tx2">
                    <a:lumMod val="50000"/>
                  </a:schemeClr>
                </a:solidFill>
              </a:rPr>
              <a:t> </a:t>
            </a:r>
            <a:r>
              <a:rPr lang="en-US" sz="1200" b="1" dirty="0" err="1">
                <a:solidFill>
                  <a:schemeClr val="tx2">
                    <a:lumMod val="50000"/>
                  </a:schemeClr>
                </a:solidFill>
              </a:rPr>
              <a:t>seleccionados</a:t>
            </a:r>
            <a:r>
              <a:rPr lang="en-US" sz="1200" b="1" dirty="0">
                <a:solidFill>
                  <a:schemeClr val="tx2">
                    <a:lumMod val="50000"/>
                  </a:schemeClr>
                </a:solidFill>
              </a:rPr>
              <a:t> y </a:t>
            </a:r>
            <a:r>
              <a:rPr lang="en-US" sz="1200" b="1" dirty="0" err="1">
                <a:solidFill>
                  <a:schemeClr val="tx2">
                    <a:lumMod val="50000"/>
                  </a:schemeClr>
                </a:solidFill>
              </a:rPr>
              <a:t>los</a:t>
            </a:r>
            <a:r>
              <a:rPr lang="en-US" sz="1200" b="1" dirty="0">
                <a:solidFill>
                  <a:schemeClr val="tx2">
                    <a:lumMod val="50000"/>
                  </a:schemeClr>
                </a:solidFill>
              </a:rPr>
              <a:t> </a:t>
            </a:r>
            <a:r>
              <a:rPr lang="en-US" sz="1200" b="1" dirty="0" err="1">
                <a:solidFill>
                  <a:schemeClr val="tx2">
                    <a:lumMod val="50000"/>
                  </a:schemeClr>
                </a:solidFill>
              </a:rPr>
              <a:t>comisarios</a:t>
            </a:r>
            <a:r>
              <a:rPr lang="en-US" sz="1200" b="1" dirty="0">
                <a:solidFill>
                  <a:schemeClr val="tx2">
                    <a:lumMod val="50000"/>
                  </a:schemeClr>
                </a:solidFill>
              </a:rPr>
              <a:t> de la UE </a:t>
            </a:r>
            <a:r>
              <a:rPr lang="en-US" sz="1200" b="1" dirty="0" err="1">
                <a:solidFill>
                  <a:schemeClr val="tx2">
                    <a:lumMod val="50000"/>
                  </a:schemeClr>
                </a:solidFill>
              </a:rPr>
              <a:t>actuales</a:t>
            </a:r>
            <a:endParaRPr lang="de-DE" sz="1200" b="1" dirty="0">
              <a:solidFill>
                <a:schemeClr val="tx2">
                  <a:lumMod val="50000"/>
                </a:schemeClr>
              </a:solidFill>
            </a:endParaRPr>
          </a:p>
        </p:txBody>
      </p:sp>
      <p:sp>
        <p:nvSpPr>
          <p:cNvPr id="6" name="Textfeld 5">
            <a:extLst>
              <a:ext uri="{FF2B5EF4-FFF2-40B4-BE49-F238E27FC236}">
                <a16:creationId xmlns:a16="http://schemas.microsoft.com/office/drawing/2014/main" id="{2DD66127-F24C-464A-BD77-03DE0C644199}"/>
              </a:ext>
            </a:extLst>
          </p:cNvPr>
          <p:cNvSpPr txBox="1"/>
          <p:nvPr/>
        </p:nvSpPr>
        <p:spPr>
          <a:xfrm>
            <a:off x="3971232" y="2737258"/>
            <a:ext cx="2886768" cy="215444"/>
          </a:xfrm>
          <a:prstGeom prst="rect">
            <a:avLst/>
          </a:prstGeom>
          <a:noFill/>
        </p:spPr>
        <p:txBody>
          <a:bodyPr wrap="square" rtlCol="0">
            <a:spAutoFit/>
          </a:bodyPr>
          <a:lstStyle/>
          <a:p>
            <a:r>
              <a:rPr lang="de-DE" sz="800" dirty="0"/>
              <a:t>Fuente: www.Elephrame.com</a:t>
            </a:r>
          </a:p>
        </p:txBody>
      </p:sp>
      <p:pic>
        <p:nvPicPr>
          <p:cNvPr id="7" name="Picture 2" descr="Black Lives Matter - Home | Facebook">
            <a:extLst>
              <a:ext uri="{FF2B5EF4-FFF2-40B4-BE49-F238E27FC236}">
                <a16:creationId xmlns:a16="http://schemas.microsoft.com/office/drawing/2014/main" id="{49F9269D-D168-4635-8764-FB846922A2F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86375" y="972227"/>
            <a:ext cx="902632" cy="902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701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400EBD-CCD2-4498-853D-F49AB88FCDEB}"/>
              </a:ext>
            </a:extLst>
          </p:cNvPr>
          <p:cNvSpPr>
            <a:spLocks noGrp="1"/>
          </p:cNvSpPr>
          <p:nvPr>
            <p:ph sz="half" idx="2"/>
          </p:nvPr>
        </p:nvSpPr>
        <p:spPr>
          <a:xfrm>
            <a:off x="3450524" y="2894730"/>
            <a:ext cx="3388426" cy="6075680"/>
          </a:xfrm>
        </p:spPr>
        <p:txBody>
          <a:bodyPr vert="horz" lIns="91440" tIns="45720" rIns="91440" bIns="45720" rtlCol="0" anchor="t">
            <a:noAutofit/>
          </a:bodyPr>
          <a:lstStyle/>
          <a:p>
            <a:pPr marL="0" indent="0" algn="ctr">
              <a:buNone/>
            </a:pPr>
            <a:r>
              <a:rPr lang="de-DE" sz="1400" dirty="0"/>
              <a:t>Juzgando hacia el futuro</a:t>
            </a:r>
          </a:p>
          <a:p>
            <a:pPr marL="0" indent="0" algn="just">
              <a:buNone/>
            </a:pPr>
            <a:r>
              <a:rPr lang="en-US" sz="1200" dirty="0"/>
              <a:t>“La ‘</a:t>
            </a:r>
            <a:r>
              <a:rPr lang="en-US" sz="1200" dirty="0" err="1"/>
              <a:t>pandemicización</a:t>
            </a:r>
            <a:r>
              <a:rPr lang="en-US" sz="1200" dirty="0"/>
              <a:t>’ del COVID-19 </a:t>
            </a:r>
            <a:r>
              <a:rPr lang="en-US" sz="1200" dirty="0" err="1"/>
              <a:t>pusó</a:t>
            </a:r>
            <a:r>
              <a:rPr lang="en-US" sz="1200" dirty="0"/>
              <a:t> en </a:t>
            </a:r>
            <a:r>
              <a:rPr lang="en-US" sz="1200" dirty="0" err="1"/>
              <a:t>cuestión</a:t>
            </a:r>
            <a:r>
              <a:rPr lang="en-US" sz="1200" dirty="0"/>
              <a:t> </a:t>
            </a:r>
            <a:r>
              <a:rPr lang="en-US" sz="1200" dirty="0" err="1"/>
              <a:t>cómo</a:t>
            </a:r>
            <a:r>
              <a:rPr lang="en-US" sz="1200" dirty="0"/>
              <a:t> </a:t>
            </a:r>
            <a:r>
              <a:rPr lang="en-US" sz="1200" dirty="0" err="1"/>
              <a:t>seríamos</a:t>
            </a:r>
            <a:r>
              <a:rPr lang="en-US" sz="1200" dirty="0"/>
              <a:t> </a:t>
            </a:r>
            <a:r>
              <a:rPr lang="en-US" sz="1200" dirty="0" err="1"/>
              <a:t>los</a:t>
            </a:r>
            <a:r>
              <a:rPr lang="en-US" sz="1200" dirty="0"/>
              <a:t> </a:t>
            </a:r>
            <a:r>
              <a:rPr lang="en-US" sz="1200" dirty="0" err="1"/>
              <a:t>seres</a:t>
            </a:r>
            <a:r>
              <a:rPr lang="en-US" sz="1200" dirty="0"/>
              <a:t> </a:t>
            </a:r>
            <a:r>
              <a:rPr lang="en-US" sz="1200" dirty="0" err="1"/>
              <a:t>humanos</a:t>
            </a:r>
            <a:r>
              <a:rPr lang="en-US" sz="1200" dirty="0"/>
              <a:t> y </a:t>
            </a:r>
            <a:r>
              <a:rPr lang="en-US" sz="1200" dirty="0" err="1"/>
              <a:t>impuso</a:t>
            </a:r>
            <a:r>
              <a:rPr lang="en-US" sz="1200" dirty="0"/>
              <a:t> </a:t>
            </a:r>
            <a:r>
              <a:rPr lang="en-US" sz="1200" dirty="0" err="1"/>
              <a:t>una</a:t>
            </a:r>
            <a:r>
              <a:rPr lang="en-US" sz="1200" dirty="0"/>
              <a:t> </a:t>
            </a:r>
            <a:r>
              <a:rPr lang="en-US" sz="1200" dirty="0" err="1"/>
              <a:t>simulación</a:t>
            </a:r>
            <a:r>
              <a:rPr lang="en-US" sz="1200" dirty="0"/>
              <a:t> no </a:t>
            </a:r>
            <a:r>
              <a:rPr lang="en-US" sz="1200" dirty="0" err="1"/>
              <a:t>anticipada</a:t>
            </a:r>
            <a:r>
              <a:rPr lang="en-US" sz="1200" dirty="0"/>
              <a:t> del fin de las </a:t>
            </a:r>
            <a:r>
              <a:rPr lang="en-US" sz="1200" dirty="0" err="1"/>
              <a:t>naciones</a:t>
            </a:r>
            <a:r>
              <a:rPr lang="en-US" sz="1200" dirty="0"/>
              <a:t> y la </a:t>
            </a:r>
            <a:r>
              <a:rPr lang="en-US" sz="1200" dirty="0" err="1"/>
              <a:t>humanidad</a:t>
            </a:r>
            <a:r>
              <a:rPr lang="en-US" sz="1200" dirty="0"/>
              <a:t>. En </a:t>
            </a:r>
            <a:r>
              <a:rPr lang="en-US" sz="1200" dirty="0" err="1"/>
              <a:t>este</a:t>
            </a:r>
            <a:r>
              <a:rPr lang="en-US" sz="1200" dirty="0"/>
              <a:t> </a:t>
            </a:r>
            <a:r>
              <a:rPr lang="en-US" sz="1200" dirty="0" err="1"/>
              <a:t>punto</a:t>
            </a:r>
            <a:r>
              <a:rPr lang="en-US" sz="1200" dirty="0"/>
              <a:t> (a </a:t>
            </a:r>
            <a:r>
              <a:rPr lang="en-US" sz="1200" dirty="0" err="1"/>
              <a:t>principios</a:t>
            </a:r>
            <a:r>
              <a:rPr lang="en-US" sz="1200" dirty="0"/>
              <a:t> de mayo), no </a:t>
            </a:r>
            <a:r>
              <a:rPr lang="en-US" sz="1200" dirty="0" err="1"/>
              <a:t>podemos</a:t>
            </a:r>
            <a:r>
              <a:rPr lang="en-US" sz="1200" dirty="0"/>
              <a:t> </a:t>
            </a:r>
            <a:r>
              <a:rPr lang="en-US" sz="1200" dirty="0" err="1"/>
              <a:t>afirmar</a:t>
            </a:r>
            <a:r>
              <a:rPr lang="en-US" sz="1200" dirty="0"/>
              <a:t> nada  </a:t>
            </a:r>
            <a:r>
              <a:rPr lang="en-US" sz="1200" dirty="0" err="1"/>
              <a:t>especulando</a:t>
            </a:r>
            <a:r>
              <a:rPr lang="en-US" sz="1200" dirty="0"/>
              <a:t>, </a:t>
            </a:r>
            <a:r>
              <a:rPr lang="en-US" sz="1200" dirty="0" err="1"/>
              <a:t>pero</a:t>
            </a:r>
            <a:r>
              <a:rPr lang="en-US" sz="1200" dirty="0"/>
              <a:t> </a:t>
            </a:r>
            <a:r>
              <a:rPr lang="en-US" sz="1200" dirty="0" err="1"/>
              <a:t>es</a:t>
            </a:r>
            <a:r>
              <a:rPr lang="en-US" sz="1200" dirty="0"/>
              <a:t> </a:t>
            </a:r>
            <a:r>
              <a:rPr lang="en-US" sz="1200" dirty="0" err="1"/>
              <a:t>cierto</a:t>
            </a:r>
            <a:r>
              <a:rPr lang="en-US" sz="1200" dirty="0"/>
              <a:t> que </a:t>
            </a:r>
            <a:r>
              <a:rPr lang="en-US" sz="1200" dirty="0" err="1"/>
              <a:t>los</a:t>
            </a:r>
            <a:r>
              <a:rPr lang="en-US" sz="1200" dirty="0"/>
              <a:t> </a:t>
            </a:r>
            <a:r>
              <a:rPr lang="en-US" sz="1200" dirty="0" err="1"/>
              <a:t>cambios</a:t>
            </a:r>
            <a:r>
              <a:rPr lang="en-US" sz="1200" dirty="0"/>
              <a:t> que </a:t>
            </a:r>
            <a:r>
              <a:rPr lang="en-US" sz="1200" dirty="0" err="1"/>
              <a:t>ya</a:t>
            </a:r>
            <a:r>
              <a:rPr lang="en-US" sz="1200" dirty="0"/>
              <a:t> </a:t>
            </a:r>
            <a:r>
              <a:rPr lang="en-US" sz="1200" dirty="0" err="1"/>
              <a:t>han</a:t>
            </a:r>
            <a:r>
              <a:rPr lang="en-US" sz="1200" dirty="0"/>
              <a:t> </a:t>
            </a:r>
            <a:r>
              <a:rPr lang="en-US" sz="1200" dirty="0" err="1"/>
              <a:t>ocurrido</a:t>
            </a:r>
            <a:r>
              <a:rPr lang="en-US" sz="1200" dirty="0"/>
              <a:t> </a:t>
            </a:r>
            <a:r>
              <a:rPr lang="en-US" sz="1200" dirty="0" err="1"/>
              <a:t>accelerarán</a:t>
            </a:r>
            <a:r>
              <a:rPr lang="en-US" sz="1200" dirty="0"/>
              <a:t> el </a:t>
            </a:r>
            <a:r>
              <a:rPr lang="en-US" sz="1200" dirty="0" err="1"/>
              <a:t>sentido</a:t>
            </a:r>
            <a:r>
              <a:rPr lang="en-US" sz="1200" dirty="0"/>
              <a:t> de la </a:t>
            </a:r>
            <a:r>
              <a:rPr lang="en-US" sz="1200" dirty="0" err="1"/>
              <a:t>realidad</a:t>
            </a:r>
            <a:r>
              <a:rPr lang="en-US" sz="1200" dirty="0"/>
              <a:t>. En el </a:t>
            </a:r>
            <a:r>
              <a:rPr lang="en-US" sz="1200" dirty="0" err="1"/>
              <a:t>Japón</a:t>
            </a:r>
            <a:r>
              <a:rPr lang="en-US" sz="1200" dirty="0"/>
              <a:t> </a:t>
            </a:r>
            <a:r>
              <a:rPr lang="en-US" sz="1200" dirty="0" err="1"/>
              <a:t>problemas</a:t>
            </a:r>
            <a:r>
              <a:rPr lang="en-US" sz="1200" dirty="0"/>
              <a:t> </a:t>
            </a:r>
            <a:r>
              <a:rPr lang="en-US" sz="1200" dirty="0" err="1"/>
              <a:t>como</a:t>
            </a:r>
            <a:r>
              <a:rPr lang="en-US" sz="1200" dirty="0"/>
              <a:t> </a:t>
            </a:r>
            <a:r>
              <a:rPr lang="en-US" sz="1200" dirty="0" err="1"/>
              <a:t>envejecer</a:t>
            </a:r>
            <a:r>
              <a:rPr lang="en-US" sz="1200" dirty="0"/>
              <a:t> y </a:t>
            </a:r>
            <a:r>
              <a:rPr lang="en-US" sz="1200" dirty="0" err="1"/>
              <a:t>una</a:t>
            </a:r>
            <a:r>
              <a:rPr lang="en-US" sz="1200" dirty="0"/>
              <a:t> </a:t>
            </a:r>
            <a:r>
              <a:rPr lang="en-US" sz="1200" dirty="0" err="1"/>
              <a:t>disminución</a:t>
            </a:r>
            <a:r>
              <a:rPr lang="en-US" sz="1200" dirty="0"/>
              <a:t> </a:t>
            </a:r>
            <a:r>
              <a:rPr lang="en-US" sz="1200" dirty="0" err="1"/>
              <a:t>fuerte</a:t>
            </a:r>
            <a:r>
              <a:rPr lang="en-US" sz="1200" dirty="0"/>
              <a:t> de la </a:t>
            </a:r>
            <a:r>
              <a:rPr lang="en-US" sz="1200" dirty="0" err="1"/>
              <a:t>población</a:t>
            </a:r>
            <a:r>
              <a:rPr lang="en-US" sz="1200" dirty="0"/>
              <a:t>, </a:t>
            </a:r>
            <a:r>
              <a:rPr lang="en-US" sz="1200" dirty="0" err="1"/>
              <a:t>disparidades</a:t>
            </a:r>
            <a:r>
              <a:rPr lang="en-US" sz="1200" dirty="0"/>
              <a:t> </a:t>
            </a:r>
            <a:r>
              <a:rPr lang="en-US" sz="1200" dirty="0" err="1"/>
              <a:t>económicas</a:t>
            </a:r>
            <a:r>
              <a:rPr lang="en-US" sz="1200" dirty="0"/>
              <a:t>, y la </a:t>
            </a:r>
            <a:r>
              <a:rPr lang="en-US" sz="1200" dirty="0" err="1"/>
              <a:t>brecha</a:t>
            </a:r>
            <a:r>
              <a:rPr lang="en-US" sz="1200" dirty="0"/>
              <a:t> entre </a:t>
            </a:r>
            <a:r>
              <a:rPr lang="en-US" sz="1200" dirty="0" err="1"/>
              <a:t>generaciones</a:t>
            </a:r>
            <a:r>
              <a:rPr lang="en-US" sz="1200" dirty="0"/>
              <a:t> se </a:t>
            </a:r>
            <a:r>
              <a:rPr lang="en-US" sz="1200" dirty="0" err="1"/>
              <a:t>vuelven</a:t>
            </a:r>
            <a:r>
              <a:rPr lang="en-US" sz="1200" dirty="0"/>
              <a:t> </a:t>
            </a:r>
            <a:r>
              <a:rPr lang="en-US" sz="1200" dirty="0" err="1"/>
              <a:t>más</a:t>
            </a:r>
            <a:r>
              <a:rPr lang="en-US" sz="1200" dirty="0"/>
              <a:t> </a:t>
            </a:r>
            <a:r>
              <a:rPr lang="en-US" sz="1200" dirty="0" err="1"/>
              <a:t>aparentes</a:t>
            </a:r>
            <a:r>
              <a:rPr lang="en-US" sz="1200" dirty="0"/>
              <a:t>.</a:t>
            </a:r>
          </a:p>
          <a:p>
            <a:pPr marL="0" indent="0" algn="just">
              <a:buNone/>
            </a:pPr>
            <a:r>
              <a:rPr lang="en-US" sz="1200" dirty="0"/>
              <a:t>El </a:t>
            </a:r>
            <a:r>
              <a:rPr lang="en-US" sz="1200" dirty="0" err="1"/>
              <a:t>futuro</a:t>
            </a:r>
            <a:r>
              <a:rPr lang="en-US" sz="1200" dirty="0"/>
              <a:t> de </a:t>
            </a:r>
            <a:r>
              <a:rPr lang="en-US" sz="1200" dirty="0" err="1"/>
              <a:t>una</a:t>
            </a:r>
            <a:r>
              <a:rPr lang="en-US" sz="1200" dirty="0"/>
              <a:t> </a:t>
            </a:r>
            <a:r>
              <a:rPr lang="en-US" sz="1200" dirty="0" err="1"/>
              <a:t>sociedad</a:t>
            </a:r>
            <a:r>
              <a:rPr lang="en-US" sz="1200" dirty="0"/>
              <a:t> </a:t>
            </a:r>
            <a:r>
              <a:rPr lang="en-US" sz="1200" dirty="0" err="1"/>
              <a:t>basada</a:t>
            </a:r>
            <a:r>
              <a:rPr lang="en-US" sz="1200" dirty="0"/>
              <a:t> en el </a:t>
            </a:r>
            <a:r>
              <a:rPr lang="en-US" sz="1200" dirty="0" err="1"/>
              <a:t>conocimiento</a:t>
            </a:r>
            <a:r>
              <a:rPr lang="en-US" sz="1200" dirty="0"/>
              <a:t> </a:t>
            </a:r>
            <a:r>
              <a:rPr lang="en-US" sz="1200" dirty="0" err="1"/>
              <a:t>tiene</a:t>
            </a:r>
            <a:r>
              <a:rPr lang="en-US" sz="1200" dirty="0"/>
              <a:t> </a:t>
            </a:r>
            <a:r>
              <a:rPr lang="en-US" sz="1200" dirty="0" err="1"/>
              <a:t>mucha</a:t>
            </a:r>
            <a:r>
              <a:rPr lang="en-US" sz="1200" dirty="0"/>
              <a:t> </a:t>
            </a:r>
            <a:r>
              <a:rPr lang="en-US" sz="1200" dirty="0" err="1"/>
              <a:t>relación</a:t>
            </a:r>
            <a:r>
              <a:rPr lang="en-US" sz="1200" dirty="0"/>
              <a:t> con “cities” (</a:t>
            </a:r>
            <a:r>
              <a:rPr lang="en-US" sz="1200" dirty="0" err="1"/>
              <a:t>ciudades</a:t>
            </a:r>
            <a:r>
              <a:rPr lang="en-US" sz="1200" dirty="0"/>
              <a:t>). En las </a:t>
            </a:r>
            <a:r>
              <a:rPr lang="en-US" sz="1200" dirty="0" err="1"/>
              <a:t>medidas</a:t>
            </a:r>
            <a:r>
              <a:rPr lang="en-US" sz="1200" dirty="0"/>
              <a:t> contra la COVID-19, el </a:t>
            </a:r>
            <a:r>
              <a:rPr lang="en-US" sz="1200" dirty="0" err="1"/>
              <a:t>liderazgo</a:t>
            </a:r>
            <a:r>
              <a:rPr lang="en-US" sz="1200" dirty="0"/>
              <a:t> a </a:t>
            </a:r>
            <a:r>
              <a:rPr lang="en-US" sz="1200" dirty="0" err="1"/>
              <a:t>nivel</a:t>
            </a:r>
            <a:r>
              <a:rPr lang="en-US" sz="1200" dirty="0"/>
              <a:t> municipal y de ciudad ha </a:t>
            </a:r>
            <a:r>
              <a:rPr lang="en-US" sz="1200" dirty="0" err="1"/>
              <a:t>sido</a:t>
            </a:r>
            <a:r>
              <a:rPr lang="en-US" sz="1200" dirty="0"/>
              <a:t> </a:t>
            </a:r>
            <a:r>
              <a:rPr lang="en-US" sz="1200" dirty="0" err="1"/>
              <a:t>más</a:t>
            </a:r>
            <a:r>
              <a:rPr lang="en-US" sz="1200" dirty="0"/>
              <a:t> </a:t>
            </a:r>
            <a:r>
              <a:rPr lang="en-US" sz="1200" dirty="0" err="1"/>
              <a:t>prominente</a:t>
            </a:r>
            <a:r>
              <a:rPr lang="en-US" sz="1200" dirty="0"/>
              <a:t> que el del </a:t>
            </a:r>
            <a:r>
              <a:rPr lang="en-US" sz="1200" dirty="0" err="1"/>
              <a:t>estado</a:t>
            </a:r>
            <a:r>
              <a:rPr lang="en-US" sz="1200" dirty="0"/>
              <a:t>. En el </a:t>
            </a:r>
            <a:r>
              <a:rPr lang="en-US" sz="1200" dirty="0" err="1"/>
              <a:t>siglo</a:t>
            </a:r>
            <a:r>
              <a:rPr lang="en-US" sz="1200" dirty="0"/>
              <a:t> 21, </a:t>
            </a:r>
            <a:r>
              <a:rPr lang="en-US" sz="1200" dirty="0" err="1"/>
              <a:t>anticipamos</a:t>
            </a:r>
            <a:r>
              <a:rPr lang="en-US" sz="1200" dirty="0"/>
              <a:t> la </a:t>
            </a:r>
            <a:r>
              <a:rPr lang="en-US" sz="1200" dirty="0" err="1"/>
              <a:t>concentración</a:t>
            </a:r>
            <a:r>
              <a:rPr lang="en-US" sz="1200" dirty="0"/>
              <a:t> de la </a:t>
            </a:r>
            <a:r>
              <a:rPr lang="en-US" sz="1200" dirty="0" err="1"/>
              <a:t>población</a:t>
            </a:r>
            <a:r>
              <a:rPr lang="en-US" sz="1200" dirty="0"/>
              <a:t> en </a:t>
            </a:r>
            <a:r>
              <a:rPr lang="en-US" sz="1200" dirty="0" err="1"/>
              <a:t>ciudades</a:t>
            </a:r>
            <a:r>
              <a:rPr lang="en-US" sz="1200" dirty="0"/>
              <a:t>. Se dice que la era de las </a:t>
            </a:r>
            <a:r>
              <a:rPr lang="en-US" sz="1200" dirty="0" err="1"/>
              <a:t>ciudades</a:t>
            </a:r>
            <a:r>
              <a:rPr lang="en-US" sz="1200" dirty="0"/>
              <a:t> ha </a:t>
            </a:r>
            <a:r>
              <a:rPr lang="en-US" sz="1200" dirty="0" err="1"/>
              <a:t>terminado</a:t>
            </a:r>
            <a:r>
              <a:rPr lang="en-US" sz="1200" dirty="0"/>
              <a:t> con la COVID-19, </a:t>
            </a:r>
            <a:r>
              <a:rPr lang="en-US" sz="1200" dirty="0" err="1"/>
              <a:t>pero</a:t>
            </a:r>
            <a:r>
              <a:rPr lang="en-US" sz="1200" dirty="0"/>
              <a:t> </a:t>
            </a:r>
            <a:r>
              <a:rPr lang="en-US" sz="1200" dirty="0" err="1"/>
              <a:t>esto</a:t>
            </a:r>
            <a:r>
              <a:rPr lang="en-US" sz="1200" dirty="0"/>
              <a:t> </a:t>
            </a:r>
            <a:r>
              <a:rPr lang="en-US" sz="1200" dirty="0" err="1"/>
              <a:t>es</a:t>
            </a:r>
            <a:r>
              <a:rPr lang="en-US" sz="1200" dirty="0"/>
              <a:t> un </a:t>
            </a:r>
            <a:r>
              <a:rPr lang="en-US" sz="1200" dirty="0" err="1"/>
              <a:t>juico</a:t>
            </a:r>
            <a:r>
              <a:rPr lang="en-US" sz="1200" dirty="0"/>
              <a:t> </a:t>
            </a:r>
            <a:r>
              <a:rPr lang="en-US" sz="1200" dirty="0" err="1"/>
              <a:t>prematuro</a:t>
            </a:r>
            <a:r>
              <a:rPr lang="en-US" sz="1200" dirty="0"/>
              <a:t>. Los </a:t>
            </a:r>
            <a:r>
              <a:rPr lang="en-US" sz="1200" dirty="0" err="1"/>
              <a:t>humanos</a:t>
            </a:r>
            <a:r>
              <a:rPr lang="en-US" sz="1200" dirty="0"/>
              <a:t> </a:t>
            </a:r>
            <a:r>
              <a:rPr lang="en-US" sz="1200" dirty="0" err="1"/>
              <a:t>históricamente</a:t>
            </a:r>
            <a:r>
              <a:rPr lang="en-US" sz="1200" dirty="0"/>
              <a:t> se </a:t>
            </a:r>
            <a:r>
              <a:rPr lang="en-US" sz="1200" dirty="0" err="1"/>
              <a:t>han</a:t>
            </a:r>
            <a:r>
              <a:rPr lang="en-US" sz="1200" dirty="0"/>
              <a:t> </a:t>
            </a:r>
            <a:r>
              <a:rPr lang="en-US" sz="1200" dirty="0" err="1"/>
              <a:t>desarrollado</a:t>
            </a:r>
            <a:r>
              <a:rPr lang="en-US" sz="1200" dirty="0"/>
              <a:t> en </a:t>
            </a:r>
            <a:r>
              <a:rPr lang="en-US" sz="1200" dirty="0" err="1"/>
              <a:t>ciudades</a:t>
            </a:r>
            <a:r>
              <a:rPr lang="en-US" sz="1200" dirty="0"/>
              <a:t>. </a:t>
            </a:r>
          </a:p>
          <a:p>
            <a:pPr marL="0" indent="0" algn="just">
              <a:buNone/>
            </a:pPr>
            <a:r>
              <a:rPr lang="en-US" sz="1200" dirty="0"/>
              <a:t>En el </a:t>
            </a:r>
            <a:r>
              <a:rPr lang="en-US" sz="1200" dirty="0" err="1"/>
              <a:t>futuro</a:t>
            </a:r>
            <a:r>
              <a:rPr lang="en-US" sz="1200" dirty="0"/>
              <a:t> el </a:t>
            </a:r>
            <a:r>
              <a:rPr lang="en-US" sz="1200" dirty="0" err="1"/>
              <a:t>espacio</a:t>
            </a:r>
            <a:r>
              <a:rPr lang="en-US" sz="1200" dirty="0"/>
              <a:t> </a:t>
            </a:r>
            <a:r>
              <a:rPr lang="en-US" sz="1200" dirty="0" err="1"/>
              <a:t>urbano</a:t>
            </a:r>
            <a:r>
              <a:rPr lang="en-US" sz="1200" dirty="0"/>
              <a:t> </a:t>
            </a:r>
            <a:r>
              <a:rPr lang="en-US" sz="1200" dirty="0" err="1"/>
              <a:t>cambiará</a:t>
            </a:r>
            <a:r>
              <a:rPr lang="en-US" sz="1200" dirty="0"/>
              <a:t> la </a:t>
            </a:r>
            <a:r>
              <a:rPr lang="en-US" sz="1200" dirty="0" err="1"/>
              <a:t>economía</a:t>
            </a:r>
            <a:r>
              <a:rPr lang="en-US" sz="1200" dirty="0"/>
              <a:t> y la </a:t>
            </a:r>
            <a:r>
              <a:rPr lang="en-US" sz="1200" dirty="0" err="1"/>
              <a:t>sociedad</a:t>
            </a:r>
            <a:r>
              <a:rPr lang="en-US" sz="1200" dirty="0"/>
              <a:t>; </a:t>
            </a:r>
            <a:r>
              <a:rPr lang="en-US" sz="1200" dirty="0" err="1"/>
              <a:t>deberíamos</a:t>
            </a:r>
            <a:r>
              <a:rPr lang="en-US" sz="1200" dirty="0"/>
              <a:t> </a:t>
            </a:r>
            <a:r>
              <a:rPr lang="en-US" sz="1200" dirty="0" err="1"/>
              <a:t>reflexionar</a:t>
            </a:r>
            <a:r>
              <a:rPr lang="en-US" sz="1200" dirty="0"/>
              <a:t> </a:t>
            </a:r>
            <a:r>
              <a:rPr lang="en-US" sz="1200" dirty="0" err="1"/>
              <a:t>sobre</a:t>
            </a:r>
            <a:r>
              <a:rPr lang="en-US" sz="1200" dirty="0"/>
              <a:t> el </a:t>
            </a:r>
            <a:r>
              <a:rPr lang="en-US" sz="1200" dirty="0" err="1"/>
              <a:t>tamaño</a:t>
            </a:r>
            <a:r>
              <a:rPr lang="en-US" sz="1200" dirty="0"/>
              <a:t> de </a:t>
            </a:r>
            <a:r>
              <a:rPr lang="en-US" sz="1200" dirty="0" err="1"/>
              <a:t>una</a:t>
            </a:r>
            <a:r>
              <a:rPr lang="en-US" sz="1200" dirty="0"/>
              <a:t> </a:t>
            </a:r>
            <a:r>
              <a:rPr lang="en-US" sz="1200" dirty="0" err="1"/>
              <a:t>megaciudad</a:t>
            </a:r>
            <a:r>
              <a:rPr lang="en-US" sz="1200" dirty="0"/>
              <a:t> global comparable con el de </a:t>
            </a:r>
            <a:r>
              <a:rPr lang="en-US" sz="1200" dirty="0" err="1"/>
              <a:t>una</a:t>
            </a:r>
            <a:r>
              <a:rPr lang="en-US" sz="1200" dirty="0"/>
              <a:t> </a:t>
            </a:r>
            <a:r>
              <a:rPr lang="en-US" sz="1200" dirty="0" err="1"/>
              <a:t>nación</a:t>
            </a:r>
            <a:r>
              <a:rPr lang="en-US" sz="1200" dirty="0"/>
              <a:t> o </a:t>
            </a:r>
            <a:r>
              <a:rPr lang="en-US" sz="1200" dirty="0" err="1"/>
              <a:t>una</a:t>
            </a:r>
            <a:r>
              <a:rPr lang="en-US" sz="1200" dirty="0"/>
              <a:t> de </a:t>
            </a:r>
            <a:r>
              <a:rPr lang="en-US" sz="1200" dirty="0" err="1"/>
              <a:t>tamaño</a:t>
            </a:r>
            <a:r>
              <a:rPr lang="en-US" sz="1200" dirty="0"/>
              <a:t> </a:t>
            </a:r>
            <a:r>
              <a:rPr lang="en-US" sz="1200" dirty="0" err="1"/>
              <a:t>medio</a:t>
            </a:r>
            <a:r>
              <a:rPr lang="en-US" sz="1200" dirty="0"/>
              <a:t>, y con </a:t>
            </a:r>
            <a:r>
              <a:rPr lang="en-US" sz="1200" dirty="0" err="1"/>
              <a:t>modelos</a:t>
            </a:r>
            <a:r>
              <a:rPr lang="en-US" sz="1200" dirty="0"/>
              <a:t> de </a:t>
            </a:r>
            <a:r>
              <a:rPr lang="en-US" sz="1200" dirty="0" err="1"/>
              <a:t>ciudades</a:t>
            </a:r>
            <a:r>
              <a:rPr lang="en-US" sz="1200" dirty="0"/>
              <a:t> </a:t>
            </a:r>
            <a:r>
              <a:rPr lang="en-US" sz="1200" dirty="0" err="1"/>
              <a:t>circulares</a:t>
            </a:r>
            <a:r>
              <a:rPr lang="en-US" sz="1200" dirty="0"/>
              <a:t>… </a:t>
            </a:r>
            <a:r>
              <a:rPr lang="en-US" sz="1200" dirty="0" err="1"/>
              <a:t>Ahora</a:t>
            </a:r>
            <a:r>
              <a:rPr lang="en-US" sz="1200" dirty="0"/>
              <a:t>, la </a:t>
            </a:r>
            <a:r>
              <a:rPr lang="en-US" sz="1200" dirty="0" err="1"/>
              <a:t>capacidad</a:t>
            </a:r>
            <a:r>
              <a:rPr lang="en-US" sz="1200" dirty="0"/>
              <a:t> para </a:t>
            </a:r>
            <a:r>
              <a:rPr lang="en-US" sz="1200" dirty="0" err="1"/>
              <a:t>producir</a:t>
            </a:r>
            <a:r>
              <a:rPr lang="en-US" sz="1200" dirty="0"/>
              <a:t> valor en </a:t>
            </a:r>
            <a:r>
              <a:rPr lang="en-US" sz="1200" dirty="0" err="1"/>
              <a:t>nuestra</a:t>
            </a:r>
            <a:r>
              <a:rPr lang="en-US" sz="1200" dirty="0"/>
              <a:t> </a:t>
            </a:r>
            <a:r>
              <a:rPr lang="en-US" sz="1200" dirty="0" err="1"/>
              <a:t>sociedad</a:t>
            </a:r>
            <a:r>
              <a:rPr lang="en-US" sz="1200" dirty="0"/>
              <a:t> habitable de </a:t>
            </a:r>
            <a:r>
              <a:rPr lang="en-US" sz="1200" dirty="0" err="1"/>
              <a:t>conocimiento</a:t>
            </a:r>
            <a:r>
              <a:rPr lang="en-US" sz="1200" dirty="0"/>
              <a:t> no son </a:t>
            </a:r>
            <a:r>
              <a:rPr lang="en-US" sz="1200" dirty="0" err="1"/>
              <a:t>los</a:t>
            </a:r>
            <a:r>
              <a:rPr lang="en-US" sz="1200" dirty="0"/>
              <a:t> </a:t>
            </a:r>
            <a:r>
              <a:rPr lang="en-US" sz="1200" dirty="0" err="1"/>
              <a:t>activos</a:t>
            </a:r>
            <a:r>
              <a:rPr lang="en-US" sz="1200" dirty="0"/>
              <a:t> tangibles </a:t>
            </a:r>
            <a:r>
              <a:rPr lang="en-US" sz="1200" dirty="0" err="1"/>
              <a:t>como</a:t>
            </a:r>
            <a:r>
              <a:rPr lang="en-US" sz="1200" dirty="0"/>
              <a:t> la </a:t>
            </a:r>
            <a:r>
              <a:rPr lang="en-US" sz="1200" dirty="0" err="1"/>
              <a:t>tierra</a:t>
            </a:r>
            <a:r>
              <a:rPr lang="en-US" sz="1200" dirty="0"/>
              <a:t> y </a:t>
            </a:r>
            <a:r>
              <a:rPr lang="en-US" sz="1200" dirty="0" err="1"/>
              <a:t>los</a:t>
            </a:r>
            <a:r>
              <a:rPr lang="en-US" sz="1200" dirty="0"/>
              <a:t> </a:t>
            </a:r>
            <a:r>
              <a:rPr lang="en-US" sz="1200" dirty="0" err="1"/>
              <a:t>equipos</a:t>
            </a:r>
            <a:r>
              <a:rPr lang="en-US" sz="1200" dirty="0"/>
              <a:t> </a:t>
            </a:r>
            <a:r>
              <a:rPr lang="en-US" sz="1200" dirty="0" err="1"/>
              <a:t>pertenecientes</a:t>
            </a:r>
            <a:r>
              <a:rPr lang="en-US" sz="1200" dirty="0"/>
              <a:t> a </a:t>
            </a:r>
            <a:r>
              <a:rPr lang="en-US" sz="1200" dirty="0" err="1"/>
              <a:t>los</a:t>
            </a:r>
            <a:r>
              <a:rPr lang="en-US" sz="1200" dirty="0"/>
              <a:t>  </a:t>
            </a:r>
            <a:r>
              <a:rPr lang="en-US" sz="1200" dirty="0" err="1"/>
              <a:t>capitalistas</a:t>
            </a:r>
            <a:r>
              <a:rPr lang="en-US" sz="1200" dirty="0"/>
              <a:t>, </a:t>
            </a:r>
            <a:r>
              <a:rPr lang="en-US" sz="1200" dirty="0" err="1"/>
              <a:t>pero</a:t>
            </a:r>
            <a:r>
              <a:rPr lang="en-US" sz="1200" dirty="0"/>
              <a:t> </a:t>
            </a:r>
            <a:r>
              <a:rPr lang="en-US" sz="1200" dirty="0" err="1"/>
              <a:t>sí</a:t>
            </a:r>
            <a:r>
              <a:rPr lang="en-US" sz="1200" dirty="0"/>
              <a:t> el </a:t>
            </a:r>
            <a:r>
              <a:rPr lang="en-US" sz="1200" dirty="0" err="1"/>
              <a:t>conocimiento</a:t>
            </a:r>
            <a:r>
              <a:rPr lang="en-US" sz="1200" dirty="0"/>
              <a:t> intangible </a:t>
            </a:r>
            <a:r>
              <a:rPr lang="en-US" sz="1200" dirty="0" err="1"/>
              <a:t>como</a:t>
            </a:r>
            <a:r>
              <a:rPr lang="en-US" sz="1200" dirty="0"/>
              <a:t> el </a:t>
            </a:r>
            <a:r>
              <a:rPr lang="en-US" sz="1200" dirty="0" err="1"/>
              <a:t>conocimiento</a:t>
            </a:r>
            <a:r>
              <a:rPr lang="en-US" sz="1200" dirty="0"/>
              <a:t> de la </a:t>
            </a:r>
            <a:r>
              <a:rPr lang="en-US" sz="1200" dirty="0" err="1"/>
              <a:t>gente</a:t>
            </a:r>
            <a:r>
              <a:rPr lang="en-US" sz="1200" dirty="0"/>
              <a:t>, la </a:t>
            </a:r>
            <a:r>
              <a:rPr lang="en-US" sz="1200" dirty="0" err="1"/>
              <a:t>inteligencia</a:t>
            </a:r>
            <a:r>
              <a:rPr lang="en-US" sz="1200" dirty="0"/>
              <a:t>, la </a:t>
            </a:r>
            <a:r>
              <a:rPr lang="en-US" sz="1200" dirty="0" err="1"/>
              <a:t>habilidad</a:t>
            </a:r>
            <a:r>
              <a:rPr lang="en-US" sz="1200" dirty="0"/>
              <a:t> de </a:t>
            </a:r>
            <a:r>
              <a:rPr lang="en-US" sz="1200" dirty="0" err="1"/>
              <a:t>pensar</a:t>
            </a:r>
            <a:r>
              <a:rPr lang="en-US" sz="1200" dirty="0"/>
              <a:t>, el </a:t>
            </a:r>
            <a:r>
              <a:rPr lang="en-US" sz="1200" dirty="0" err="1"/>
              <a:t>cerebro</a:t>
            </a:r>
            <a:r>
              <a:rPr lang="en-US" sz="1200" dirty="0"/>
              <a:t>, la </a:t>
            </a:r>
            <a:r>
              <a:rPr lang="en-US" sz="1200" dirty="0" err="1"/>
              <a:t>emoción</a:t>
            </a:r>
            <a:r>
              <a:rPr lang="en-US" sz="1200" dirty="0"/>
              <a:t> y </a:t>
            </a:r>
            <a:r>
              <a:rPr lang="en-US" sz="1200" dirty="0" err="1"/>
              <a:t>comunicación</a:t>
            </a:r>
            <a:r>
              <a:rPr lang="en-US" sz="1200" dirty="0"/>
              <a:t>: </a:t>
            </a:r>
            <a:r>
              <a:rPr lang="en-US" sz="1200" dirty="0" err="1"/>
              <a:t>activos</a:t>
            </a:r>
            <a:r>
              <a:rPr lang="en-US" sz="1200" dirty="0"/>
              <a:t> y </a:t>
            </a:r>
            <a:r>
              <a:rPr lang="en-US" sz="1200" dirty="0" err="1"/>
              <a:t>su</a:t>
            </a:r>
            <a:r>
              <a:rPr lang="en-US" sz="1200" dirty="0"/>
              <a:t> red (</a:t>
            </a:r>
            <a:r>
              <a:rPr lang="en-US" sz="1200" dirty="0" err="1"/>
              <a:t>ecosistema</a:t>
            </a:r>
            <a:r>
              <a:rPr lang="en-US" sz="1200" dirty="0"/>
              <a:t>). Si se </a:t>
            </a:r>
            <a:r>
              <a:rPr lang="en-US" sz="1200" dirty="0" err="1"/>
              <a:t>controlan</a:t>
            </a:r>
            <a:r>
              <a:rPr lang="en-US" sz="1200" dirty="0"/>
              <a:t>, la </a:t>
            </a:r>
            <a:r>
              <a:rPr lang="en-US" sz="1200" dirty="0" err="1"/>
              <a:t>actividad</a:t>
            </a:r>
            <a:r>
              <a:rPr lang="en-US" sz="1200" dirty="0"/>
              <a:t> </a:t>
            </a:r>
            <a:r>
              <a:rPr lang="en-US" sz="1200" dirty="0" err="1"/>
              <a:t>económica</a:t>
            </a:r>
            <a:r>
              <a:rPr lang="en-US" sz="1200" dirty="0"/>
              <a:t> </a:t>
            </a:r>
            <a:r>
              <a:rPr lang="en-US" sz="1200" dirty="0" err="1"/>
              <a:t>cesará</a:t>
            </a:r>
            <a:r>
              <a:rPr lang="en-US" sz="1200" dirty="0"/>
              <a:t>.</a:t>
            </a:r>
          </a:p>
          <a:p>
            <a:pPr marL="0" indent="0" algn="just">
              <a:buNone/>
            </a:pPr>
            <a:r>
              <a:rPr lang="en-US" sz="1200" dirty="0"/>
              <a:t>Noboru Konno, Ph.D.; Professor of Tama Graduate School, Japan</a:t>
            </a:r>
          </a:p>
          <a:p>
            <a:pPr marL="0" indent="0" algn="just">
              <a:buNone/>
            </a:pPr>
            <a:endParaRPr lang="en-US" sz="1200" dirty="0"/>
          </a:p>
          <a:p>
            <a:pPr marL="0" indent="0" algn="just">
              <a:buNone/>
            </a:pPr>
            <a:endParaRPr lang="en-US" sz="1400" dirty="0">
              <a:ea typeface="+mn-lt"/>
              <a:cs typeface="+mn-lt"/>
            </a:endParaRPr>
          </a:p>
        </p:txBody>
      </p:sp>
      <p:sp>
        <p:nvSpPr>
          <p:cNvPr id="2" name="Textfeld 1">
            <a:extLst>
              <a:ext uri="{FF2B5EF4-FFF2-40B4-BE49-F238E27FC236}">
                <a16:creationId xmlns:a16="http://schemas.microsoft.com/office/drawing/2014/main" id="{00E9A3AE-07D1-4D8A-A5B0-44813885939C}"/>
              </a:ext>
            </a:extLst>
          </p:cNvPr>
          <p:cNvSpPr txBox="1"/>
          <p:nvPr/>
        </p:nvSpPr>
        <p:spPr>
          <a:xfrm>
            <a:off x="63500" y="428614"/>
            <a:ext cx="3232150" cy="2246769"/>
          </a:xfrm>
          <a:prstGeom prst="rect">
            <a:avLst/>
          </a:prstGeom>
          <a:noFill/>
        </p:spPr>
        <p:txBody>
          <a:bodyPr wrap="square" rtlCol="0" anchor="t">
            <a:spAutoFit/>
          </a:bodyPr>
          <a:lstStyle/>
          <a:p>
            <a:pPr algn="just"/>
            <a:r>
              <a:rPr lang="en-US" sz="1000" dirty="0" err="1">
                <a:solidFill>
                  <a:schemeClr val="bg2">
                    <a:lumMod val="50000"/>
                  </a:schemeClr>
                </a:solidFill>
              </a:rPr>
              <a:t>Mientras</a:t>
            </a:r>
            <a:r>
              <a:rPr lang="en-US" sz="1000" dirty="0">
                <a:solidFill>
                  <a:schemeClr val="bg2">
                    <a:lumMod val="50000"/>
                  </a:schemeClr>
                </a:solidFill>
              </a:rPr>
              <a:t> la </a:t>
            </a:r>
            <a:r>
              <a:rPr lang="en-US" sz="1000" dirty="0" err="1">
                <a:solidFill>
                  <a:schemeClr val="bg2">
                    <a:lumMod val="50000"/>
                  </a:schemeClr>
                </a:solidFill>
              </a:rPr>
              <a:t>disponibilidad</a:t>
            </a:r>
            <a:r>
              <a:rPr lang="en-US" sz="1000" dirty="0">
                <a:solidFill>
                  <a:schemeClr val="bg2">
                    <a:lumMod val="50000"/>
                  </a:schemeClr>
                </a:solidFill>
              </a:rPr>
              <a:t> de </a:t>
            </a:r>
            <a:r>
              <a:rPr lang="en-US" sz="1000" dirty="0" err="1">
                <a:solidFill>
                  <a:schemeClr val="bg2">
                    <a:lumMod val="50000"/>
                  </a:schemeClr>
                </a:solidFill>
              </a:rPr>
              <a:t>acceptar</a:t>
            </a:r>
            <a:r>
              <a:rPr lang="en-US" sz="1000" dirty="0">
                <a:solidFill>
                  <a:schemeClr val="bg2">
                    <a:lumMod val="50000"/>
                  </a:schemeClr>
                </a:solidFill>
              </a:rPr>
              <a:t> </a:t>
            </a:r>
            <a:r>
              <a:rPr lang="en-US" sz="1000" dirty="0" err="1">
                <a:solidFill>
                  <a:schemeClr val="bg2">
                    <a:lumMod val="50000"/>
                  </a:schemeClr>
                </a:solidFill>
              </a:rPr>
              <a:t>propuestas</a:t>
            </a:r>
            <a:r>
              <a:rPr lang="en-US" sz="1000" dirty="0">
                <a:solidFill>
                  <a:schemeClr val="bg2">
                    <a:lumMod val="50000"/>
                  </a:schemeClr>
                </a:solidFill>
              </a:rPr>
              <a:t> de </a:t>
            </a:r>
            <a:r>
              <a:rPr lang="en-US" sz="1000" dirty="0" err="1">
                <a:solidFill>
                  <a:schemeClr val="bg2">
                    <a:lumMod val="50000"/>
                  </a:schemeClr>
                </a:solidFill>
              </a:rPr>
              <a:t>gobiernos</a:t>
            </a:r>
            <a:r>
              <a:rPr lang="en-US" sz="1000" dirty="0">
                <a:solidFill>
                  <a:schemeClr val="bg2">
                    <a:lumMod val="50000"/>
                  </a:schemeClr>
                </a:solidFill>
              </a:rPr>
              <a:t>  para </a:t>
            </a:r>
            <a:r>
              <a:rPr lang="en-US" sz="1000" dirty="0" err="1">
                <a:solidFill>
                  <a:schemeClr val="bg2">
                    <a:lumMod val="50000"/>
                  </a:schemeClr>
                </a:solidFill>
              </a:rPr>
              <a:t>proveer</a:t>
            </a:r>
            <a:r>
              <a:rPr lang="en-US" sz="1000" dirty="0">
                <a:solidFill>
                  <a:schemeClr val="bg2">
                    <a:lumMod val="50000"/>
                  </a:schemeClr>
                </a:solidFill>
              </a:rPr>
              <a:t> </a:t>
            </a:r>
            <a:r>
              <a:rPr lang="en-US" sz="1000" dirty="0" err="1">
                <a:solidFill>
                  <a:schemeClr val="bg2">
                    <a:lumMod val="50000"/>
                  </a:schemeClr>
                </a:solidFill>
              </a:rPr>
              <a:t>ayuda</a:t>
            </a:r>
            <a:r>
              <a:rPr lang="en-US" sz="1000" dirty="0">
                <a:solidFill>
                  <a:schemeClr val="bg2">
                    <a:lumMod val="50000"/>
                  </a:schemeClr>
                </a:solidFill>
              </a:rPr>
              <a:t> y </a:t>
            </a:r>
            <a:r>
              <a:rPr lang="en-US" sz="1000" dirty="0" err="1">
                <a:solidFill>
                  <a:schemeClr val="bg2">
                    <a:lumMod val="50000"/>
                  </a:schemeClr>
                </a:solidFill>
              </a:rPr>
              <a:t>así</a:t>
            </a:r>
            <a:r>
              <a:rPr lang="en-US" sz="1000" dirty="0">
                <a:solidFill>
                  <a:schemeClr val="bg2">
                    <a:lumMod val="50000"/>
                  </a:schemeClr>
                </a:solidFill>
              </a:rPr>
              <a:t> </a:t>
            </a:r>
            <a:r>
              <a:rPr lang="en-US" sz="1000" dirty="0" err="1">
                <a:solidFill>
                  <a:schemeClr val="bg2">
                    <a:lumMod val="50000"/>
                  </a:schemeClr>
                </a:solidFill>
              </a:rPr>
              <a:t>superar</a:t>
            </a:r>
            <a:r>
              <a:rPr lang="en-US" sz="1000" dirty="0">
                <a:solidFill>
                  <a:schemeClr val="bg2">
                    <a:lumMod val="50000"/>
                  </a:schemeClr>
                </a:solidFill>
              </a:rPr>
              <a:t> </a:t>
            </a:r>
            <a:r>
              <a:rPr lang="en-US" sz="1000" dirty="0" err="1">
                <a:solidFill>
                  <a:schemeClr val="bg2">
                    <a:lumMod val="50000"/>
                  </a:schemeClr>
                </a:solidFill>
              </a:rPr>
              <a:t>rápidamente</a:t>
            </a:r>
            <a:r>
              <a:rPr lang="en-US" sz="1000" dirty="0">
                <a:solidFill>
                  <a:schemeClr val="bg2">
                    <a:lumMod val="50000"/>
                  </a:schemeClr>
                </a:solidFill>
              </a:rPr>
              <a:t> las </a:t>
            </a:r>
            <a:r>
              <a:rPr lang="en-US" sz="1000" dirty="0" err="1">
                <a:solidFill>
                  <a:schemeClr val="bg2">
                    <a:lumMod val="50000"/>
                  </a:schemeClr>
                </a:solidFill>
              </a:rPr>
              <a:t>consecuencias</a:t>
            </a:r>
            <a:r>
              <a:rPr lang="en-US" sz="1000" dirty="0">
                <a:solidFill>
                  <a:schemeClr val="bg2">
                    <a:lumMod val="50000"/>
                  </a:schemeClr>
                </a:solidFill>
              </a:rPr>
              <a:t> de las </a:t>
            </a:r>
            <a:r>
              <a:rPr lang="en-US" sz="1000" dirty="0" err="1">
                <a:solidFill>
                  <a:schemeClr val="bg2">
                    <a:lumMod val="50000"/>
                  </a:schemeClr>
                </a:solidFill>
              </a:rPr>
              <a:t>decisiones</a:t>
            </a:r>
            <a:r>
              <a:rPr lang="en-US" sz="1000" dirty="0">
                <a:solidFill>
                  <a:schemeClr val="bg2">
                    <a:lumMod val="50000"/>
                  </a:schemeClr>
                </a:solidFill>
              </a:rPr>
              <a:t> del </a:t>
            </a:r>
            <a:r>
              <a:rPr lang="en-US" sz="1000" dirty="0" err="1">
                <a:solidFill>
                  <a:schemeClr val="bg2">
                    <a:lumMod val="50000"/>
                  </a:schemeClr>
                </a:solidFill>
              </a:rPr>
              <a:t>confinamiento</a:t>
            </a:r>
            <a:r>
              <a:rPr lang="en-US" sz="1000" dirty="0">
                <a:solidFill>
                  <a:schemeClr val="bg2">
                    <a:lumMod val="50000"/>
                  </a:schemeClr>
                </a:solidFill>
              </a:rPr>
              <a:t> (la </a:t>
            </a:r>
            <a:r>
              <a:rPr lang="en-US" sz="1000" dirty="0" err="1">
                <a:solidFill>
                  <a:schemeClr val="bg2">
                    <a:lumMod val="50000"/>
                  </a:schemeClr>
                </a:solidFill>
              </a:rPr>
              <a:t>respuesta</a:t>
            </a:r>
            <a:r>
              <a:rPr lang="en-US" sz="1000" dirty="0">
                <a:solidFill>
                  <a:schemeClr val="bg2">
                    <a:lumMod val="50000"/>
                  </a:schemeClr>
                </a:solidFill>
              </a:rPr>
              <a:t> </a:t>
            </a:r>
            <a:r>
              <a:rPr lang="en-US" sz="1000" dirty="0" err="1">
                <a:solidFill>
                  <a:schemeClr val="bg2">
                    <a:lumMod val="50000"/>
                  </a:schemeClr>
                </a:solidFill>
              </a:rPr>
              <a:t>positiva</a:t>
            </a:r>
            <a:r>
              <a:rPr lang="en-US" sz="1000" dirty="0">
                <a:solidFill>
                  <a:schemeClr val="bg2">
                    <a:lumMod val="50000"/>
                  </a:schemeClr>
                </a:solidFill>
              </a:rPr>
              <a:t> a </a:t>
            </a:r>
            <a:r>
              <a:rPr lang="en-US" sz="1000" dirty="0" err="1">
                <a:solidFill>
                  <a:schemeClr val="bg2">
                    <a:lumMod val="50000"/>
                  </a:schemeClr>
                </a:solidFill>
              </a:rPr>
              <a:t>reducir</a:t>
            </a:r>
            <a:r>
              <a:rPr lang="en-US" sz="1000" dirty="0">
                <a:solidFill>
                  <a:schemeClr val="bg2">
                    <a:lumMod val="50000"/>
                  </a:schemeClr>
                </a:solidFill>
              </a:rPr>
              <a:t> el </a:t>
            </a:r>
            <a:r>
              <a:rPr lang="en-US" sz="1000" dirty="0" err="1">
                <a:solidFill>
                  <a:schemeClr val="bg2">
                    <a:lumMod val="50000"/>
                  </a:schemeClr>
                </a:solidFill>
              </a:rPr>
              <a:t>impuesto</a:t>
            </a:r>
            <a:r>
              <a:rPr lang="en-US" sz="1000" dirty="0">
                <a:solidFill>
                  <a:schemeClr val="bg2">
                    <a:lumMod val="50000"/>
                  </a:schemeClr>
                </a:solidFill>
              </a:rPr>
              <a:t> del IVA del 19 al 16% </a:t>
            </a:r>
            <a:r>
              <a:rPr lang="en-US" sz="1000" dirty="0" err="1">
                <a:solidFill>
                  <a:schemeClr val="bg2">
                    <a:lumMod val="50000"/>
                  </a:schemeClr>
                </a:solidFill>
              </a:rPr>
              <a:t>por</a:t>
            </a:r>
            <a:r>
              <a:rPr lang="en-US" sz="1000" dirty="0">
                <a:solidFill>
                  <a:schemeClr val="bg2">
                    <a:lumMod val="50000"/>
                  </a:schemeClr>
                </a:solidFill>
              </a:rPr>
              <a:t> parte del </a:t>
            </a:r>
            <a:r>
              <a:rPr lang="en-US" sz="1000" dirty="0" err="1">
                <a:solidFill>
                  <a:schemeClr val="bg2">
                    <a:lumMod val="50000"/>
                  </a:schemeClr>
                </a:solidFill>
              </a:rPr>
              <a:t>gobierno</a:t>
            </a:r>
            <a:r>
              <a:rPr lang="en-US" sz="1000" dirty="0">
                <a:solidFill>
                  <a:schemeClr val="bg2">
                    <a:lumMod val="50000"/>
                  </a:schemeClr>
                </a:solidFill>
              </a:rPr>
              <a:t> </a:t>
            </a:r>
            <a:r>
              <a:rPr lang="en-US" sz="1000" dirty="0" err="1">
                <a:solidFill>
                  <a:schemeClr val="bg2">
                    <a:lumMod val="50000"/>
                  </a:schemeClr>
                </a:solidFill>
              </a:rPr>
              <a:t>alemán</a:t>
            </a:r>
            <a:r>
              <a:rPr lang="en-US" sz="1000" dirty="0">
                <a:solidFill>
                  <a:schemeClr val="bg2">
                    <a:lumMod val="50000"/>
                  </a:schemeClr>
                </a:solidFill>
              </a:rPr>
              <a:t> no </a:t>
            </a:r>
            <a:r>
              <a:rPr lang="en-US" sz="1000" dirty="0" err="1">
                <a:solidFill>
                  <a:schemeClr val="bg2">
                    <a:lumMod val="50000"/>
                  </a:schemeClr>
                </a:solidFill>
              </a:rPr>
              <a:t>duró</a:t>
            </a:r>
            <a:r>
              <a:rPr lang="en-US" sz="1000" dirty="0">
                <a:solidFill>
                  <a:schemeClr val="bg2">
                    <a:lumMod val="50000"/>
                  </a:schemeClr>
                </a:solidFill>
              </a:rPr>
              <a:t> </a:t>
            </a:r>
            <a:r>
              <a:rPr lang="en-US" sz="1000" dirty="0" err="1">
                <a:solidFill>
                  <a:schemeClr val="bg2">
                    <a:lumMod val="50000"/>
                  </a:schemeClr>
                </a:solidFill>
              </a:rPr>
              <a:t>ni</a:t>
            </a:r>
            <a:r>
              <a:rPr lang="en-US" sz="1000" dirty="0">
                <a:solidFill>
                  <a:schemeClr val="bg2">
                    <a:lumMod val="50000"/>
                  </a:schemeClr>
                </a:solidFill>
              </a:rPr>
              <a:t> </a:t>
            </a:r>
            <a:r>
              <a:rPr lang="en-US" sz="1000" dirty="0" err="1">
                <a:solidFill>
                  <a:schemeClr val="bg2">
                    <a:lumMod val="50000"/>
                  </a:schemeClr>
                </a:solidFill>
              </a:rPr>
              <a:t>una</a:t>
            </a:r>
            <a:r>
              <a:rPr lang="en-US" sz="1000" dirty="0">
                <a:solidFill>
                  <a:schemeClr val="bg2">
                    <a:lumMod val="50000"/>
                  </a:schemeClr>
                </a:solidFill>
              </a:rPr>
              <a:t> </a:t>
            </a:r>
            <a:r>
              <a:rPr lang="en-US" sz="1000" dirty="0" err="1">
                <a:solidFill>
                  <a:schemeClr val="bg2">
                    <a:lumMod val="50000"/>
                  </a:schemeClr>
                </a:solidFill>
              </a:rPr>
              <a:t>semana</a:t>
            </a:r>
            <a:r>
              <a:rPr lang="en-US" sz="1000" dirty="0">
                <a:solidFill>
                  <a:schemeClr val="bg2">
                    <a:lumMod val="50000"/>
                  </a:schemeClr>
                </a:solidFill>
              </a:rPr>
              <a:t> y </a:t>
            </a:r>
            <a:r>
              <a:rPr lang="en-US" sz="1000" dirty="0" err="1">
                <a:solidFill>
                  <a:schemeClr val="bg2">
                    <a:lumMod val="50000"/>
                  </a:schemeClr>
                </a:solidFill>
              </a:rPr>
              <a:t>cuestionó</a:t>
            </a:r>
            <a:r>
              <a:rPr lang="en-US" sz="1000" dirty="0">
                <a:solidFill>
                  <a:schemeClr val="bg2">
                    <a:lumMod val="50000"/>
                  </a:schemeClr>
                </a:solidFill>
              </a:rPr>
              <a:t> la </a:t>
            </a:r>
            <a:r>
              <a:rPr lang="en-US" sz="1000" dirty="0" err="1">
                <a:solidFill>
                  <a:schemeClr val="bg2">
                    <a:lumMod val="50000"/>
                  </a:schemeClr>
                </a:solidFill>
              </a:rPr>
              <a:t>sustancia</a:t>
            </a:r>
            <a:r>
              <a:rPr lang="en-US" sz="1000" dirty="0">
                <a:solidFill>
                  <a:schemeClr val="bg2">
                    <a:lumMod val="50000"/>
                  </a:schemeClr>
                </a:solidFill>
              </a:rPr>
              <a:t> de </a:t>
            </a:r>
            <a:r>
              <a:rPr lang="en-US" sz="1000" dirty="0" err="1">
                <a:solidFill>
                  <a:schemeClr val="bg2">
                    <a:lumMod val="50000"/>
                  </a:schemeClr>
                </a:solidFill>
              </a:rPr>
              <a:t>esta</a:t>
            </a:r>
            <a:r>
              <a:rPr lang="en-US" sz="1000" dirty="0">
                <a:solidFill>
                  <a:schemeClr val="bg2">
                    <a:lumMod val="50000"/>
                  </a:schemeClr>
                </a:solidFill>
              </a:rPr>
              <a:t> “</a:t>
            </a:r>
            <a:r>
              <a:rPr lang="en-US" sz="1000" dirty="0" err="1">
                <a:solidFill>
                  <a:schemeClr val="bg2">
                    <a:lumMod val="50000"/>
                  </a:schemeClr>
                </a:solidFill>
              </a:rPr>
              <a:t>oferta</a:t>
            </a:r>
            <a:r>
              <a:rPr lang="en-US" sz="1000" dirty="0">
                <a:solidFill>
                  <a:schemeClr val="bg2">
                    <a:lumMod val="50000"/>
                  </a:schemeClr>
                </a:solidFill>
              </a:rPr>
              <a:t>” de 20 mil </a:t>
            </a:r>
            <a:r>
              <a:rPr lang="en-US" sz="1000" dirty="0" err="1">
                <a:solidFill>
                  <a:schemeClr val="bg2">
                    <a:lumMod val="50000"/>
                  </a:schemeClr>
                </a:solidFill>
              </a:rPr>
              <a:t>millones</a:t>
            </a:r>
            <a:r>
              <a:rPr lang="en-US" sz="1000" dirty="0">
                <a:solidFill>
                  <a:schemeClr val="bg2">
                    <a:lumMod val="50000"/>
                  </a:schemeClr>
                </a:solidFill>
              </a:rPr>
              <a:t>), la </a:t>
            </a:r>
            <a:r>
              <a:rPr lang="en-US" sz="1000" dirty="0" err="1">
                <a:solidFill>
                  <a:schemeClr val="bg2">
                    <a:lumMod val="50000"/>
                  </a:schemeClr>
                </a:solidFill>
              </a:rPr>
              <a:t>disponibilidad</a:t>
            </a:r>
            <a:r>
              <a:rPr lang="en-US" sz="1000" dirty="0">
                <a:solidFill>
                  <a:schemeClr val="bg2">
                    <a:lumMod val="50000"/>
                  </a:schemeClr>
                </a:solidFill>
              </a:rPr>
              <a:t> de </a:t>
            </a:r>
            <a:r>
              <a:rPr lang="en-US" sz="1000" dirty="0" err="1">
                <a:solidFill>
                  <a:schemeClr val="bg2">
                    <a:lumMod val="50000"/>
                  </a:schemeClr>
                </a:solidFill>
              </a:rPr>
              <a:t>acceptar</a:t>
            </a:r>
            <a:r>
              <a:rPr lang="en-US" sz="1000" dirty="0">
                <a:solidFill>
                  <a:schemeClr val="bg2">
                    <a:lumMod val="50000"/>
                  </a:schemeClr>
                </a:solidFill>
              </a:rPr>
              <a:t> </a:t>
            </a:r>
            <a:r>
              <a:rPr lang="en-US" sz="1000" dirty="0" err="1">
                <a:solidFill>
                  <a:schemeClr val="bg2">
                    <a:lumMod val="50000"/>
                  </a:schemeClr>
                </a:solidFill>
              </a:rPr>
              <a:t>los</a:t>
            </a:r>
            <a:r>
              <a:rPr lang="en-US" sz="1000" dirty="0">
                <a:solidFill>
                  <a:schemeClr val="bg2">
                    <a:lumMod val="50000"/>
                  </a:schemeClr>
                </a:solidFill>
              </a:rPr>
              <a:t> 17 </a:t>
            </a:r>
            <a:r>
              <a:rPr lang="en-US" sz="1000" dirty="0" err="1">
                <a:solidFill>
                  <a:schemeClr val="bg2">
                    <a:lumMod val="50000"/>
                  </a:schemeClr>
                </a:solidFill>
              </a:rPr>
              <a:t>objetivos</a:t>
            </a:r>
            <a:r>
              <a:rPr lang="en-US" sz="1000" dirty="0">
                <a:solidFill>
                  <a:schemeClr val="bg2">
                    <a:lumMod val="50000"/>
                  </a:schemeClr>
                </a:solidFill>
              </a:rPr>
              <a:t> </a:t>
            </a:r>
            <a:r>
              <a:rPr lang="en-US" sz="1000" dirty="0" err="1">
                <a:solidFill>
                  <a:schemeClr val="bg2">
                    <a:lumMod val="50000"/>
                  </a:schemeClr>
                </a:solidFill>
              </a:rPr>
              <a:t>globales</a:t>
            </a:r>
            <a:r>
              <a:rPr lang="en-US" sz="1000" dirty="0">
                <a:solidFill>
                  <a:schemeClr val="bg2">
                    <a:lumMod val="50000"/>
                  </a:schemeClr>
                </a:solidFill>
              </a:rPr>
              <a:t> </a:t>
            </a:r>
            <a:r>
              <a:rPr lang="en-US" sz="1000" dirty="0" err="1">
                <a:solidFill>
                  <a:schemeClr val="bg2">
                    <a:lumMod val="50000"/>
                  </a:schemeClr>
                </a:solidFill>
              </a:rPr>
              <a:t>como</a:t>
            </a:r>
            <a:r>
              <a:rPr lang="en-US" sz="1000" dirty="0">
                <a:solidFill>
                  <a:schemeClr val="bg2">
                    <a:lumMod val="50000"/>
                  </a:schemeClr>
                </a:solidFill>
              </a:rPr>
              <a:t> un </a:t>
            </a:r>
            <a:r>
              <a:rPr lang="en-US" sz="1000" dirty="0" err="1">
                <a:solidFill>
                  <a:schemeClr val="bg2">
                    <a:lumMod val="50000"/>
                  </a:schemeClr>
                </a:solidFill>
              </a:rPr>
              <a:t>nuevo</a:t>
            </a:r>
            <a:r>
              <a:rPr lang="en-US" sz="1000" dirty="0">
                <a:solidFill>
                  <a:schemeClr val="bg2">
                    <a:lumMod val="50000"/>
                  </a:schemeClr>
                </a:solidFill>
              </a:rPr>
              <a:t> </a:t>
            </a:r>
            <a:r>
              <a:rPr lang="en-US" sz="1000" dirty="0" err="1">
                <a:solidFill>
                  <a:schemeClr val="bg2">
                    <a:lumMod val="50000"/>
                  </a:schemeClr>
                </a:solidFill>
              </a:rPr>
              <a:t>compás</a:t>
            </a:r>
            <a:r>
              <a:rPr lang="en-US" sz="1000" dirty="0">
                <a:solidFill>
                  <a:schemeClr val="bg2">
                    <a:lumMod val="50000"/>
                  </a:schemeClr>
                </a:solidFill>
              </a:rPr>
              <a:t> para las </a:t>
            </a:r>
            <a:r>
              <a:rPr lang="en-US" sz="1000" dirty="0" err="1">
                <a:solidFill>
                  <a:schemeClr val="bg2">
                    <a:lumMod val="50000"/>
                  </a:schemeClr>
                </a:solidFill>
              </a:rPr>
              <a:t>compañías</a:t>
            </a:r>
            <a:r>
              <a:rPr lang="en-US" sz="1000" dirty="0">
                <a:solidFill>
                  <a:schemeClr val="bg2">
                    <a:lumMod val="50000"/>
                  </a:schemeClr>
                </a:solidFill>
              </a:rPr>
              <a:t> </a:t>
            </a:r>
            <a:r>
              <a:rPr lang="en-US" sz="1000" dirty="0" err="1">
                <a:solidFill>
                  <a:schemeClr val="bg2">
                    <a:lumMod val="50000"/>
                  </a:schemeClr>
                </a:solidFill>
              </a:rPr>
              <a:t>mayores</a:t>
            </a:r>
            <a:r>
              <a:rPr lang="en-US" sz="1000" dirty="0">
                <a:solidFill>
                  <a:schemeClr val="bg2">
                    <a:lumMod val="50000"/>
                  </a:schemeClr>
                </a:solidFill>
              </a:rPr>
              <a:t> </a:t>
            </a:r>
            <a:r>
              <a:rPr lang="en-US" sz="1000" dirty="0" err="1">
                <a:solidFill>
                  <a:schemeClr val="bg2">
                    <a:lumMod val="50000"/>
                  </a:schemeClr>
                </a:solidFill>
              </a:rPr>
              <a:t>listadas</a:t>
            </a:r>
            <a:r>
              <a:rPr lang="en-US" sz="1000" dirty="0">
                <a:solidFill>
                  <a:schemeClr val="bg2">
                    <a:lumMod val="50000"/>
                  </a:schemeClr>
                </a:solidFill>
              </a:rPr>
              <a:t> en la </a:t>
            </a:r>
            <a:r>
              <a:rPr lang="en-US" sz="1000" dirty="0" err="1">
                <a:solidFill>
                  <a:schemeClr val="bg2">
                    <a:lumMod val="50000"/>
                  </a:schemeClr>
                </a:solidFill>
              </a:rPr>
              <a:t>bolsa</a:t>
            </a:r>
            <a:r>
              <a:rPr lang="en-US" sz="1000" dirty="0">
                <a:solidFill>
                  <a:schemeClr val="bg2">
                    <a:lumMod val="50000"/>
                  </a:schemeClr>
                </a:solidFill>
              </a:rPr>
              <a:t> ha </a:t>
            </a:r>
            <a:r>
              <a:rPr lang="en-US" sz="1000" dirty="0" err="1">
                <a:solidFill>
                  <a:schemeClr val="bg2">
                    <a:lumMod val="50000"/>
                  </a:schemeClr>
                </a:solidFill>
              </a:rPr>
              <a:t>crecido</a:t>
            </a:r>
            <a:r>
              <a:rPr lang="en-US" sz="1000" dirty="0">
                <a:solidFill>
                  <a:schemeClr val="bg2">
                    <a:lumMod val="50000"/>
                  </a:schemeClr>
                </a:solidFill>
              </a:rPr>
              <a:t> </a:t>
            </a:r>
            <a:r>
              <a:rPr lang="en-US" sz="1000" dirty="0" err="1">
                <a:solidFill>
                  <a:schemeClr val="bg2">
                    <a:lumMod val="50000"/>
                  </a:schemeClr>
                </a:solidFill>
              </a:rPr>
              <a:t>continuamente</a:t>
            </a:r>
            <a:r>
              <a:rPr lang="en-US" sz="1000" dirty="0">
                <a:solidFill>
                  <a:schemeClr val="bg2">
                    <a:lumMod val="50000"/>
                  </a:schemeClr>
                </a:solidFill>
              </a:rPr>
              <a:t>: el </a:t>
            </a:r>
            <a:r>
              <a:rPr lang="en-US" sz="1000" dirty="0" err="1">
                <a:solidFill>
                  <a:schemeClr val="bg2">
                    <a:lumMod val="50000"/>
                  </a:schemeClr>
                </a:solidFill>
              </a:rPr>
              <a:t>gráfico</a:t>
            </a:r>
            <a:r>
              <a:rPr lang="en-US" sz="1000" dirty="0">
                <a:solidFill>
                  <a:schemeClr val="bg2">
                    <a:lumMod val="50000"/>
                  </a:schemeClr>
                </a:solidFill>
              </a:rPr>
              <a:t> de la </a:t>
            </a:r>
            <a:r>
              <a:rPr lang="en-US" sz="1000" dirty="0" err="1">
                <a:solidFill>
                  <a:schemeClr val="bg2">
                    <a:lumMod val="50000"/>
                  </a:schemeClr>
                </a:solidFill>
              </a:rPr>
              <a:t>derecha</a:t>
            </a:r>
            <a:r>
              <a:rPr lang="en-US" sz="1000" dirty="0">
                <a:solidFill>
                  <a:schemeClr val="bg2">
                    <a:lumMod val="50000"/>
                  </a:schemeClr>
                </a:solidFill>
              </a:rPr>
              <a:t> </a:t>
            </a:r>
            <a:r>
              <a:rPr lang="en-US" sz="1000" dirty="0" err="1">
                <a:solidFill>
                  <a:schemeClr val="bg2">
                    <a:lumMod val="50000"/>
                  </a:schemeClr>
                </a:solidFill>
              </a:rPr>
              <a:t>ilustra</a:t>
            </a:r>
            <a:r>
              <a:rPr lang="en-US" sz="1000" dirty="0">
                <a:solidFill>
                  <a:schemeClr val="bg2">
                    <a:lumMod val="50000"/>
                  </a:schemeClr>
                </a:solidFill>
              </a:rPr>
              <a:t> </a:t>
            </a:r>
            <a:r>
              <a:rPr lang="en-US" sz="1000" dirty="0" err="1">
                <a:solidFill>
                  <a:schemeClr val="bg2">
                    <a:lumMod val="50000"/>
                  </a:schemeClr>
                </a:solidFill>
              </a:rPr>
              <a:t>cómo</a:t>
            </a:r>
            <a:r>
              <a:rPr lang="en-US" sz="1000" dirty="0">
                <a:solidFill>
                  <a:schemeClr val="bg2">
                    <a:lumMod val="50000"/>
                  </a:schemeClr>
                </a:solidFill>
              </a:rPr>
              <a:t> la </a:t>
            </a:r>
            <a:r>
              <a:rPr lang="en-US" sz="1000" dirty="0" err="1">
                <a:solidFill>
                  <a:schemeClr val="bg2">
                    <a:lumMod val="50000"/>
                  </a:schemeClr>
                </a:solidFill>
              </a:rPr>
              <a:t>alta</a:t>
            </a:r>
            <a:r>
              <a:rPr lang="en-US" sz="1000" dirty="0">
                <a:solidFill>
                  <a:schemeClr val="bg2">
                    <a:lumMod val="50000"/>
                  </a:schemeClr>
                </a:solidFill>
              </a:rPr>
              <a:t> </a:t>
            </a:r>
            <a:r>
              <a:rPr lang="en-US" sz="1000" dirty="0" err="1">
                <a:solidFill>
                  <a:schemeClr val="bg2">
                    <a:lumMod val="50000"/>
                  </a:schemeClr>
                </a:solidFill>
              </a:rPr>
              <a:t>gerencia</a:t>
            </a:r>
            <a:r>
              <a:rPr lang="en-US" sz="1000" dirty="0">
                <a:solidFill>
                  <a:schemeClr val="bg2">
                    <a:lumMod val="50000"/>
                  </a:schemeClr>
                </a:solidFill>
              </a:rPr>
              <a:t> de </a:t>
            </a:r>
            <a:r>
              <a:rPr lang="en-US" sz="1000" dirty="0" err="1">
                <a:solidFill>
                  <a:schemeClr val="bg2">
                    <a:lumMod val="50000"/>
                  </a:schemeClr>
                </a:solidFill>
              </a:rPr>
              <a:t>estas</a:t>
            </a:r>
            <a:r>
              <a:rPr lang="en-US" sz="1000" dirty="0">
                <a:solidFill>
                  <a:schemeClr val="bg2">
                    <a:lumMod val="50000"/>
                  </a:schemeClr>
                </a:solidFill>
              </a:rPr>
              <a:t> </a:t>
            </a:r>
            <a:r>
              <a:rPr lang="en-US" sz="1000" dirty="0" err="1">
                <a:solidFill>
                  <a:schemeClr val="bg2">
                    <a:lumMod val="50000"/>
                  </a:schemeClr>
                </a:solidFill>
              </a:rPr>
              <a:t>compañías</a:t>
            </a:r>
            <a:r>
              <a:rPr lang="en-US" sz="1000" dirty="0">
                <a:solidFill>
                  <a:schemeClr val="bg2">
                    <a:lumMod val="50000"/>
                  </a:schemeClr>
                </a:solidFill>
              </a:rPr>
              <a:t> </a:t>
            </a:r>
            <a:r>
              <a:rPr lang="en-US" sz="1000" dirty="0" err="1">
                <a:solidFill>
                  <a:schemeClr val="bg2">
                    <a:lumMod val="50000"/>
                  </a:schemeClr>
                </a:solidFill>
              </a:rPr>
              <a:t>aumenta</a:t>
            </a:r>
            <a:r>
              <a:rPr lang="en-US" sz="1000" dirty="0">
                <a:solidFill>
                  <a:schemeClr val="bg2">
                    <a:lumMod val="50000"/>
                  </a:schemeClr>
                </a:solidFill>
              </a:rPr>
              <a:t> </a:t>
            </a:r>
            <a:r>
              <a:rPr lang="en-US" sz="1000" dirty="0" err="1">
                <a:solidFill>
                  <a:schemeClr val="bg2">
                    <a:lumMod val="50000"/>
                  </a:schemeClr>
                </a:solidFill>
              </a:rPr>
              <a:t>desde</a:t>
            </a:r>
            <a:r>
              <a:rPr lang="en-US" sz="1000" dirty="0">
                <a:solidFill>
                  <a:schemeClr val="bg2">
                    <a:lumMod val="50000"/>
                  </a:schemeClr>
                </a:solidFill>
              </a:rPr>
              <a:t> el 2017 el </a:t>
            </a:r>
            <a:r>
              <a:rPr lang="en-US" sz="1000" dirty="0" err="1">
                <a:solidFill>
                  <a:schemeClr val="bg2">
                    <a:lumMod val="50000"/>
                  </a:schemeClr>
                </a:solidFill>
              </a:rPr>
              <a:t>volumen</a:t>
            </a:r>
            <a:r>
              <a:rPr lang="en-US" sz="1000" dirty="0">
                <a:solidFill>
                  <a:schemeClr val="bg2">
                    <a:lumMod val="50000"/>
                  </a:schemeClr>
                </a:solidFill>
              </a:rPr>
              <a:t> de </a:t>
            </a:r>
            <a:r>
              <a:rPr lang="en-US" sz="1000" dirty="0" err="1">
                <a:solidFill>
                  <a:schemeClr val="bg2">
                    <a:lumMod val="50000"/>
                  </a:schemeClr>
                </a:solidFill>
              </a:rPr>
              <a:t>textos</a:t>
            </a:r>
            <a:r>
              <a:rPr lang="en-US" sz="1000" dirty="0">
                <a:solidFill>
                  <a:schemeClr val="bg2">
                    <a:lumMod val="50000"/>
                  </a:schemeClr>
                </a:solidFill>
              </a:rPr>
              <a:t> </a:t>
            </a:r>
            <a:r>
              <a:rPr lang="en-US" sz="1000" dirty="0" err="1">
                <a:solidFill>
                  <a:schemeClr val="bg2">
                    <a:lumMod val="50000"/>
                  </a:schemeClr>
                </a:solidFill>
              </a:rPr>
              <a:t>explicando</a:t>
            </a:r>
            <a:r>
              <a:rPr lang="en-US" sz="1000" dirty="0">
                <a:solidFill>
                  <a:schemeClr val="bg2">
                    <a:lumMod val="50000"/>
                  </a:schemeClr>
                </a:solidFill>
              </a:rPr>
              <a:t> </a:t>
            </a:r>
            <a:r>
              <a:rPr lang="en-US" sz="1000" dirty="0" err="1">
                <a:solidFill>
                  <a:schemeClr val="bg2">
                    <a:lumMod val="50000"/>
                  </a:schemeClr>
                </a:solidFill>
              </a:rPr>
              <a:t>cómo</a:t>
            </a:r>
            <a:r>
              <a:rPr lang="en-US" sz="1000" dirty="0">
                <a:solidFill>
                  <a:schemeClr val="bg2">
                    <a:lumMod val="50000"/>
                  </a:schemeClr>
                </a:solidFill>
              </a:rPr>
              <a:t> </a:t>
            </a:r>
            <a:r>
              <a:rPr lang="en-US" sz="1000" dirty="0" err="1">
                <a:solidFill>
                  <a:schemeClr val="bg2">
                    <a:lumMod val="50000"/>
                  </a:schemeClr>
                </a:solidFill>
              </a:rPr>
              <a:t>gastaron</a:t>
            </a:r>
            <a:r>
              <a:rPr lang="en-US" sz="1000" dirty="0">
                <a:solidFill>
                  <a:schemeClr val="bg2">
                    <a:lumMod val="50000"/>
                  </a:schemeClr>
                </a:solidFill>
              </a:rPr>
              <a:t> </a:t>
            </a:r>
            <a:r>
              <a:rPr lang="en-US" sz="1000" dirty="0" err="1">
                <a:solidFill>
                  <a:schemeClr val="bg2">
                    <a:lumMod val="50000"/>
                  </a:schemeClr>
                </a:solidFill>
              </a:rPr>
              <a:t>sus</a:t>
            </a:r>
            <a:r>
              <a:rPr lang="en-US" sz="1000" dirty="0">
                <a:solidFill>
                  <a:schemeClr val="bg2">
                    <a:lumMod val="50000"/>
                  </a:schemeClr>
                </a:solidFill>
              </a:rPr>
              <a:t> </a:t>
            </a:r>
            <a:r>
              <a:rPr lang="en-US" sz="1000" dirty="0" err="1">
                <a:solidFill>
                  <a:schemeClr val="bg2">
                    <a:lumMod val="50000"/>
                  </a:schemeClr>
                </a:solidFill>
              </a:rPr>
              <a:t>presupuestos</a:t>
            </a:r>
            <a:r>
              <a:rPr lang="en-US" sz="1000" dirty="0">
                <a:solidFill>
                  <a:schemeClr val="bg2">
                    <a:lumMod val="50000"/>
                  </a:schemeClr>
                </a:solidFill>
              </a:rPr>
              <a:t> en el </a:t>
            </a:r>
            <a:r>
              <a:rPr lang="en-US" sz="1000" dirty="0" err="1">
                <a:solidFill>
                  <a:schemeClr val="bg2">
                    <a:lumMod val="50000"/>
                  </a:schemeClr>
                </a:solidFill>
              </a:rPr>
              <a:t>pasado</a:t>
            </a:r>
            <a:r>
              <a:rPr lang="en-US" sz="1000" dirty="0">
                <a:solidFill>
                  <a:schemeClr val="bg2">
                    <a:lumMod val="50000"/>
                  </a:schemeClr>
                </a:solidFill>
              </a:rPr>
              <a:t> y </a:t>
            </a:r>
            <a:r>
              <a:rPr lang="en-US" sz="1000" dirty="0" err="1">
                <a:solidFill>
                  <a:schemeClr val="bg2">
                    <a:lumMod val="50000"/>
                  </a:schemeClr>
                </a:solidFill>
              </a:rPr>
              <a:t>cómo</a:t>
            </a:r>
            <a:r>
              <a:rPr lang="en-US" sz="1000" dirty="0">
                <a:solidFill>
                  <a:schemeClr val="bg2">
                    <a:lumMod val="50000"/>
                  </a:schemeClr>
                </a:solidFill>
              </a:rPr>
              <a:t> </a:t>
            </a:r>
            <a:r>
              <a:rPr lang="en-US" sz="1000" dirty="0" err="1">
                <a:solidFill>
                  <a:schemeClr val="bg2">
                    <a:lumMod val="50000"/>
                  </a:schemeClr>
                </a:solidFill>
              </a:rPr>
              <a:t>su</a:t>
            </a:r>
            <a:r>
              <a:rPr lang="en-US" sz="1000" dirty="0">
                <a:solidFill>
                  <a:schemeClr val="bg2">
                    <a:lumMod val="50000"/>
                  </a:schemeClr>
                </a:solidFill>
              </a:rPr>
              <a:t> </a:t>
            </a:r>
            <a:r>
              <a:rPr lang="en-US" sz="1000" dirty="0" err="1">
                <a:solidFill>
                  <a:schemeClr val="bg2">
                    <a:lumMod val="50000"/>
                  </a:schemeClr>
                </a:solidFill>
              </a:rPr>
              <a:t>estrategia</a:t>
            </a:r>
            <a:r>
              <a:rPr lang="en-US" sz="1000" dirty="0">
                <a:solidFill>
                  <a:schemeClr val="bg2">
                    <a:lumMod val="50000"/>
                  </a:schemeClr>
                </a:solidFill>
              </a:rPr>
              <a:t> </a:t>
            </a:r>
            <a:r>
              <a:rPr lang="en-US" sz="1000" dirty="0" err="1">
                <a:solidFill>
                  <a:schemeClr val="bg2">
                    <a:lumMod val="50000"/>
                  </a:schemeClr>
                </a:solidFill>
              </a:rPr>
              <a:t>futura</a:t>
            </a:r>
            <a:r>
              <a:rPr lang="en-US" sz="1000" dirty="0">
                <a:solidFill>
                  <a:schemeClr val="bg2">
                    <a:lumMod val="50000"/>
                  </a:schemeClr>
                </a:solidFill>
              </a:rPr>
              <a:t> </a:t>
            </a:r>
            <a:r>
              <a:rPr lang="en-US" sz="1000" dirty="0" err="1">
                <a:solidFill>
                  <a:schemeClr val="bg2">
                    <a:lumMod val="50000"/>
                  </a:schemeClr>
                </a:solidFill>
              </a:rPr>
              <a:t>seguirá</a:t>
            </a:r>
            <a:r>
              <a:rPr lang="en-US" sz="1000" dirty="0">
                <a:solidFill>
                  <a:schemeClr val="bg2">
                    <a:lumMod val="50000"/>
                  </a:schemeClr>
                </a:solidFill>
              </a:rPr>
              <a:t> </a:t>
            </a:r>
            <a:r>
              <a:rPr lang="en-US" sz="1000" dirty="0" err="1">
                <a:solidFill>
                  <a:schemeClr val="bg2">
                    <a:lumMod val="50000"/>
                  </a:schemeClr>
                </a:solidFill>
              </a:rPr>
              <a:t>los</a:t>
            </a:r>
            <a:r>
              <a:rPr lang="en-US" sz="1000" dirty="0">
                <a:solidFill>
                  <a:schemeClr val="bg2">
                    <a:lumMod val="50000"/>
                  </a:schemeClr>
                </a:solidFill>
              </a:rPr>
              <a:t> 17 </a:t>
            </a:r>
            <a:r>
              <a:rPr lang="en-US" sz="1000" dirty="0" err="1">
                <a:solidFill>
                  <a:schemeClr val="bg2">
                    <a:lumMod val="50000"/>
                  </a:schemeClr>
                </a:solidFill>
              </a:rPr>
              <a:t>objetivos</a:t>
            </a:r>
            <a:r>
              <a:rPr lang="en-US" sz="1000" dirty="0">
                <a:solidFill>
                  <a:schemeClr val="bg2">
                    <a:lumMod val="50000"/>
                  </a:schemeClr>
                </a:solidFill>
              </a:rPr>
              <a:t> de </a:t>
            </a:r>
            <a:r>
              <a:rPr lang="en-US" sz="1000" dirty="0" err="1">
                <a:solidFill>
                  <a:schemeClr val="bg2">
                    <a:lumMod val="50000"/>
                  </a:schemeClr>
                </a:solidFill>
              </a:rPr>
              <a:t>desarrollo</a:t>
            </a:r>
            <a:r>
              <a:rPr lang="en-US" sz="1000" dirty="0">
                <a:solidFill>
                  <a:schemeClr val="bg2">
                    <a:lumMod val="50000"/>
                  </a:schemeClr>
                </a:solidFill>
              </a:rPr>
              <a:t> </a:t>
            </a:r>
            <a:r>
              <a:rPr lang="en-US" sz="1000" dirty="0" err="1">
                <a:solidFill>
                  <a:schemeClr val="bg2">
                    <a:lumMod val="50000"/>
                  </a:schemeClr>
                </a:solidFill>
              </a:rPr>
              <a:t>sostenible</a:t>
            </a:r>
            <a:r>
              <a:rPr lang="en-US" sz="1000" dirty="0">
                <a:solidFill>
                  <a:schemeClr val="bg2">
                    <a:lumMod val="50000"/>
                  </a:schemeClr>
                </a:solidFill>
              </a:rPr>
              <a:t> (SDG). SCR500 2020.</a:t>
            </a:r>
          </a:p>
        </p:txBody>
      </p:sp>
      <p:sp>
        <p:nvSpPr>
          <p:cNvPr id="11" name="Content Placeholder 3">
            <a:extLst>
              <a:ext uri="{FF2B5EF4-FFF2-40B4-BE49-F238E27FC236}">
                <a16:creationId xmlns:a16="http://schemas.microsoft.com/office/drawing/2014/main" id="{0915B496-406C-441D-9A0A-C2D071438C59}"/>
              </a:ext>
            </a:extLst>
          </p:cNvPr>
          <p:cNvSpPr txBox="1">
            <a:spLocks/>
          </p:cNvSpPr>
          <p:nvPr/>
        </p:nvSpPr>
        <p:spPr>
          <a:xfrm>
            <a:off x="63500" y="2895451"/>
            <a:ext cx="3469574" cy="6075680"/>
          </a:xfrm>
          <a:prstGeom prst="rect">
            <a:avLst/>
          </a:prstGeom>
        </p:spPr>
        <p:txBody>
          <a:bodyPr vert="horz" lIns="91440" tIns="45720" rIns="91440" bIns="45720" rtlCol="0" anchor="t">
            <a:no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en-US" sz="1400" dirty="0" err="1"/>
              <a:t>Juzgando</a:t>
            </a:r>
            <a:r>
              <a:rPr lang="en-US" sz="1400" dirty="0"/>
              <a:t> </a:t>
            </a:r>
            <a:r>
              <a:rPr lang="en-US" sz="1400" dirty="0" err="1"/>
              <a:t>desde</a:t>
            </a:r>
            <a:r>
              <a:rPr lang="en-US" sz="1400" dirty="0"/>
              <a:t> el </a:t>
            </a:r>
            <a:r>
              <a:rPr lang="en-US" sz="1400" dirty="0" err="1"/>
              <a:t>pasado</a:t>
            </a:r>
            <a:r>
              <a:rPr lang="en-US" sz="1400" dirty="0"/>
              <a:t> </a:t>
            </a:r>
          </a:p>
          <a:p>
            <a:pPr marL="0" indent="0" algn="just">
              <a:buNone/>
            </a:pPr>
            <a:r>
              <a:rPr lang="en-US" sz="1200" dirty="0" err="1"/>
              <a:t>Otra</a:t>
            </a:r>
            <a:r>
              <a:rPr lang="en-US" sz="1200" dirty="0"/>
              <a:t> </a:t>
            </a:r>
            <a:r>
              <a:rPr lang="en-US" sz="1200" dirty="0" err="1"/>
              <a:t>conferencia</a:t>
            </a:r>
            <a:r>
              <a:rPr lang="en-US" sz="1200" dirty="0"/>
              <a:t> de </a:t>
            </a:r>
            <a:r>
              <a:rPr lang="en-US" sz="1200" dirty="0" err="1"/>
              <a:t>donantes</a:t>
            </a:r>
            <a:r>
              <a:rPr lang="en-US" sz="1200" dirty="0"/>
              <a:t> para </a:t>
            </a:r>
            <a:r>
              <a:rPr lang="en-US" sz="1200" dirty="0" err="1"/>
              <a:t>recaudar</a:t>
            </a:r>
            <a:r>
              <a:rPr lang="en-US" sz="1200" dirty="0"/>
              <a:t> </a:t>
            </a:r>
            <a:r>
              <a:rPr lang="en-US" sz="1200" dirty="0" err="1"/>
              <a:t>fondos</a:t>
            </a:r>
            <a:r>
              <a:rPr lang="en-US" sz="1200" dirty="0"/>
              <a:t> para el </a:t>
            </a:r>
            <a:r>
              <a:rPr lang="en-US" sz="1200" dirty="0" err="1"/>
              <a:t>desarrollo</a:t>
            </a:r>
            <a:r>
              <a:rPr lang="en-US" sz="1200" dirty="0"/>
              <a:t> de </a:t>
            </a:r>
            <a:r>
              <a:rPr lang="en-US" sz="1200" dirty="0" err="1"/>
              <a:t>una</a:t>
            </a:r>
            <a:r>
              <a:rPr lang="en-US" sz="1200" dirty="0"/>
              <a:t> </a:t>
            </a:r>
            <a:r>
              <a:rPr lang="en-US" sz="1200" dirty="0" err="1"/>
              <a:t>vacuna</a:t>
            </a:r>
            <a:r>
              <a:rPr lang="en-US" sz="1200" dirty="0"/>
              <a:t> COVID-19 que </a:t>
            </a:r>
            <a:r>
              <a:rPr lang="en-US" sz="1200" dirty="0" err="1"/>
              <a:t>tuvo</a:t>
            </a:r>
            <a:r>
              <a:rPr lang="en-US" sz="1200" dirty="0"/>
              <a:t> </a:t>
            </a:r>
            <a:r>
              <a:rPr lang="en-US" sz="1200" dirty="0" err="1"/>
              <a:t>lugar</a:t>
            </a:r>
            <a:r>
              <a:rPr lang="en-US" sz="1200" dirty="0"/>
              <a:t> en </a:t>
            </a:r>
            <a:r>
              <a:rPr lang="en-US" sz="1200" dirty="0" err="1"/>
              <a:t>Ginebra</a:t>
            </a:r>
            <a:r>
              <a:rPr lang="en-US" sz="1200" dirty="0"/>
              <a:t> la </a:t>
            </a:r>
            <a:r>
              <a:rPr lang="en-US" sz="1200" dirty="0" err="1"/>
              <a:t>primera</a:t>
            </a:r>
            <a:r>
              <a:rPr lang="en-US" sz="1200" dirty="0"/>
              <a:t> </a:t>
            </a:r>
            <a:r>
              <a:rPr lang="en-US" sz="1200" dirty="0" err="1"/>
              <a:t>semana</a:t>
            </a:r>
            <a:r>
              <a:rPr lang="en-US" sz="1200" dirty="0"/>
              <a:t> de </a:t>
            </a:r>
            <a:r>
              <a:rPr lang="en-US" sz="1200" dirty="0" err="1"/>
              <a:t>junio</a:t>
            </a:r>
            <a:r>
              <a:rPr lang="en-US" sz="1200" dirty="0"/>
              <a:t> </a:t>
            </a:r>
            <a:r>
              <a:rPr lang="en-US" sz="1200" dirty="0" err="1"/>
              <a:t>añadió</a:t>
            </a:r>
            <a:r>
              <a:rPr lang="en-US" sz="1200" dirty="0"/>
              <a:t> </a:t>
            </a:r>
            <a:r>
              <a:rPr lang="en-US" sz="1200" dirty="0" err="1"/>
              <a:t>otros</a:t>
            </a:r>
            <a:r>
              <a:rPr lang="en-US" sz="1200" dirty="0"/>
              <a:t> mil </a:t>
            </a:r>
            <a:r>
              <a:rPr lang="en-US" sz="1200" dirty="0" err="1"/>
              <a:t>millones</a:t>
            </a:r>
            <a:r>
              <a:rPr lang="en-US" sz="1200" dirty="0"/>
              <a:t> a lo que </a:t>
            </a:r>
            <a:r>
              <a:rPr lang="en-US" sz="1200" dirty="0" err="1"/>
              <a:t>ya</a:t>
            </a:r>
            <a:r>
              <a:rPr lang="en-US" sz="1200" dirty="0"/>
              <a:t> se </a:t>
            </a:r>
            <a:r>
              <a:rPr lang="en-US" sz="1200" dirty="0" err="1"/>
              <a:t>había</a:t>
            </a:r>
            <a:r>
              <a:rPr lang="en-US" sz="1200" dirty="0"/>
              <a:t> </a:t>
            </a:r>
            <a:r>
              <a:rPr lang="en-US" sz="1200" dirty="0" err="1"/>
              <a:t>presupuestado</a:t>
            </a:r>
            <a:r>
              <a:rPr lang="en-US" sz="1200" dirty="0"/>
              <a:t> </a:t>
            </a:r>
            <a:r>
              <a:rPr lang="en-US" sz="1200" dirty="0" err="1"/>
              <a:t>por</a:t>
            </a:r>
            <a:r>
              <a:rPr lang="en-US" sz="1200" dirty="0"/>
              <a:t> </a:t>
            </a:r>
            <a:r>
              <a:rPr lang="en-US" sz="1200" dirty="0" err="1"/>
              <a:t>cada</a:t>
            </a:r>
            <a:r>
              <a:rPr lang="en-US" sz="1200" dirty="0"/>
              <a:t> </a:t>
            </a:r>
            <a:r>
              <a:rPr lang="en-US" sz="1200" dirty="0" err="1"/>
              <a:t>país</a:t>
            </a:r>
            <a:r>
              <a:rPr lang="en-US" sz="1200" dirty="0"/>
              <a:t>. En total, la </a:t>
            </a:r>
            <a:r>
              <a:rPr lang="en-US" sz="1200" dirty="0" err="1"/>
              <a:t>cantidad</a:t>
            </a:r>
            <a:r>
              <a:rPr lang="en-US" sz="1200" dirty="0"/>
              <a:t> ha </a:t>
            </a:r>
            <a:r>
              <a:rPr lang="en-US" sz="1200" dirty="0" err="1"/>
              <a:t>superado</a:t>
            </a:r>
            <a:r>
              <a:rPr lang="en-US" sz="1200" dirty="0"/>
              <a:t> </a:t>
            </a:r>
            <a:r>
              <a:rPr lang="en-US" sz="1200" dirty="0" err="1"/>
              <a:t>fácilmente</a:t>
            </a:r>
            <a:r>
              <a:rPr lang="en-US" sz="1200" dirty="0"/>
              <a:t> </a:t>
            </a:r>
            <a:r>
              <a:rPr lang="en-US" sz="1200" dirty="0" err="1"/>
              <a:t>los</a:t>
            </a:r>
            <a:r>
              <a:rPr lang="en-US" sz="1200" dirty="0"/>
              <a:t> 100 mil </a:t>
            </a:r>
            <a:r>
              <a:rPr lang="en-US" sz="1200" dirty="0" err="1"/>
              <a:t>millones</a:t>
            </a:r>
            <a:r>
              <a:rPr lang="en-US" sz="1200" dirty="0"/>
              <a:t> de </a:t>
            </a:r>
            <a:r>
              <a:rPr lang="en-US" sz="1200" dirty="0" err="1"/>
              <a:t>dólares</a:t>
            </a:r>
            <a:r>
              <a:rPr lang="en-US" sz="1200" dirty="0"/>
              <a:t> </a:t>
            </a:r>
            <a:r>
              <a:rPr lang="en-US" sz="1200" dirty="0" err="1"/>
              <a:t>americanos</a:t>
            </a:r>
            <a:r>
              <a:rPr lang="en-US" sz="1200" dirty="0"/>
              <a:t> – </a:t>
            </a:r>
            <a:r>
              <a:rPr lang="en-US" sz="1200" dirty="0" err="1"/>
              <a:t>es</a:t>
            </a:r>
            <a:r>
              <a:rPr lang="en-US" sz="1200" dirty="0"/>
              <a:t> </a:t>
            </a:r>
            <a:r>
              <a:rPr lang="en-US" sz="1200" dirty="0" err="1"/>
              <a:t>casi</a:t>
            </a:r>
            <a:r>
              <a:rPr lang="en-US" sz="1200" dirty="0"/>
              <a:t> un </a:t>
            </a:r>
            <a:r>
              <a:rPr lang="en-US" sz="1200" dirty="0" err="1"/>
              <a:t>intento</a:t>
            </a:r>
            <a:r>
              <a:rPr lang="en-US" sz="1200" dirty="0"/>
              <a:t> </a:t>
            </a:r>
            <a:r>
              <a:rPr lang="en-US" sz="1200" dirty="0" err="1"/>
              <a:t>conjunto</a:t>
            </a:r>
            <a:r>
              <a:rPr lang="en-US" sz="1200" dirty="0"/>
              <a:t> global que </a:t>
            </a:r>
            <a:r>
              <a:rPr lang="en-US" sz="1200" dirty="0" err="1"/>
              <a:t>ilustra</a:t>
            </a:r>
            <a:r>
              <a:rPr lang="en-US" sz="1200" dirty="0"/>
              <a:t> las </a:t>
            </a:r>
            <a:r>
              <a:rPr lang="en-US" sz="1200" dirty="0" err="1"/>
              <a:t>realidades</a:t>
            </a:r>
            <a:r>
              <a:rPr lang="en-US" sz="1200" dirty="0"/>
              <a:t> del </a:t>
            </a:r>
            <a:r>
              <a:rPr lang="en-US" sz="1200" dirty="0" err="1"/>
              <a:t>pasado</a:t>
            </a:r>
            <a:r>
              <a:rPr lang="en-US" sz="1200" dirty="0"/>
              <a:t> (el </a:t>
            </a:r>
            <a:r>
              <a:rPr lang="en-US" sz="1200" dirty="0" err="1"/>
              <a:t>fracaso</a:t>
            </a:r>
            <a:r>
              <a:rPr lang="en-US" sz="1200" dirty="0"/>
              <a:t> de </a:t>
            </a:r>
            <a:r>
              <a:rPr lang="en-US" sz="1200" dirty="0" err="1"/>
              <a:t>proveer</a:t>
            </a:r>
            <a:r>
              <a:rPr lang="en-US" sz="1200" dirty="0"/>
              <a:t> </a:t>
            </a:r>
            <a:r>
              <a:rPr lang="en-US" sz="1200" dirty="0" err="1"/>
              <a:t>una</a:t>
            </a:r>
            <a:r>
              <a:rPr lang="en-US" sz="1200" dirty="0"/>
              <a:t> </a:t>
            </a:r>
            <a:r>
              <a:rPr lang="en-US" sz="1200" dirty="0" err="1"/>
              <a:t>vacuna</a:t>
            </a:r>
            <a:r>
              <a:rPr lang="en-US" sz="1200" dirty="0"/>
              <a:t> contra el primer virus COVID </a:t>
            </a:r>
            <a:r>
              <a:rPr lang="en-US" sz="1200" dirty="0" err="1"/>
              <a:t>hace</a:t>
            </a:r>
            <a:r>
              <a:rPr lang="en-US" sz="1200" dirty="0"/>
              <a:t> 9 </a:t>
            </a:r>
            <a:r>
              <a:rPr lang="en-US" sz="1200" dirty="0" err="1"/>
              <a:t>años</a:t>
            </a:r>
            <a:r>
              <a:rPr lang="en-US" sz="1200" dirty="0"/>
              <a:t>).</a:t>
            </a:r>
          </a:p>
          <a:p>
            <a:pPr marL="0" indent="0" algn="just">
              <a:buNone/>
            </a:pPr>
            <a:r>
              <a:rPr lang="en-US" sz="1200" dirty="0"/>
              <a:t>El </a:t>
            </a:r>
            <a:r>
              <a:rPr lang="en-US" sz="1200" dirty="0" err="1"/>
              <a:t>mismo</a:t>
            </a:r>
            <a:r>
              <a:rPr lang="en-US" sz="1200" dirty="0"/>
              <a:t> </a:t>
            </a:r>
            <a:r>
              <a:rPr lang="en-US" sz="1200" dirty="0" err="1"/>
              <a:t>día</a:t>
            </a:r>
            <a:r>
              <a:rPr lang="en-US" sz="1200" dirty="0"/>
              <a:t> la </a:t>
            </a:r>
            <a:r>
              <a:rPr lang="en-US" sz="1200" dirty="0" err="1"/>
              <a:t>compañía</a:t>
            </a:r>
            <a:r>
              <a:rPr lang="en-US" sz="1200" dirty="0"/>
              <a:t> </a:t>
            </a:r>
            <a:r>
              <a:rPr lang="en-US" sz="1200" dirty="0" err="1"/>
              <a:t>farmacéutica</a:t>
            </a:r>
            <a:r>
              <a:rPr lang="en-US" sz="1200" dirty="0"/>
              <a:t> </a:t>
            </a:r>
            <a:r>
              <a:rPr lang="en-US" sz="1200" dirty="0">
                <a:hlinkClick r:id="rId2"/>
              </a:rPr>
              <a:t>AstraZeneca</a:t>
            </a:r>
            <a:r>
              <a:rPr lang="en-US" sz="1200" dirty="0"/>
              <a:t> </a:t>
            </a:r>
            <a:r>
              <a:rPr lang="en-US" sz="1200" dirty="0" err="1"/>
              <a:t>anunció</a:t>
            </a:r>
            <a:r>
              <a:rPr lang="en-US" sz="1200" dirty="0"/>
              <a:t> </a:t>
            </a:r>
            <a:r>
              <a:rPr lang="en-US" sz="1200" dirty="0" err="1"/>
              <a:t>su</a:t>
            </a:r>
            <a:r>
              <a:rPr lang="en-US" sz="1200" dirty="0"/>
              <a:t> </a:t>
            </a:r>
            <a:r>
              <a:rPr lang="en-US" sz="1200" dirty="0" err="1"/>
              <a:t>intención</a:t>
            </a:r>
            <a:r>
              <a:rPr lang="en-US" sz="1200" dirty="0"/>
              <a:t> de </a:t>
            </a:r>
            <a:r>
              <a:rPr lang="en-US" sz="1200" dirty="0" err="1"/>
              <a:t>producir</a:t>
            </a:r>
            <a:r>
              <a:rPr lang="en-US" sz="1200" dirty="0"/>
              <a:t> 2 mil </a:t>
            </a:r>
            <a:r>
              <a:rPr lang="en-US" sz="1200" dirty="0" err="1"/>
              <a:t>millones</a:t>
            </a:r>
            <a:r>
              <a:rPr lang="en-US" sz="1200" dirty="0"/>
              <a:t> de </a:t>
            </a:r>
            <a:r>
              <a:rPr lang="en-US" sz="1200" dirty="0" err="1"/>
              <a:t>dosis</a:t>
            </a:r>
            <a:r>
              <a:rPr lang="en-US" sz="1200" dirty="0"/>
              <a:t> de la </a:t>
            </a:r>
            <a:r>
              <a:rPr lang="en-US" sz="1200" dirty="0" err="1"/>
              <a:t>vacuna</a:t>
            </a:r>
            <a:r>
              <a:rPr lang="en-US" sz="1200" dirty="0"/>
              <a:t> </a:t>
            </a:r>
            <a:r>
              <a:rPr lang="en-US" sz="1200" dirty="0">
                <a:hlinkClick r:id="rId3"/>
              </a:rPr>
              <a:t>coronavirus</a:t>
            </a:r>
            <a:r>
              <a:rPr lang="en-US" sz="1200" dirty="0"/>
              <a:t> </a:t>
            </a:r>
            <a:r>
              <a:rPr lang="en-US" sz="1200" dirty="0" err="1"/>
              <a:t>incluyendo</a:t>
            </a:r>
            <a:r>
              <a:rPr lang="en-US" sz="1200" dirty="0"/>
              <a:t> 400 </a:t>
            </a:r>
            <a:r>
              <a:rPr lang="en-US" sz="1200" dirty="0" err="1"/>
              <a:t>millones</a:t>
            </a:r>
            <a:r>
              <a:rPr lang="en-US" sz="1200" dirty="0"/>
              <a:t> para </a:t>
            </a:r>
            <a:r>
              <a:rPr lang="en-US" sz="1200" dirty="0" err="1"/>
              <a:t>los</a:t>
            </a:r>
            <a:r>
              <a:rPr lang="en-US" sz="1200" dirty="0"/>
              <a:t> EUA y Gran </a:t>
            </a:r>
            <a:r>
              <a:rPr lang="en-US" sz="1200" dirty="0" err="1"/>
              <a:t>Bretaña</a:t>
            </a:r>
            <a:r>
              <a:rPr lang="en-US" sz="1200" dirty="0"/>
              <a:t> y mil </a:t>
            </a:r>
            <a:r>
              <a:rPr lang="en-US" sz="1200" dirty="0" err="1"/>
              <a:t>millones</a:t>
            </a:r>
            <a:r>
              <a:rPr lang="en-US" sz="1200" dirty="0"/>
              <a:t> para </a:t>
            </a:r>
            <a:r>
              <a:rPr lang="en-US" sz="1200" dirty="0" err="1"/>
              <a:t>los</a:t>
            </a:r>
            <a:r>
              <a:rPr lang="en-US" sz="1200" dirty="0"/>
              <a:t> </a:t>
            </a:r>
            <a:r>
              <a:rPr lang="en-US" sz="1200" dirty="0" err="1"/>
              <a:t>países</a:t>
            </a:r>
            <a:r>
              <a:rPr lang="en-US" sz="1200" dirty="0"/>
              <a:t> de </a:t>
            </a:r>
            <a:r>
              <a:rPr lang="en-US" sz="1200" dirty="0" err="1"/>
              <a:t>ingresos</a:t>
            </a:r>
            <a:r>
              <a:rPr lang="en-US" sz="1200" dirty="0"/>
              <a:t> </a:t>
            </a:r>
            <a:r>
              <a:rPr lang="en-US" sz="1200" dirty="0" err="1"/>
              <a:t>medios</a:t>
            </a:r>
            <a:r>
              <a:rPr lang="en-US" sz="1200" dirty="0"/>
              <a:t>. </a:t>
            </a:r>
            <a:r>
              <a:rPr lang="en-US" sz="1200" dirty="0" err="1"/>
              <a:t>Tiene</a:t>
            </a:r>
            <a:r>
              <a:rPr lang="en-US" sz="1200" dirty="0"/>
              <a:t> la </a:t>
            </a:r>
            <a:r>
              <a:rPr lang="en-US" sz="1200" dirty="0" err="1"/>
              <a:t>intención</a:t>
            </a:r>
            <a:r>
              <a:rPr lang="en-US" sz="1200" dirty="0"/>
              <a:t> de </a:t>
            </a:r>
            <a:r>
              <a:rPr lang="en-US" sz="1200" dirty="0" err="1"/>
              <a:t>empezar</a:t>
            </a:r>
            <a:r>
              <a:rPr lang="en-US" sz="1200" dirty="0"/>
              <a:t> a </a:t>
            </a:r>
            <a:r>
              <a:rPr lang="en-US" sz="1200" dirty="0" err="1"/>
              <a:t>distribuir</a:t>
            </a:r>
            <a:r>
              <a:rPr lang="en-US" sz="1200" dirty="0"/>
              <a:t> la </a:t>
            </a:r>
            <a:r>
              <a:rPr lang="en-US" sz="1200" dirty="0" err="1"/>
              <a:t>vacuna</a:t>
            </a:r>
            <a:r>
              <a:rPr lang="en-US" sz="1200" dirty="0"/>
              <a:t> en </a:t>
            </a:r>
            <a:r>
              <a:rPr lang="en-US" sz="1200" dirty="0" err="1"/>
              <a:t>los</a:t>
            </a:r>
            <a:r>
              <a:rPr lang="en-US" sz="1200" dirty="0"/>
              <a:t> EUA y la Gran </a:t>
            </a:r>
            <a:r>
              <a:rPr lang="en-US" sz="1200" dirty="0" err="1"/>
              <a:t>Bretaña</a:t>
            </a:r>
            <a:r>
              <a:rPr lang="en-US" sz="1200" dirty="0"/>
              <a:t> en </a:t>
            </a:r>
            <a:r>
              <a:rPr lang="en-US" sz="1200" dirty="0" err="1"/>
              <a:t>septiembre</a:t>
            </a:r>
            <a:r>
              <a:rPr lang="en-US" sz="1200" dirty="0"/>
              <a:t> o </a:t>
            </a:r>
            <a:r>
              <a:rPr lang="en-US" sz="1200" dirty="0" err="1"/>
              <a:t>octubre</a:t>
            </a:r>
            <a:r>
              <a:rPr lang="en-US" sz="1200" dirty="0"/>
              <a:t>, con el resto de </a:t>
            </a:r>
            <a:r>
              <a:rPr lang="en-US" sz="1200" dirty="0" err="1"/>
              <a:t>entregas</a:t>
            </a:r>
            <a:r>
              <a:rPr lang="en-US" sz="1200" dirty="0"/>
              <a:t> a </a:t>
            </a:r>
            <a:r>
              <a:rPr lang="en-US" sz="1200" dirty="0" err="1"/>
              <a:t>principios</a:t>
            </a:r>
            <a:r>
              <a:rPr lang="en-US" sz="1200" dirty="0"/>
              <a:t> del 2021, </a:t>
            </a:r>
            <a:r>
              <a:rPr lang="en-US" sz="1200" dirty="0" err="1"/>
              <a:t>según</a:t>
            </a:r>
            <a:r>
              <a:rPr lang="en-US" sz="1200" dirty="0"/>
              <a:t> el </a:t>
            </a:r>
            <a:r>
              <a:rPr lang="en-US" sz="1200" dirty="0" err="1"/>
              <a:t>consejero</a:t>
            </a:r>
            <a:r>
              <a:rPr lang="en-US" sz="1200" dirty="0"/>
              <a:t> </a:t>
            </a:r>
            <a:r>
              <a:rPr lang="en-US" sz="1200" dirty="0" err="1"/>
              <a:t>delegado</a:t>
            </a:r>
            <a:r>
              <a:rPr lang="en-US" sz="1200" dirty="0"/>
              <a:t> de AstraZeneca, Pascal </a:t>
            </a:r>
            <a:r>
              <a:rPr lang="en-US" sz="1200" dirty="0" err="1"/>
              <a:t>Soriot</a:t>
            </a:r>
            <a:r>
              <a:rPr lang="en-US" sz="1200" dirty="0"/>
              <a:t>, en </a:t>
            </a:r>
            <a:r>
              <a:rPr lang="en-US" sz="1200" dirty="0" err="1"/>
              <a:t>una</a:t>
            </a:r>
            <a:r>
              <a:rPr lang="en-US" sz="1200" dirty="0"/>
              <a:t> </a:t>
            </a:r>
            <a:r>
              <a:rPr lang="en-US" sz="1200" dirty="0" err="1"/>
              <a:t>llamada</a:t>
            </a:r>
            <a:r>
              <a:rPr lang="en-US" sz="1200" dirty="0"/>
              <a:t> con </a:t>
            </a:r>
            <a:r>
              <a:rPr lang="en-US" sz="1200" dirty="0" err="1"/>
              <a:t>periodistas</a:t>
            </a:r>
            <a:r>
              <a:rPr lang="en-US" sz="1200" dirty="0"/>
              <a:t> el 4 de </a:t>
            </a:r>
            <a:r>
              <a:rPr lang="en-US" sz="1200" dirty="0" err="1"/>
              <a:t>junio</a:t>
            </a:r>
            <a:r>
              <a:rPr lang="en-US" sz="1200" dirty="0"/>
              <a:t> del 2020. AstraZeneca </a:t>
            </a:r>
            <a:r>
              <a:rPr lang="en-US" sz="1200" dirty="0" err="1"/>
              <a:t>afirmó</a:t>
            </a:r>
            <a:r>
              <a:rPr lang="en-US" sz="1200" dirty="0"/>
              <a:t> que </a:t>
            </a:r>
            <a:r>
              <a:rPr lang="en-US" sz="1200" dirty="0" err="1"/>
              <a:t>firmó</a:t>
            </a:r>
            <a:r>
              <a:rPr lang="en-US" sz="1200" dirty="0"/>
              <a:t> un </a:t>
            </a:r>
            <a:r>
              <a:rPr lang="en-US" sz="1200" dirty="0" err="1"/>
              <a:t>acuerdo</a:t>
            </a:r>
            <a:r>
              <a:rPr lang="en-US" sz="1200" dirty="0"/>
              <a:t> de </a:t>
            </a:r>
            <a:r>
              <a:rPr lang="en-US" sz="1200" dirty="0" err="1"/>
              <a:t>licencia</a:t>
            </a:r>
            <a:r>
              <a:rPr lang="en-US" sz="1200" dirty="0"/>
              <a:t> con el </a:t>
            </a:r>
            <a:r>
              <a:rPr lang="en-US" sz="1200" dirty="0" err="1"/>
              <a:t>instituto</a:t>
            </a:r>
            <a:r>
              <a:rPr lang="en-US" sz="1200" dirty="0"/>
              <a:t> Serum de la India para </a:t>
            </a:r>
            <a:r>
              <a:rPr lang="en-US" sz="1200" dirty="0" err="1"/>
              <a:t>proveer</a:t>
            </a:r>
            <a:r>
              <a:rPr lang="en-US" sz="1200" dirty="0"/>
              <a:t> mil </a:t>
            </a:r>
            <a:r>
              <a:rPr lang="en-US" sz="1200" dirty="0" err="1"/>
              <a:t>millones</a:t>
            </a:r>
            <a:r>
              <a:rPr lang="en-US" sz="1200" dirty="0"/>
              <a:t> de </a:t>
            </a:r>
            <a:r>
              <a:rPr lang="en-US" sz="1200" dirty="0" err="1"/>
              <a:t>dosis</a:t>
            </a:r>
            <a:r>
              <a:rPr lang="en-US" sz="1200" dirty="0"/>
              <a:t> a </a:t>
            </a:r>
            <a:r>
              <a:rPr lang="en-US" sz="1200" dirty="0" err="1"/>
              <a:t>países</a:t>
            </a:r>
            <a:r>
              <a:rPr lang="en-US" sz="1200" dirty="0"/>
              <a:t> con </a:t>
            </a:r>
            <a:r>
              <a:rPr lang="en-US" sz="1200" dirty="0" err="1"/>
              <a:t>niveles</a:t>
            </a:r>
            <a:r>
              <a:rPr lang="en-US" sz="1200" dirty="0"/>
              <a:t> de </a:t>
            </a:r>
            <a:r>
              <a:rPr lang="en-US" sz="1200" dirty="0" err="1"/>
              <a:t>ingreso</a:t>
            </a:r>
            <a:r>
              <a:rPr lang="en-US" sz="1200" dirty="0"/>
              <a:t> </a:t>
            </a:r>
            <a:r>
              <a:rPr lang="en-US" sz="1200" dirty="0" err="1"/>
              <a:t>bajos</a:t>
            </a:r>
            <a:r>
              <a:rPr lang="en-US" sz="1200" dirty="0"/>
              <a:t> y </a:t>
            </a:r>
            <a:r>
              <a:rPr lang="en-US" sz="1200" dirty="0" err="1"/>
              <a:t>medios</a:t>
            </a:r>
            <a:r>
              <a:rPr lang="en-US" sz="1200" dirty="0"/>
              <a:t>, con 400 </a:t>
            </a:r>
            <a:r>
              <a:rPr lang="en-US" sz="1200" dirty="0" err="1"/>
              <a:t>millones</a:t>
            </a:r>
            <a:r>
              <a:rPr lang="en-US" sz="1200" dirty="0"/>
              <a:t> de </a:t>
            </a:r>
            <a:r>
              <a:rPr lang="en-US" sz="1200" dirty="0" err="1"/>
              <a:t>vacunas</a:t>
            </a:r>
            <a:r>
              <a:rPr lang="en-US" sz="1200" dirty="0"/>
              <a:t> </a:t>
            </a:r>
            <a:r>
              <a:rPr lang="en-US" sz="1200" dirty="0" err="1"/>
              <a:t>preparadas</a:t>
            </a:r>
            <a:r>
              <a:rPr lang="en-US" sz="1200" dirty="0"/>
              <a:t> para </a:t>
            </a:r>
            <a:r>
              <a:rPr lang="en-US" sz="1200" dirty="0" err="1"/>
              <a:t>ser</a:t>
            </a:r>
            <a:r>
              <a:rPr lang="en-US" sz="1200" dirty="0"/>
              <a:t> </a:t>
            </a:r>
            <a:r>
              <a:rPr lang="en-US" sz="1200" dirty="0" err="1"/>
              <a:t>entregadas</a:t>
            </a:r>
            <a:r>
              <a:rPr lang="en-US" sz="1200" dirty="0"/>
              <a:t> al final del 2020.</a:t>
            </a:r>
          </a:p>
          <a:p>
            <a:pPr marL="0" indent="0">
              <a:buNone/>
            </a:pPr>
            <a:r>
              <a:rPr lang="en-GB" sz="1200" dirty="0"/>
              <a:t>Las </a:t>
            </a:r>
            <a:r>
              <a:rPr lang="en-GB" sz="1200" dirty="0" err="1"/>
              <a:t>compañías</a:t>
            </a:r>
            <a:r>
              <a:rPr lang="en-GB" sz="1200" dirty="0"/>
              <a:t> </a:t>
            </a:r>
            <a:r>
              <a:rPr lang="en-GB" sz="1200" dirty="0" err="1"/>
              <a:t>más</a:t>
            </a:r>
            <a:r>
              <a:rPr lang="en-GB" sz="1200" dirty="0"/>
              <a:t> </a:t>
            </a:r>
            <a:r>
              <a:rPr lang="en-GB" sz="1200" dirty="0" err="1"/>
              <a:t>comprometidas</a:t>
            </a:r>
            <a:r>
              <a:rPr lang="en-GB" sz="1200" dirty="0"/>
              <a:t> con SDG3 </a:t>
            </a:r>
            <a:r>
              <a:rPr lang="en-GB" sz="1200" dirty="0" err="1"/>
              <a:t>según</a:t>
            </a:r>
            <a:r>
              <a:rPr lang="en-GB" sz="1200" dirty="0"/>
              <a:t> </a:t>
            </a:r>
            <a:r>
              <a:rPr lang="en-GB" sz="1200" dirty="0" err="1"/>
              <a:t>su</a:t>
            </a:r>
            <a:r>
              <a:rPr lang="en-GB" sz="1200" dirty="0"/>
              <a:t> </a:t>
            </a:r>
            <a:r>
              <a:rPr lang="en-GB" sz="1200" dirty="0" err="1"/>
              <a:t>informe</a:t>
            </a:r>
            <a:r>
              <a:rPr lang="en-GB" sz="1200" dirty="0"/>
              <a:t> annual de 2020:</a:t>
            </a:r>
          </a:p>
          <a:p>
            <a:pPr algn="just"/>
            <a:endParaRPr lang="de-DE" sz="1200" dirty="0"/>
          </a:p>
        </p:txBody>
      </p:sp>
      <p:sp>
        <p:nvSpPr>
          <p:cNvPr id="5" name="Text Placeholder 2">
            <a:extLst>
              <a:ext uri="{FF2B5EF4-FFF2-40B4-BE49-F238E27FC236}">
                <a16:creationId xmlns:a16="http://schemas.microsoft.com/office/drawing/2014/main" id="{C94C4418-832A-4A8F-9E93-23E804EA131C}"/>
              </a:ext>
            </a:extLst>
          </p:cNvPr>
          <p:cNvSpPr txBox="1">
            <a:spLocks/>
          </p:cNvSpPr>
          <p:nvPr/>
        </p:nvSpPr>
        <p:spPr>
          <a:xfrm>
            <a:off x="471487" y="227934"/>
            <a:ext cx="5915025" cy="340755"/>
          </a:xfrm>
          <a:prstGeom prst="rect">
            <a:avLst/>
          </a:prstGeom>
        </p:spPr>
        <p:txBody>
          <a:bodyPr vert="horz" lIns="91440" tIns="45720" rIns="91440" bIns="45720" rtlCol="0">
            <a:norm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indent="0" algn="ctr">
              <a:buNone/>
            </a:pPr>
            <a:r>
              <a:rPr lang="de-DE" b="1" dirty="0">
                <a:solidFill>
                  <a:schemeClr val="bg2">
                    <a:lumMod val="50000"/>
                  </a:schemeClr>
                </a:solidFill>
              </a:rPr>
              <a:t>¿Cómo juzgar?</a:t>
            </a:r>
            <a:endParaRPr lang="de-DE" dirty="0"/>
          </a:p>
        </p:txBody>
      </p:sp>
      <p:sp>
        <p:nvSpPr>
          <p:cNvPr id="7" name="Rectangle 2">
            <a:extLst>
              <a:ext uri="{FF2B5EF4-FFF2-40B4-BE49-F238E27FC236}">
                <a16:creationId xmlns:a16="http://schemas.microsoft.com/office/drawing/2014/main" id="{2B4E1899-CA69-4B50-893D-28CD48BA80E1}"/>
              </a:ext>
            </a:extLst>
          </p:cNvPr>
          <p:cNvSpPr>
            <a:spLocks noChangeArrowheads="1"/>
          </p:cNvSpPr>
          <p:nvPr/>
        </p:nvSpPr>
        <p:spPr bwMode="auto">
          <a:xfrm>
            <a:off x="152400" y="227111"/>
            <a:ext cx="2680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UICTFontTextStyleTallBody" charset="0"/>
                <a:ea typeface="Calibri" panose="020F0502020204030204" pitchFamily="34" charset="0"/>
              </a:rPr>
              <a:t>?</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graphicFrame>
        <p:nvGraphicFramePr>
          <p:cNvPr id="15" name="Chart 26">
            <a:extLst>
              <a:ext uri="{FF2B5EF4-FFF2-40B4-BE49-F238E27FC236}">
                <a16:creationId xmlns:a16="http://schemas.microsoft.com/office/drawing/2014/main" id="{842669CC-869B-4763-93D6-339B7CEB40F4}"/>
              </a:ext>
            </a:extLst>
          </p:cNvPr>
          <p:cNvGraphicFramePr>
            <a:graphicFrameLocks/>
          </p:cNvGraphicFramePr>
          <p:nvPr/>
        </p:nvGraphicFramePr>
        <p:xfrm>
          <a:off x="492389" y="7874635"/>
          <a:ext cx="2867702" cy="1876077"/>
        </p:xfrm>
        <a:graphic>
          <a:graphicData uri="http://schemas.openxmlformats.org/drawingml/2006/chart">
            <c:chart xmlns:c="http://schemas.openxmlformats.org/drawingml/2006/chart" xmlns:r="http://schemas.openxmlformats.org/officeDocument/2006/relationships" r:id="rId4"/>
          </a:graphicData>
        </a:graphic>
      </p:graphicFrame>
      <p:pic>
        <p:nvPicPr>
          <p:cNvPr id="16" name="Picture 2" descr="Image result for SDG 3">
            <a:extLst>
              <a:ext uri="{FF2B5EF4-FFF2-40B4-BE49-F238E27FC236}">
                <a16:creationId xmlns:a16="http://schemas.microsoft.com/office/drawing/2014/main" id="{748AF778-1EF7-44E0-B6D1-DF0FC26051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3691" y="8817292"/>
            <a:ext cx="507285" cy="507285"/>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F742D087-F90B-41D6-9844-7F703C3B2C33}"/>
              </a:ext>
            </a:extLst>
          </p:cNvPr>
          <p:cNvPicPr>
            <a:picLocks noChangeAspect="1"/>
          </p:cNvPicPr>
          <p:nvPr/>
        </p:nvPicPr>
        <p:blipFill>
          <a:blip r:embed="rId6"/>
          <a:stretch>
            <a:fillRect/>
          </a:stretch>
        </p:blipFill>
        <p:spPr>
          <a:xfrm>
            <a:off x="3582290" y="498190"/>
            <a:ext cx="3270996" cy="2043094"/>
          </a:xfrm>
          <a:prstGeom prst="rect">
            <a:avLst/>
          </a:prstGeom>
        </p:spPr>
      </p:pic>
    </p:spTree>
    <p:extLst>
      <p:ext uri="{BB962C8B-B14F-4D97-AF65-F5344CB8AC3E}">
        <p14:creationId xmlns:p14="http://schemas.microsoft.com/office/powerpoint/2010/main" val="227139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9">
            <a:extLst>
              <a:ext uri="{FF2B5EF4-FFF2-40B4-BE49-F238E27FC236}">
                <a16:creationId xmlns:a16="http://schemas.microsoft.com/office/drawing/2014/main" id="{4BE44136-EB92-8147-ACC0-91AA9DCE62A9}"/>
              </a:ext>
            </a:extLst>
          </p:cNvPr>
          <p:cNvSpPr txBox="1"/>
          <p:nvPr/>
        </p:nvSpPr>
        <p:spPr>
          <a:xfrm>
            <a:off x="187361" y="-31340"/>
            <a:ext cx="6632539" cy="346249"/>
          </a:xfrm>
          <a:prstGeom prst="rect">
            <a:avLst/>
          </a:prstGeom>
          <a:noFill/>
        </p:spPr>
        <p:txBody>
          <a:bodyPr wrap="square" rtlCol="0">
            <a:spAutoFit/>
          </a:bodyPr>
          <a:lstStyle/>
          <a:p>
            <a:pPr algn="ctr"/>
            <a:r>
              <a:rPr lang="en-US" sz="1650" b="1" dirty="0">
                <a:solidFill>
                  <a:schemeClr val="tx2">
                    <a:lumMod val="50000"/>
                  </a:schemeClr>
                </a:solidFill>
              </a:rPr>
              <a:t>¿</a:t>
            </a:r>
            <a:r>
              <a:rPr lang="en-US" sz="1650" b="1" dirty="0" err="1">
                <a:solidFill>
                  <a:schemeClr val="tx2">
                    <a:lumMod val="50000"/>
                  </a:schemeClr>
                </a:solidFill>
              </a:rPr>
              <a:t>Qué</a:t>
            </a:r>
            <a:r>
              <a:rPr lang="en-US" sz="1650" b="1" dirty="0">
                <a:solidFill>
                  <a:schemeClr val="tx2">
                    <a:lumMod val="50000"/>
                  </a:schemeClr>
                </a:solidFill>
              </a:rPr>
              <a:t> </a:t>
            </a:r>
            <a:r>
              <a:rPr lang="en-US" sz="1650" b="1" dirty="0" err="1">
                <a:solidFill>
                  <a:schemeClr val="tx2">
                    <a:lumMod val="50000"/>
                  </a:schemeClr>
                </a:solidFill>
              </a:rPr>
              <a:t>podemos</a:t>
            </a:r>
            <a:r>
              <a:rPr lang="en-US" sz="1650" b="1" dirty="0">
                <a:solidFill>
                  <a:schemeClr val="tx2">
                    <a:lumMod val="50000"/>
                  </a:schemeClr>
                </a:solidFill>
              </a:rPr>
              <a:t> </a:t>
            </a:r>
            <a:r>
              <a:rPr lang="en-US" sz="1650" b="1" dirty="0" err="1">
                <a:solidFill>
                  <a:schemeClr val="tx2">
                    <a:lumMod val="50000"/>
                  </a:schemeClr>
                </a:solidFill>
              </a:rPr>
              <a:t>hacer</a:t>
            </a:r>
            <a:r>
              <a:rPr lang="en-US" sz="1650" b="1" dirty="0">
                <a:solidFill>
                  <a:schemeClr val="tx2">
                    <a:lumMod val="50000"/>
                  </a:schemeClr>
                </a:solidFill>
              </a:rPr>
              <a:t> </a:t>
            </a:r>
            <a:r>
              <a:rPr lang="en-US" sz="1650" b="1" dirty="0" err="1">
                <a:solidFill>
                  <a:schemeClr val="tx2">
                    <a:lumMod val="50000"/>
                  </a:schemeClr>
                </a:solidFill>
              </a:rPr>
              <a:t>esta</a:t>
            </a:r>
            <a:r>
              <a:rPr lang="en-US" sz="1650" b="1" dirty="0">
                <a:solidFill>
                  <a:schemeClr val="tx2">
                    <a:lumMod val="50000"/>
                  </a:schemeClr>
                </a:solidFill>
              </a:rPr>
              <a:t> </a:t>
            </a:r>
            <a:r>
              <a:rPr lang="en-US" sz="1650" b="1" dirty="0" err="1">
                <a:solidFill>
                  <a:schemeClr val="tx2">
                    <a:lumMod val="50000"/>
                  </a:schemeClr>
                </a:solidFill>
              </a:rPr>
              <a:t>semana</a:t>
            </a:r>
            <a:r>
              <a:rPr lang="en-US" sz="1650" b="1" dirty="0">
                <a:solidFill>
                  <a:schemeClr val="tx2">
                    <a:lumMod val="50000"/>
                  </a:schemeClr>
                </a:solidFill>
              </a:rPr>
              <a:t>? 3 </a:t>
            </a:r>
            <a:r>
              <a:rPr lang="en-US" sz="1650" b="1" dirty="0" err="1">
                <a:solidFill>
                  <a:schemeClr val="tx2">
                    <a:lumMod val="50000"/>
                  </a:schemeClr>
                </a:solidFill>
              </a:rPr>
              <a:t>sugerencias</a:t>
            </a:r>
            <a:endParaRPr lang="en-US" sz="1650" b="1" dirty="0">
              <a:solidFill>
                <a:schemeClr val="tx2">
                  <a:lumMod val="50000"/>
                </a:schemeClr>
              </a:solidFill>
            </a:endParaRPr>
          </a:p>
        </p:txBody>
      </p:sp>
      <p:sp>
        <p:nvSpPr>
          <p:cNvPr id="117" name="TextBox 7">
            <a:extLst>
              <a:ext uri="{FF2B5EF4-FFF2-40B4-BE49-F238E27FC236}">
                <a16:creationId xmlns:a16="http://schemas.microsoft.com/office/drawing/2014/main" id="{64C4BA68-5A8A-F948-A373-B772FCC8DDD6}"/>
              </a:ext>
            </a:extLst>
          </p:cNvPr>
          <p:cNvSpPr txBox="1"/>
          <p:nvPr/>
        </p:nvSpPr>
        <p:spPr>
          <a:xfrm>
            <a:off x="-1" y="2950903"/>
            <a:ext cx="3329990" cy="274690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50" dirty="0" err="1">
                <a:solidFill>
                  <a:schemeClr val="bg1"/>
                </a:solidFill>
              </a:rPr>
              <a:t>Esta</a:t>
            </a:r>
            <a:r>
              <a:rPr lang="en-US" sz="1150" dirty="0">
                <a:solidFill>
                  <a:schemeClr val="bg1"/>
                </a:solidFill>
              </a:rPr>
              <a:t> </a:t>
            </a:r>
            <a:r>
              <a:rPr lang="en-US" sz="1150" dirty="0" err="1">
                <a:solidFill>
                  <a:schemeClr val="bg1"/>
                </a:solidFill>
              </a:rPr>
              <a:t>semana</a:t>
            </a:r>
            <a:r>
              <a:rPr lang="en-US" sz="1150" dirty="0">
                <a:solidFill>
                  <a:schemeClr val="bg1"/>
                </a:solidFill>
              </a:rPr>
              <a:t> </a:t>
            </a:r>
            <a:r>
              <a:rPr lang="en-US" sz="1150" dirty="0" err="1">
                <a:solidFill>
                  <a:schemeClr val="bg1"/>
                </a:solidFill>
              </a:rPr>
              <a:t>podemos</a:t>
            </a:r>
            <a:r>
              <a:rPr lang="en-US" sz="1150" dirty="0">
                <a:solidFill>
                  <a:schemeClr val="bg1"/>
                </a:solidFill>
              </a:rPr>
              <a:t> </a:t>
            </a:r>
            <a:r>
              <a:rPr lang="en-US" sz="1150" dirty="0" err="1">
                <a:solidFill>
                  <a:schemeClr val="bg1"/>
                </a:solidFill>
              </a:rPr>
              <a:t>ofrecer</a:t>
            </a:r>
            <a:r>
              <a:rPr lang="en-US" sz="1150" dirty="0">
                <a:solidFill>
                  <a:schemeClr val="bg1"/>
                </a:solidFill>
              </a:rPr>
              <a:t> </a:t>
            </a:r>
            <a:r>
              <a:rPr lang="en-US" sz="1150" dirty="0" err="1">
                <a:solidFill>
                  <a:schemeClr val="bg1"/>
                </a:solidFill>
              </a:rPr>
              <a:t>una</a:t>
            </a:r>
            <a:r>
              <a:rPr lang="en-US" sz="1150" dirty="0">
                <a:solidFill>
                  <a:schemeClr val="bg1"/>
                </a:solidFill>
              </a:rPr>
              <a:t> </a:t>
            </a:r>
            <a:r>
              <a:rPr lang="en-US" sz="1150" dirty="0" err="1">
                <a:solidFill>
                  <a:schemeClr val="bg1"/>
                </a:solidFill>
              </a:rPr>
              <a:t>investigación</a:t>
            </a:r>
            <a:r>
              <a:rPr lang="en-US" sz="1150" dirty="0">
                <a:solidFill>
                  <a:schemeClr val="bg1"/>
                </a:solidFill>
              </a:rPr>
              <a:t> </a:t>
            </a:r>
            <a:r>
              <a:rPr lang="en-US" sz="1150" dirty="0" err="1">
                <a:solidFill>
                  <a:schemeClr val="bg1"/>
                </a:solidFill>
              </a:rPr>
              <a:t>compasiva</a:t>
            </a:r>
            <a:r>
              <a:rPr lang="en-US" sz="1150" dirty="0">
                <a:solidFill>
                  <a:schemeClr val="bg1"/>
                </a:solidFill>
              </a:rPr>
              <a:t> y curiosa </a:t>
            </a:r>
            <a:r>
              <a:rPr lang="en-US" sz="1150" dirty="0" err="1">
                <a:solidFill>
                  <a:schemeClr val="bg1"/>
                </a:solidFill>
              </a:rPr>
              <a:t>sobre</a:t>
            </a:r>
            <a:r>
              <a:rPr lang="en-US" sz="1150" dirty="0">
                <a:solidFill>
                  <a:schemeClr val="bg1"/>
                </a:solidFill>
              </a:rPr>
              <a:t> </a:t>
            </a:r>
            <a:r>
              <a:rPr lang="en-US" sz="1150" dirty="0" err="1">
                <a:solidFill>
                  <a:schemeClr val="bg1"/>
                </a:solidFill>
              </a:rPr>
              <a:t>como</a:t>
            </a:r>
            <a:r>
              <a:rPr lang="en-US" sz="1150" dirty="0">
                <a:solidFill>
                  <a:schemeClr val="bg1"/>
                </a:solidFill>
              </a:rPr>
              <a:t> se </a:t>
            </a:r>
            <a:r>
              <a:rPr lang="en-US" sz="1150" dirty="0" err="1">
                <a:solidFill>
                  <a:schemeClr val="bg1"/>
                </a:solidFill>
              </a:rPr>
              <a:t>sienten</a:t>
            </a:r>
            <a:r>
              <a:rPr lang="en-US" sz="1150" dirty="0">
                <a:solidFill>
                  <a:schemeClr val="bg1"/>
                </a:solidFill>
              </a:rPr>
              <a:t> </a:t>
            </a:r>
            <a:r>
              <a:rPr lang="en-US" sz="1150" dirty="0" err="1">
                <a:solidFill>
                  <a:schemeClr val="bg1"/>
                </a:solidFill>
              </a:rPr>
              <a:t>nuestros</a:t>
            </a:r>
            <a:r>
              <a:rPr lang="en-US" sz="1150" dirty="0">
                <a:solidFill>
                  <a:schemeClr val="bg1"/>
                </a:solidFill>
              </a:rPr>
              <a:t> </a:t>
            </a:r>
            <a:r>
              <a:rPr lang="en-US" sz="1150" dirty="0" err="1">
                <a:solidFill>
                  <a:schemeClr val="bg1"/>
                </a:solidFill>
              </a:rPr>
              <a:t>niños</a:t>
            </a:r>
            <a:r>
              <a:rPr lang="en-US" sz="1150" dirty="0">
                <a:solidFill>
                  <a:schemeClr val="bg1"/>
                </a:solidFill>
              </a:rPr>
              <a:t>, </a:t>
            </a:r>
            <a:r>
              <a:rPr lang="en-US" sz="1150" dirty="0" err="1">
                <a:solidFill>
                  <a:schemeClr val="bg1"/>
                </a:solidFill>
              </a:rPr>
              <a:t>ver</a:t>
            </a:r>
            <a:r>
              <a:rPr lang="en-US" sz="1150" dirty="0">
                <a:solidFill>
                  <a:schemeClr val="bg1"/>
                </a:solidFill>
              </a:rPr>
              <a:t> </a:t>
            </a:r>
            <a:r>
              <a:rPr lang="en-US" sz="1150" dirty="0" err="1">
                <a:solidFill>
                  <a:schemeClr val="bg1"/>
                </a:solidFill>
              </a:rPr>
              <a:t>comportamientos</a:t>
            </a:r>
            <a:r>
              <a:rPr lang="en-US" sz="1150" dirty="0">
                <a:solidFill>
                  <a:schemeClr val="bg1"/>
                </a:solidFill>
              </a:rPr>
              <a:t> </a:t>
            </a:r>
            <a:r>
              <a:rPr lang="en-US" sz="1150" dirty="0" err="1">
                <a:solidFill>
                  <a:schemeClr val="bg1"/>
                </a:solidFill>
              </a:rPr>
              <a:t>como</a:t>
            </a:r>
            <a:r>
              <a:rPr lang="en-US" sz="1150" dirty="0">
                <a:solidFill>
                  <a:schemeClr val="bg1"/>
                </a:solidFill>
              </a:rPr>
              <a:t> </a:t>
            </a:r>
            <a:r>
              <a:rPr lang="en-US" sz="1150" dirty="0" err="1">
                <a:solidFill>
                  <a:schemeClr val="bg1"/>
                </a:solidFill>
              </a:rPr>
              <a:t>ajustes</a:t>
            </a:r>
            <a:r>
              <a:rPr lang="en-US" sz="1150" dirty="0">
                <a:solidFill>
                  <a:schemeClr val="bg1"/>
                </a:solidFill>
              </a:rPr>
              <a:t> al </a:t>
            </a:r>
            <a:r>
              <a:rPr lang="en-US" sz="1150" dirty="0" err="1">
                <a:solidFill>
                  <a:schemeClr val="bg1"/>
                </a:solidFill>
              </a:rPr>
              <a:t>nuevo</a:t>
            </a:r>
            <a:r>
              <a:rPr lang="en-US" sz="1150" dirty="0">
                <a:solidFill>
                  <a:schemeClr val="bg1"/>
                </a:solidFill>
              </a:rPr>
              <a:t> </a:t>
            </a:r>
            <a:r>
              <a:rPr lang="en-US" sz="1150" dirty="0" err="1">
                <a:solidFill>
                  <a:schemeClr val="bg1"/>
                </a:solidFill>
              </a:rPr>
              <a:t>ambiente</a:t>
            </a:r>
            <a:r>
              <a:rPr lang="en-US" sz="1150" dirty="0">
                <a:solidFill>
                  <a:schemeClr val="bg1"/>
                </a:solidFill>
              </a:rPr>
              <a:t> y </a:t>
            </a:r>
            <a:r>
              <a:rPr lang="en-US" sz="1150" dirty="0" err="1">
                <a:solidFill>
                  <a:schemeClr val="bg1"/>
                </a:solidFill>
              </a:rPr>
              <a:t>ser</a:t>
            </a:r>
            <a:r>
              <a:rPr lang="en-US" sz="1150" dirty="0">
                <a:solidFill>
                  <a:schemeClr val="bg1"/>
                </a:solidFill>
              </a:rPr>
              <a:t> </a:t>
            </a:r>
            <a:r>
              <a:rPr lang="en-US" sz="1150" dirty="0" err="1">
                <a:solidFill>
                  <a:schemeClr val="bg1"/>
                </a:solidFill>
              </a:rPr>
              <a:t>honestos</a:t>
            </a:r>
            <a:r>
              <a:rPr lang="en-US" sz="1150" dirty="0">
                <a:solidFill>
                  <a:schemeClr val="bg1"/>
                </a:solidFill>
              </a:rPr>
              <a:t> </a:t>
            </a:r>
            <a:r>
              <a:rPr lang="en-US" sz="1150" dirty="0" err="1">
                <a:solidFill>
                  <a:schemeClr val="bg1"/>
                </a:solidFill>
              </a:rPr>
              <a:t>sobre</a:t>
            </a:r>
            <a:r>
              <a:rPr lang="en-US" sz="1150" dirty="0">
                <a:solidFill>
                  <a:schemeClr val="bg1"/>
                </a:solidFill>
              </a:rPr>
              <a:t> no </a:t>
            </a:r>
            <a:r>
              <a:rPr lang="en-US" sz="1150" dirty="0" err="1">
                <a:solidFill>
                  <a:schemeClr val="bg1"/>
                </a:solidFill>
              </a:rPr>
              <a:t>volver</a:t>
            </a:r>
            <a:r>
              <a:rPr lang="en-US" sz="1150" dirty="0">
                <a:solidFill>
                  <a:schemeClr val="bg1"/>
                </a:solidFill>
              </a:rPr>
              <a:t> a la “</a:t>
            </a:r>
            <a:r>
              <a:rPr lang="en-US" sz="1150" dirty="0" err="1">
                <a:solidFill>
                  <a:schemeClr val="bg1"/>
                </a:solidFill>
              </a:rPr>
              <a:t>normalidad</a:t>
            </a:r>
            <a:r>
              <a:rPr lang="en-US" sz="1150" dirty="0">
                <a:solidFill>
                  <a:schemeClr val="bg1"/>
                </a:solidFill>
              </a:rPr>
              <a:t>” que </a:t>
            </a:r>
            <a:r>
              <a:rPr lang="en-US" sz="1150" dirty="0" err="1">
                <a:solidFill>
                  <a:schemeClr val="bg1"/>
                </a:solidFill>
              </a:rPr>
              <a:t>ellos</a:t>
            </a:r>
            <a:r>
              <a:rPr lang="en-US" sz="1150" dirty="0">
                <a:solidFill>
                  <a:schemeClr val="bg1"/>
                </a:solidFill>
              </a:rPr>
              <a:t> </a:t>
            </a:r>
            <a:r>
              <a:rPr lang="en-US" sz="1150" dirty="0" err="1">
                <a:solidFill>
                  <a:schemeClr val="bg1"/>
                </a:solidFill>
              </a:rPr>
              <a:t>esperaban</a:t>
            </a:r>
            <a:r>
              <a:rPr lang="en-US" sz="1150" dirty="0">
                <a:solidFill>
                  <a:schemeClr val="bg1"/>
                </a:solidFill>
              </a:rPr>
              <a:t>. </a:t>
            </a:r>
            <a:r>
              <a:rPr lang="en-US" sz="1150" dirty="0" err="1">
                <a:solidFill>
                  <a:schemeClr val="bg1"/>
                </a:solidFill>
              </a:rPr>
              <a:t>Podemos</a:t>
            </a:r>
            <a:r>
              <a:rPr lang="en-US" sz="1150" dirty="0">
                <a:solidFill>
                  <a:schemeClr val="bg1"/>
                </a:solidFill>
              </a:rPr>
              <a:t> </a:t>
            </a:r>
            <a:r>
              <a:rPr lang="en-US" sz="1150" dirty="0" err="1">
                <a:solidFill>
                  <a:schemeClr val="bg1"/>
                </a:solidFill>
              </a:rPr>
              <a:t>animar</a:t>
            </a:r>
            <a:r>
              <a:rPr lang="en-US" sz="1150" dirty="0">
                <a:solidFill>
                  <a:schemeClr val="bg1"/>
                </a:solidFill>
              </a:rPr>
              <a:t> un </a:t>
            </a:r>
            <a:r>
              <a:rPr lang="en-US" sz="1150" dirty="0" err="1">
                <a:solidFill>
                  <a:schemeClr val="bg1"/>
                </a:solidFill>
              </a:rPr>
              <a:t>sentido</a:t>
            </a:r>
            <a:r>
              <a:rPr lang="en-US" sz="1150" dirty="0">
                <a:solidFill>
                  <a:schemeClr val="bg1"/>
                </a:solidFill>
              </a:rPr>
              <a:t> de </a:t>
            </a:r>
            <a:r>
              <a:rPr lang="en-US" sz="1150" dirty="0" err="1">
                <a:solidFill>
                  <a:schemeClr val="bg1"/>
                </a:solidFill>
              </a:rPr>
              <a:t>libertad</a:t>
            </a:r>
            <a:r>
              <a:rPr lang="en-US" sz="1150" dirty="0">
                <a:solidFill>
                  <a:schemeClr val="bg1"/>
                </a:solidFill>
              </a:rPr>
              <a:t> de </a:t>
            </a:r>
            <a:r>
              <a:rPr lang="en-US" sz="1150" dirty="0" err="1">
                <a:solidFill>
                  <a:schemeClr val="bg1"/>
                </a:solidFill>
              </a:rPr>
              <a:t>expresión</a:t>
            </a:r>
            <a:r>
              <a:rPr lang="en-US" sz="1150" dirty="0">
                <a:solidFill>
                  <a:schemeClr val="bg1"/>
                </a:solidFill>
              </a:rPr>
              <a:t> a </a:t>
            </a:r>
            <a:r>
              <a:rPr lang="en-US" sz="1150" dirty="0" err="1">
                <a:solidFill>
                  <a:schemeClr val="bg1"/>
                </a:solidFill>
              </a:rPr>
              <a:t>través</a:t>
            </a:r>
            <a:r>
              <a:rPr lang="en-US" sz="1150" dirty="0">
                <a:solidFill>
                  <a:schemeClr val="bg1"/>
                </a:solidFill>
              </a:rPr>
              <a:t> del arte y de la </a:t>
            </a:r>
            <a:r>
              <a:rPr lang="en-US" sz="1150" dirty="0" err="1">
                <a:solidFill>
                  <a:schemeClr val="bg1"/>
                </a:solidFill>
              </a:rPr>
              <a:t>música</a:t>
            </a:r>
            <a:r>
              <a:rPr lang="en-US" sz="1150" dirty="0">
                <a:solidFill>
                  <a:schemeClr val="bg1"/>
                </a:solidFill>
              </a:rPr>
              <a:t>/</a:t>
            </a:r>
            <a:r>
              <a:rPr lang="en-US" sz="1150" dirty="0" err="1">
                <a:solidFill>
                  <a:schemeClr val="bg1"/>
                </a:solidFill>
              </a:rPr>
              <a:t>haciendo</a:t>
            </a:r>
            <a:r>
              <a:rPr lang="en-US" sz="1150" dirty="0">
                <a:solidFill>
                  <a:schemeClr val="bg1"/>
                </a:solidFill>
              </a:rPr>
              <a:t> </a:t>
            </a:r>
            <a:r>
              <a:rPr lang="en-US" sz="1150" dirty="0" err="1">
                <a:solidFill>
                  <a:schemeClr val="bg1"/>
                </a:solidFill>
              </a:rPr>
              <a:t>ruido</a:t>
            </a:r>
            <a:r>
              <a:rPr lang="en-US" sz="1150" dirty="0">
                <a:solidFill>
                  <a:schemeClr val="bg1"/>
                </a:solidFill>
              </a:rPr>
              <a:t>, </a:t>
            </a:r>
            <a:r>
              <a:rPr lang="en-US" sz="1150" dirty="0" err="1">
                <a:solidFill>
                  <a:schemeClr val="bg1"/>
                </a:solidFill>
              </a:rPr>
              <a:t>poniendo</a:t>
            </a:r>
            <a:r>
              <a:rPr lang="en-US" sz="1150" dirty="0">
                <a:solidFill>
                  <a:schemeClr val="bg1"/>
                </a:solidFill>
              </a:rPr>
              <a:t> </a:t>
            </a:r>
            <a:r>
              <a:rPr lang="en-US" sz="1150" dirty="0" err="1">
                <a:solidFill>
                  <a:schemeClr val="bg1"/>
                </a:solidFill>
              </a:rPr>
              <a:t>energía</a:t>
            </a:r>
            <a:r>
              <a:rPr lang="en-US" sz="1150" dirty="0">
                <a:solidFill>
                  <a:schemeClr val="bg1"/>
                </a:solidFill>
              </a:rPr>
              <a:t> </a:t>
            </a:r>
            <a:r>
              <a:rPr lang="en-US" sz="1150" dirty="0" err="1">
                <a:solidFill>
                  <a:schemeClr val="bg1"/>
                </a:solidFill>
              </a:rPr>
              <a:t>física</a:t>
            </a:r>
            <a:r>
              <a:rPr lang="en-US" sz="1150" dirty="0">
                <a:solidFill>
                  <a:schemeClr val="bg1"/>
                </a:solidFill>
              </a:rPr>
              <a:t> en </a:t>
            </a:r>
            <a:r>
              <a:rPr lang="en-US" sz="1150" dirty="0" err="1">
                <a:solidFill>
                  <a:schemeClr val="bg1"/>
                </a:solidFill>
              </a:rPr>
              <a:t>juegos</a:t>
            </a:r>
            <a:r>
              <a:rPr lang="en-US" sz="1150" dirty="0">
                <a:solidFill>
                  <a:schemeClr val="bg1"/>
                </a:solidFill>
              </a:rPr>
              <a:t> y </a:t>
            </a:r>
            <a:r>
              <a:rPr lang="en-US" sz="1150" dirty="0" err="1">
                <a:solidFill>
                  <a:schemeClr val="bg1"/>
                </a:solidFill>
              </a:rPr>
              <a:t>deportes</a:t>
            </a:r>
            <a:r>
              <a:rPr lang="en-US" sz="1150" dirty="0">
                <a:solidFill>
                  <a:schemeClr val="bg1"/>
                </a:solidFill>
              </a:rPr>
              <a:t> </a:t>
            </a:r>
            <a:r>
              <a:rPr lang="en-US" sz="1150" dirty="0" err="1">
                <a:solidFill>
                  <a:schemeClr val="bg1"/>
                </a:solidFill>
              </a:rPr>
              <a:t>divertidos</a:t>
            </a:r>
            <a:r>
              <a:rPr lang="en-US" sz="1150" dirty="0">
                <a:solidFill>
                  <a:schemeClr val="bg1"/>
                </a:solidFill>
              </a:rPr>
              <a:t> y </a:t>
            </a:r>
            <a:r>
              <a:rPr lang="en-US" sz="1150" dirty="0" err="1">
                <a:solidFill>
                  <a:schemeClr val="bg1"/>
                </a:solidFill>
              </a:rPr>
              <a:t>también</a:t>
            </a:r>
            <a:r>
              <a:rPr lang="en-US" sz="1150" dirty="0">
                <a:solidFill>
                  <a:schemeClr val="bg1"/>
                </a:solidFill>
              </a:rPr>
              <a:t> </a:t>
            </a:r>
            <a:r>
              <a:rPr lang="en-US" sz="1150" dirty="0" err="1">
                <a:solidFill>
                  <a:schemeClr val="bg1"/>
                </a:solidFill>
              </a:rPr>
              <a:t>guiar</a:t>
            </a:r>
            <a:r>
              <a:rPr lang="en-US" sz="1150" dirty="0">
                <a:solidFill>
                  <a:schemeClr val="bg1"/>
                </a:solidFill>
              </a:rPr>
              <a:t> la </a:t>
            </a:r>
            <a:r>
              <a:rPr lang="en-US" sz="1150" dirty="0" err="1">
                <a:solidFill>
                  <a:schemeClr val="bg1"/>
                </a:solidFill>
              </a:rPr>
              <a:t>respiración</a:t>
            </a:r>
            <a:r>
              <a:rPr lang="en-US" sz="1150" dirty="0">
                <a:solidFill>
                  <a:schemeClr val="bg1"/>
                </a:solidFill>
              </a:rPr>
              <a:t> </a:t>
            </a:r>
            <a:r>
              <a:rPr lang="en-US" sz="1150" dirty="0" err="1">
                <a:solidFill>
                  <a:schemeClr val="bg1"/>
                </a:solidFill>
              </a:rPr>
              <a:t>profunda</a:t>
            </a:r>
            <a:r>
              <a:rPr lang="en-US" sz="1150" dirty="0">
                <a:solidFill>
                  <a:schemeClr val="bg1"/>
                </a:solidFill>
              </a:rPr>
              <a:t> </a:t>
            </a:r>
            <a:r>
              <a:rPr lang="en-US" sz="1150" dirty="0" err="1">
                <a:solidFill>
                  <a:schemeClr val="bg1"/>
                </a:solidFill>
              </a:rPr>
              <a:t>diafragmática</a:t>
            </a:r>
            <a:r>
              <a:rPr lang="en-US" sz="1150" dirty="0">
                <a:solidFill>
                  <a:schemeClr val="bg1"/>
                </a:solidFill>
              </a:rPr>
              <a:t> </a:t>
            </a:r>
            <a:r>
              <a:rPr lang="en-US" sz="1150" dirty="0" err="1">
                <a:solidFill>
                  <a:schemeClr val="bg1"/>
                </a:solidFill>
              </a:rPr>
              <a:t>mientras</a:t>
            </a:r>
            <a:r>
              <a:rPr lang="en-US" sz="1150" dirty="0">
                <a:solidFill>
                  <a:schemeClr val="bg1"/>
                </a:solidFill>
              </a:rPr>
              <a:t> se </a:t>
            </a:r>
            <a:r>
              <a:rPr lang="en-US" sz="1150" dirty="0" err="1">
                <a:solidFill>
                  <a:schemeClr val="bg1"/>
                </a:solidFill>
              </a:rPr>
              <a:t>envuelven</a:t>
            </a:r>
            <a:r>
              <a:rPr lang="en-US" sz="1150" dirty="0">
                <a:solidFill>
                  <a:schemeClr val="bg1"/>
                </a:solidFill>
              </a:rPr>
              <a:t> en mantas o </a:t>
            </a:r>
            <a:r>
              <a:rPr lang="en-US" sz="1150" dirty="0" err="1">
                <a:solidFill>
                  <a:schemeClr val="bg1"/>
                </a:solidFill>
              </a:rPr>
              <a:t>toallas</a:t>
            </a:r>
            <a:r>
              <a:rPr lang="en-US" sz="1150" dirty="0">
                <a:solidFill>
                  <a:schemeClr val="bg1"/>
                </a:solidFill>
              </a:rPr>
              <a:t> que </a:t>
            </a:r>
            <a:r>
              <a:rPr lang="en-US" sz="1150" dirty="0" err="1">
                <a:solidFill>
                  <a:schemeClr val="bg1"/>
                </a:solidFill>
              </a:rPr>
              <a:t>pueden</a:t>
            </a:r>
            <a:r>
              <a:rPr lang="en-US" sz="1150" dirty="0">
                <a:solidFill>
                  <a:schemeClr val="bg1"/>
                </a:solidFill>
              </a:rPr>
              <a:t> </a:t>
            </a:r>
            <a:r>
              <a:rPr lang="en-US" sz="1150" dirty="0" err="1">
                <a:solidFill>
                  <a:schemeClr val="bg1"/>
                </a:solidFill>
              </a:rPr>
              <a:t>compensar</a:t>
            </a:r>
            <a:r>
              <a:rPr lang="en-US" sz="1150" dirty="0">
                <a:solidFill>
                  <a:schemeClr val="bg1"/>
                </a:solidFill>
              </a:rPr>
              <a:t> el </a:t>
            </a:r>
            <a:r>
              <a:rPr lang="en-US" sz="1150" dirty="0" err="1">
                <a:solidFill>
                  <a:schemeClr val="bg1"/>
                </a:solidFill>
              </a:rPr>
              <a:t>abrazo</a:t>
            </a:r>
            <a:r>
              <a:rPr lang="en-US" sz="1150" dirty="0">
                <a:solidFill>
                  <a:schemeClr val="bg1"/>
                </a:solidFill>
              </a:rPr>
              <a:t> para </a:t>
            </a:r>
            <a:r>
              <a:rPr lang="en-US" sz="1150" dirty="0" err="1">
                <a:solidFill>
                  <a:schemeClr val="bg1"/>
                </a:solidFill>
              </a:rPr>
              <a:t>ayudarlos</a:t>
            </a:r>
            <a:r>
              <a:rPr lang="en-US" sz="1150" dirty="0">
                <a:solidFill>
                  <a:schemeClr val="bg1"/>
                </a:solidFill>
              </a:rPr>
              <a:t> a </a:t>
            </a:r>
            <a:r>
              <a:rPr lang="en-US" sz="1150" dirty="0" err="1">
                <a:solidFill>
                  <a:schemeClr val="bg1"/>
                </a:solidFill>
              </a:rPr>
              <a:t>autoregularse</a:t>
            </a:r>
            <a:r>
              <a:rPr lang="en-US" sz="1150" dirty="0">
                <a:solidFill>
                  <a:schemeClr val="bg1"/>
                </a:solidFill>
              </a:rPr>
              <a:t>. </a:t>
            </a:r>
            <a:r>
              <a:rPr lang="en-US" sz="1150" dirty="0" err="1">
                <a:solidFill>
                  <a:schemeClr val="bg1"/>
                </a:solidFill>
              </a:rPr>
              <a:t>Soni</a:t>
            </a:r>
            <a:r>
              <a:rPr lang="en-US" sz="1150" dirty="0">
                <a:solidFill>
                  <a:schemeClr val="bg1"/>
                </a:solidFill>
              </a:rPr>
              <a:t> Cox Dip Couns MBACP </a:t>
            </a:r>
            <a:r>
              <a:rPr lang="en-US" sz="1150" dirty="0" err="1">
                <a:solidFill>
                  <a:schemeClr val="bg1"/>
                </a:solidFill>
              </a:rPr>
              <a:t>Accred</a:t>
            </a:r>
            <a:r>
              <a:rPr lang="en-US" sz="1150" dirty="0">
                <a:solidFill>
                  <a:schemeClr val="bg1"/>
                </a:solidFill>
              </a:rPr>
              <a:t> FRSA UK; Compassion:  https://journals.plos.org/plosone/article?id=10.1371/journal.pone.0100115</a:t>
            </a:r>
          </a:p>
        </p:txBody>
      </p:sp>
      <p:sp>
        <p:nvSpPr>
          <p:cNvPr id="59" name="TextBox 7">
            <a:extLst>
              <a:ext uri="{FF2B5EF4-FFF2-40B4-BE49-F238E27FC236}">
                <a16:creationId xmlns:a16="http://schemas.microsoft.com/office/drawing/2014/main" id="{8F957DB2-37AD-824E-8113-0D5D48141F89}"/>
              </a:ext>
            </a:extLst>
          </p:cNvPr>
          <p:cNvSpPr txBox="1"/>
          <p:nvPr/>
        </p:nvSpPr>
        <p:spPr>
          <a:xfrm>
            <a:off x="-1" y="5677155"/>
            <a:ext cx="6858001" cy="1785104"/>
          </a:xfrm>
          <a:prstGeom prst="rect">
            <a:avLst/>
          </a:prstGeom>
          <a:solidFill>
            <a:schemeClr val="tx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err="1">
                <a:solidFill>
                  <a:schemeClr val="tx2">
                    <a:lumMod val="50000"/>
                  </a:schemeClr>
                </a:solidFill>
              </a:rPr>
              <a:t>Cuando</a:t>
            </a:r>
            <a:r>
              <a:rPr lang="en-US" sz="1400" b="1" dirty="0">
                <a:solidFill>
                  <a:schemeClr val="tx2">
                    <a:lumMod val="50000"/>
                  </a:schemeClr>
                </a:solidFill>
              </a:rPr>
              <a:t> la </a:t>
            </a:r>
            <a:r>
              <a:rPr lang="en-US" sz="1400" b="1" dirty="0" err="1">
                <a:solidFill>
                  <a:schemeClr val="tx2">
                    <a:lumMod val="50000"/>
                  </a:schemeClr>
                </a:solidFill>
              </a:rPr>
              <a:t>escrupulosidad</a:t>
            </a:r>
            <a:r>
              <a:rPr lang="en-US" sz="1400" b="1" dirty="0">
                <a:solidFill>
                  <a:schemeClr val="tx2">
                    <a:lumMod val="50000"/>
                  </a:schemeClr>
                </a:solidFill>
              </a:rPr>
              <a:t> cambia</a:t>
            </a:r>
          </a:p>
          <a:p>
            <a:pPr algn="just"/>
            <a:r>
              <a:rPr lang="en-US" sz="1200" dirty="0"/>
              <a:t>La ‘</a:t>
            </a:r>
            <a:r>
              <a:rPr lang="en-US" sz="1200" dirty="0" err="1"/>
              <a:t>pandemización</a:t>
            </a:r>
            <a:r>
              <a:rPr lang="en-US" sz="1200" dirty="0"/>
              <a:t>’ del COVID-19 </a:t>
            </a:r>
            <a:r>
              <a:rPr lang="en-US" sz="1200" dirty="0" err="1"/>
              <a:t>nos</a:t>
            </a:r>
            <a:r>
              <a:rPr lang="en-US" sz="1200" dirty="0"/>
              <a:t> </a:t>
            </a:r>
            <a:r>
              <a:rPr lang="en-US" sz="1200" dirty="0" err="1"/>
              <a:t>cuestionó</a:t>
            </a:r>
            <a:r>
              <a:rPr lang="en-US" sz="1200" dirty="0"/>
              <a:t> </a:t>
            </a:r>
            <a:r>
              <a:rPr lang="en-US" sz="1200" dirty="0" err="1"/>
              <a:t>cómo</a:t>
            </a:r>
            <a:r>
              <a:rPr lang="en-US" sz="1200" dirty="0"/>
              <a:t> </a:t>
            </a:r>
            <a:r>
              <a:rPr lang="en-US" sz="1200" dirty="0" err="1"/>
              <a:t>los</a:t>
            </a:r>
            <a:r>
              <a:rPr lang="en-US" sz="1200" dirty="0"/>
              <a:t> </a:t>
            </a:r>
            <a:r>
              <a:rPr lang="en-US" sz="1200" dirty="0" err="1"/>
              <a:t>seres</a:t>
            </a:r>
            <a:r>
              <a:rPr lang="en-US" sz="1200" dirty="0"/>
              <a:t> </a:t>
            </a:r>
            <a:r>
              <a:rPr lang="en-US" sz="1200" dirty="0" err="1"/>
              <a:t>humanos</a:t>
            </a:r>
            <a:r>
              <a:rPr lang="en-US" sz="1200" dirty="0"/>
              <a:t> </a:t>
            </a:r>
            <a:r>
              <a:rPr lang="en-US" sz="1200" dirty="0" err="1"/>
              <a:t>seremos</a:t>
            </a:r>
            <a:r>
              <a:rPr lang="en-US" sz="1200" dirty="0"/>
              <a:t> e </a:t>
            </a:r>
            <a:r>
              <a:rPr lang="en-US" sz="1200" dirty="0" err="1"/>
              <a:t>impuso</a:t>
            </a:r>
            <a:r>
              <a:rPr lang="en-US" sz="1200" dirty="0"/>
              <a:t> </a:t>
            </a:r>
            <a:r>
              <a:rPr lang="en-US" sz="1200" dirty="0" err="1"/>
              <a:t>una</a:t>
            </a:r>
            <a:r>
              <a:rPr lang="en-US" sz="1200" dirty="0"/>
              <a:t> </a:t>
            </a:r>
            <a:r>
              <a:rPr lang="en-US" sz="1200" dirty="0" err="1"/>
              <a:t>simlación</a:t>
            </a:r>
            <a:r>
              <a:rPr lang="en-US" sz="1200" dirty="0"/>
              <a:t> no </a:t>
            </a:r>
            <a:r>
              <a:rPr lang="en-US" sz="1200" dirty="0" err="1"/>
              <a:t>anticipada</a:t>
            </a:r>
            <a:r>
              <a:rPr lang="en-US" sz="1200" dirty="0"/>
              <a:t> del fin de las </a:t>
            </a:r>
            <a:r>
              <a:rPr lang="en-US" sz="1200" dirty="0" err="1"/>
              <a:t>naciones</a:t>
            </a:r>
            <a:r>
              <a:rPr lang="en-US" sz="1200" dirty="0"/>
              <a:t> y la </a:t>
            </a:r>
            <a:r>
              <a:rPr lang="en-US" sz="1200" dirty="0" err="1"/>
              <a:t>humanidad</a:t>
            </a:r>
            <a:r>
              <a:rPr lang="en-US" sz="1200" dirty="0"/>
              <a:t>. En </a:t>
            </a:r>
            <a:r>
              <a:rPr lang="en-US" sz="1200" dirty="0" err="1"/>
              <a:t>este</a:t>
            </a:r>
            <a:r>
              <a:rPr lang="en-US" sz="1200" dirty="0"/>
              <a:t> </a:t>
            </a:r>
            <a:r>
              <a:rPr lang="en-US" sz="1200" dirty="0" err="1"/>
              <a:t>punto</a:t>
            </a:r>
            <a:r>
              <a:rPr lang="en-US" sz="1200" dirty="0"/>
              <a:t> (a </a:t>
            </a:r>
            <a:r>
              <a:rPr lang="en-US" sz="1200" dirty="0" err="1"/>
              <a:t>principios</a:t>
            </a:r>
            <a:r>
              <a:rPr lang="en-US" sz="1200" dirty="0"/>
              <a:t> de mayo), no </a:t>
            </a:r>
            <a:r>
              <a:rPr lang="en-US" sz="1200" dirty="0" err="1"/>
              <a:t>podemos</a:t>
            </a:r>
            <a:r>
              <a:rPr lang="en-US" sz="1200" dirty="0"/>
              <a:t> </a:t>
            </a:r>
            <a:r>
              <a:rPr lang="en-US" sz="1200" dirty="0" err="1"/>
              <a:t>decir</a:t>
            </a:r>
            <a:r>
              <a:rPr lang="en-US" sz="1200" dirty="0"/>
              <a:t> nada </a:t>
            </a:r>
            <a:r>
              <a:rPr lang="en-US" sz="1200" dirty="0" err="1"/>
              <a:t>especulando</a:t>
            </a:r>
            <a:r>
              <a:rPr lang="en-US" sz="1200" dirty="0"/>
              <a:t>, </a:t>
            </a:r>
            <a:r>
              <a:rPr lang="en-US" sz="1200" dirty="0" err="1"/>
              <a:t>una</a:t>
            </a:r>
            <a:r>
              <a:rPr lang="en-US" sz="1200" dirty="0"/>
              <a:t> </a:t>
            </a:r>
            <a:r>
              <a:rPr lang="en-US" sz="1200" dirty="0" err="1"/>
              <a:t>cosa</a:t>
            </a:r>
            <a:r>
              <a:rPr lang="en-US" sz="1200" dirty="0"/>
              <a:t> </a:t>
            </a:r>
            <a:r>
              <a:rPr lang="en-US" sz="1200" dirty="0" err="1"/>
              <a:t>es</a:t>
            </a:r>
            <a:r>
              <a:rPr lang="en-US" sz="1200" dirty="0"/>
              <a:t> </a:t>
            </a:r>
            <a:r>
              <a:rPr lang="en-US" sz="1200" dirty="0" err="1"/>
              <a:t>cierta</a:t>
            </a:r>
            <a:r>
              <a:rPr lang="en-US" sz="1200" dirty="0"/>
              <a:t>, </a:t>
            </a:r>
            <a:r>
              <a:rPr lang="en-US" sz="1200" dirty="0" err="1"/>
              <a:t>los</a:t>
            </a:r>
            <a:r>
              <a:rPr lang="en-US" sz="1200" dirty="0"/>
              <a:t> </a:t>
            </a:r>
            <a:r>
              <a:rPr lang="en-US" sz="1200" dirty="0" err="1"/>
              <a:t>cambios</a:t>
            </a:r>
            <a:r>
              <a:rPr lang="en-US" sz="1200" dirty="0"/>
              <a:t> que </a:t>
            </a:r>
            <a:r>
              <a:rPr lang="en-US" sz="1200" dirty="0" err="1"/>
              <a:t>ya</a:t>
            </a:r>
            <a:r>
              <a:rPr lang="en-US" sz="1200" dirty="0"/>
              <a:t> </a:t>
            </a:r>
            <a:r>
              <a:rPr lang="en-US" sz="1200" dirty="0" err="1"/>
              <a:t>han</a:t>
            </a:r>
            <a:r>
              <a:rPr lang="en-US" sz="1200" dirty="0"/>
              <a:t> </a:t>
            </a:r>
            <a:r>
              <a:rPr lang="en-US" sz="1200" dirty="0" err="1"/>
              <a:t>ocurrido</a:t>
            </a:r>
            <a:r>
              <a:rPr lang="en-US" sz="1200" dirty="0"/>
              <a:t> se </a:t>
            </a:r>
            <a:r>
              <a:rPr lang="en-US" sz="1200" dirty="0" err="1"/>
              <a:t>accelerarán</a:t>
            </a:r>
            <a:r>
              <a:rPr lang="en-US" sz="1200" dirty="0"/>
              <a:t> con el </a:t>
            </a:r>
            <a:r>
              <a:rPr lang="en-US" sz="1200" dirty="0" err="1"/>
              <a:t>sentido</a:t>
            </a:r>
            <a:r>
              <a:rPr lang="en-US" sz="1200" dirty="0"/>
              <a:t> de la </a:t>
            </a:r>
            <a:r>
              <a:rPr lang="en-US" sz="1200" dirty="0" err="1"/>
              <a:t>realidad</a:t>
            </a:r>
            <a:r>
              <a:rPr lang="en-US" sz="1200" dirty="0"/>
              <a:t>. En el </a:t>
            </a:r>
            <a:r>
              <a:rPr lang="en-US" sz="1200" dirty="0" err="1"/>
              <a:t>Japón</a:t>
            </a:r>
            <a:r>
              <a:rPr lang="en-US" sz="1200" dirty="0"/>
              <a:t>, </a:t>
            </a:r>
            <a:r>
              <a:rPr lang="en-US" sz="1200" dirty="0" err="1"/>
              <a:t>problemas</a:t>
            </a:r>
            <a:r>
              <a:rPr lang="en-US" sz="1200" dirty="0"/>
              <a:t> </a:t>
            </a:r>
            <a:r>
              <a:rPr lang="en-US" sz="1200" dirty="0" err="1"/>
              <a:t>como</a:t>
            </a:r>
            <a:r>
              <a:rPr lang="en-US" sz="1200" dirty="0"/>
              <a:t> el </a:t>
            </a:r>
            <a:r>
              <a:rPr lang="en-US" sz="1200" dirty="0" err="1"/>
              <a:t>envejecimiento</a:t>
            </a:r>
            <a:r>
              <a:rPr lang="en-US" sz="1200" dirty="0"/>
              <a:t> y </a:t>
            </a:r>
            <a:r>
              <a:rPr lang="en-US" sz="1200" dirty="0" err="1"/>
              <a:t>una</a:t>
            </a:r>
            <a:r>
              <a:rPr lang="en-US" sz="1200" dirty="0"/>
              <a:t> </a:t>
            </a:r>
            <a:r>
              <a:rPr lang="en-US" sz="1200" dirty="0" err="1"/>
              <a:t>disminución</a:t>
            </a:r>
            <a:r>
              <a:rPr lang="en-US" sz="1200" dirty="0"/>
              <a:t> </a:t>
            </a:r>
            <a:r>
              <a:rPr lang="en-US" sz="1200" dirty="0" err="1"/>
              <a:t>fuerte</a:t>
            </a:r>
            <a:r>
              <a:rPr lang="en-US" sz="1200" dirty="0"/>
              <a:t> de la </a:t>
            </a:r>
            <a:r>
              <a:rPr lang="en-US" sz="1200" dirty="0" err="1"/>
              <a:t>población</a:t>
            </a:r>
            <a:r>
              <a:rPr lang="en-US" sz="1200" dirty="0"/>
              <a:t>, </a:t>
            </a:r>
            <a:r>
              <a:rPr lang="en-US" sz="1200" dirty="0" err="1"/>
              <a:t>disparidades</a:t>
            </a:r>
            <a:r>
              <a:rPr lang="en-US" sz="1200" dirty="0"/>
              <a:t> </a:t>
            </a:r>
            <a:r>
              <a:rPr lang="en-US" sz="1200" dirty="0" err="1"/>
              <a:t>económicas</a:t>
            </a:r>
            <a:r>
              <a:rPr lang="en-US" sz="1200" dirty="0"/>
              <a:t> y la </a:t>
            </a:r>
            <a:r>
              <a:rPr lang="en-US" sz="1200" dirty="0" err="1"/>
              <a:t>brecha</a:t>
            </a:r>
            <a:r>
              <a:rPr lang="en-US" sz="1200" dirty="0"/>
              <a:t> entre </a:t>
            </a:r>
            <a:r>
              <a:rPr lang="en-US" sz="1200" dirty="0" err="1"/>
              <a:t>generaciones</a:t>
            </a:r>
            <a:r>
              <a:rPr lang="en-US" sz="1200" dirty="0"/>
              <a:t> se </a:t>
            </a:r>
            <a:r>
              <a:rPr lang="en-US" sz="1200" dirty="0" err="1"/>
              <a:t>hace</a:t>
            </a:r>
            <a:r>
              <a:rPr lang="en-US" sz="1200" dirty="0"/>
              <a:t> </a:t>
            </a:r>
            <a:r>
              <a:rPr lang="en-US" sz="1200" dirty="0" err="1"/>
              <a:t>más</a:t>
            </a:r>
            <a:r>
              <a:rPr lang="en-US" sz="1200" dirty="0"/>
              <a:t> </a:t>
            </a:r>
            <a:r>
              <a:rPr lang="en-US" sz="1200" dirty="0" err="1"/>
              <a:t>aparente</a:t>
            </a:r>
            <a:r>
              <a:rPr lang="en-US" sz="1200" dirty="0"/>
              <a:t>… La </a:t>
            </a:r>
            <a:r>
              <a:rPr lang="en-US" sz="1200" dirty="0" err="1"/>
              <a:t>confusión</a:t>
            </a:r>
            <a:r>
              <a:rPr lang="en-US" sz="1200" dirty="0"/>
              <a:t> global del COVID-19 </a:t>
            </a:r>
            <a:r>
              <a:rPr lang="en-US" sz="1200" dirty="0" err="1"/>
              <a:t>puede</a:t>
            </a:r>
            <a:r>
              <a:rPr lang="en-US" sz="1200" dirty="0"/>
              <a:t> que se </a:t>
            </a:r>
            <a:r>
              <a:rPr lang="en-US" sz="1200" dirty="0" err="1"/>
              <a:t>olvide</a:t>
            </a:r>
            <a:r>
              <a:rPr lang="en-US" sz="1200" dirty="0"/>
              <a:t> un </a:t>
            </a:r>
            <a:r>
              <a:rPr lang="en-US" sz="1200" dirty="0" err="1"/>
              <a:t>momento</a:t>
            </a:r>
            <a:r>
              <a:rPr lang="en-US" sz="1200" dirty="0"/>
              <a:t> </a:t>
            </a:r>
            <a:r>
              <a:rPr lang="en-US" sz="1200" dirty="0" err="1"/>
              <a:t>después</a:t>
            </a:r>
            <a:r>
              <a:rPr lang="en-US" sz="1200" dirty="0"/>
              <a:t> de que </a:t>
            </a:r>
            <a:r>
              <a:rPr lang="en-US" sz="1200" dirty="0" err="1"/>
              <a:t>disminuya</a:t>
            </a:r>
            <a:r>
              <a:rPr lang="en-US" sz="1200" dirty="0"/>
              <a:t>. Sin embargo, … </a:t>
            </a:r>
            <a:r>
              <a:rPr lang="en-US" sz="1200" dirty="0" err="1"/>
              <a:t>puede</a:t>
            </a:r>
            <a:r>
              <a:rPr lang="en-US" sz="1200" dirty="0"/>
              <a:t> que sea el principio de </a:t>
            </a:r>
            <a:r>
              <a:rPr lang="en-US" sz="1200" dirty="0" err="1"/>
              <a:t>una</a:t>
            </a:r>
            <a:r>
              <a:rPr lang="en-US" sz="1200" dirty="0"/>
              <a:t> </a:t>
            </a:r>
            <a:r>
              <a:rPr lang="en-US" sz="1200" dirty="0" err="1"/>
              <a:t>transformación</a:t>
            </a:r>
            <a:r>
              <a:rPr lang="en-US" sz="1200" dirty="0"/>
              <a:t> </a:t>
            </a:r>
            <a:r>
              <a:rPr lang="en-US" sz="1200" dirty="0" err="1"/>
              <a:t>importante</a:t>
            </a:r>
            <a:r>
              <a:rPr lang="en-US" sz="1200" dirty="0"/>
              <a:t> que </a:t>
            </a:r>
            <a:r>
              <a:rPr lang="en-US" sz="1200" dirty="0" err="1"/>
              <a:t>cambiaría</a:t>
            </a:r>
            <a:r>
              <a:rPr lang="en-US" sz="1200" dirty="0"/>
              <a:t>  </a:t>
            </a:r>
            <a:r>
              <a:rPr lang="en-US" sz="1200" dirty="0" err="1"/>
              <a:t>nuestras</a:t>
            </a:r>
            <a:r>
              <a:rPr lang="en-US" sz="1200" dirty="0"/>
              <a:t> palabras y </a:t>
            </a:r>
            <a:r>
              <a:rPr lang="en-US" sz="1200" dirty="0" err="1"/>
              <a:t>consecuentemente</a:t>
            </a:r>
            <a:r>
              <a:rPr lang="en-US" sz="1200" dirty="0"/>
              <a:t> la </a:t>
            </a:r>
            <a:r>
              <a:rPr lang="en-US" sz="1200" dirty="0" err="1"/>
              <a:t>conciencia</a:t>
            </a:r>
            <a:r>
              <a:rPr lang="en-US" sz="1200" dirty="0"/>
              <a:t>.					           Noboru Konno, Ph.D. Professor of Tama Graduate School</a:t>
            </a:r>
          </a:p>
        </p:txBody>
      </p:sp>
      <p:sp>
        <p:nvSpPr>
          <p:cNvPr id="6" name="Textfeld 5">
            <a:extLst>
              <a:ext uri="{FF2B5EF4-FFF2-40B4-BE49-F238E27FC236}">
                <a16:creationId xmlns:a16="http://schemas.microsoft.com/office/drawing/2014/main" id="{85084CD9-CAA7-4C18-86C2-B04297B1743A}"/>
              </a:ext>
            </a:extLst>
          </p:cNvPr>
          <p:cNvSpPr txBox="1"/>
          <p:nvPr/>
        </p:nvSpPr>
        <p:spPr>
          <a:xfrm rot="10800000" flipV="1">
            <a:off x="-90283" y="-637651"/>
            <a:ext cx="6948283" cy="3677930"/>
          </a:xfrm>
          <a:prstGeom prst="rect">
            <a:avLst/>
          </a:prstGeom>
          <a:noFill/>
        </p:spPr>
        <p:txBody>
          <a:bodyPr wrap="square" rtlCol="0" anchor="t">
            <a:spAutoFit/>
          </a:bodyPr>
          <a:lstStyle/>
          <a:p>
            <a:pPr algn="ctr"/>
            <a:endParaRPr lang="en-US" sz="1200" b="1" dirty="0">
              <a:solidFill>
                <a:srgbClr val="0070C0"/>
              </a:solidFill>
            </a:endParaRPr>
          </a:p>
          <a:p>
            <a:pPr algn="ctr"/>
            <a:endParaRPr lang="en-US" sz="1200" b="1" dirty="0">
              <a:solidFill>
                <a:srgbClr val="0070C0"/>
              </a:solidFill>
            </a:endParaRPr>
          </a:p>
          <a:p>
            <a:pPr algn="ctr"/>
            <a:endParaRPr lang="en-US" sz="1200" b="1" dirty="0">
              <a:solidFill>
                <a:srgbClr val="0070C0"/>
              </a:solidFill>
            </a:endParaRPr>
          </a:p>
          <a:p>
            <a:pPr algn="ctr"/>
            <a:endParaRPr lang="en-US" sz="1200" b="1" dirty="0">
              <a:solidFill>
                <a:schemeClr val="tx2">
                  <a:lumMod val="50000"/>
                </a:schemeClr>
              </a:solidFill>
            </a:endParaRPr>
          </a:p>
          <a:p>
            <a:pPr algn="ctr"/>
            <a:endParaRPr lang="en-US" sz="500" b="1" dirty="0">
              <a:solidFill>
                <a:schemeClr val="tx2">
                  <a:lumMod val="50000"/>
                </a:schemeClr>
              </a:solidFill>
            </a:endParaRPr>
          </a:p>
          <a:p>
            <a:pPr algn="just"/>
            <a:r>
              <a:rPr lang="en-US" sz="1200" dirty="0" err="1"/>
              <a:t>Objetivamente</a:t>
            </a:r>
            <a:r>
              <a:rPr lang="en-US" sz="1200" dirty="0"/>
              <a:t>, la </a:t>
            </a:r>
            <a:r>
              <a:rPr lang="en-US" sz="1200" dirty="0" err="1"/>
              <a:t>vida</a:t>
            </a:r>
            <a:r>
              <a:rPr lang="en-US" sz="1200" dirty="0"/>
              <a:t> </a:t>
            </a:r>
            <a:r>
              <a:rPr lang="en-US" sz="1200" dirty="0" err="1"/>
              <a:t>es</a:t>
            </a:r>
            <a:r>
              <a:rPr lang="en-US" sz="1200" dirty="0"/>
              <a:t> solo </a:t>
            </a:r>
            <a:r>
              <a:rPr lang="en-US" sz="1200" dirty="0" err="1"/>
              <a:t>espacio</a:t>
            </a:r>
            <a:r>
              <a:rPr lang="en-US" sz="1200" dirty="0"/>
              <a:t> y </a:t>
            </a:r>
            <a:r>
              <a:rPr lang="en-US" sz="1200" dirty="0" err="1"/>
              <a:t>tiempo</a:t>
            </a:r>
            <a:r>
              <a:rPr lang="en-US" sz="1200" dirty="0"/>
              <a:t>; </a:t>
            </a:r>
            <a:r>
              <a:rPr lang="en-US" sz="1200" dirty="0" err="1"/>
              <a:t>es</a:t>
            </a:r>
            <a:r>
              <a:rPr lang="en-US" sz="1200" dirty="0"/>
              <a:t> impersonal. </a:t>
            </a:r>
            <a:r>
              <a:rPr lang="en-US" sz="1200" dirty="0" err="1"/>
              <a:t>Subjetivamente</a:t>
            </a:r>
            <a:r>
              <a:rPr lang="en-US" sz="1200" dirty="0"/>
              <a:t> </a:t>
            </a:r>
            <a:r>
              <a:rPr lang="en-US" sz="1200" dirty="0" err="1"/>
              <a:t>nuestras</a:t>
            </a:r>
            <a:r>
              <a:rPr lang="en-US" sz="1200" dirty="0"/>
              <a:t> </a:t>
            </a:r>
            <a:r>
              <a:rPr lang="en-US" sz="1200" dirty="0" err="1"/>
              <a:t>vidas</a:t>
            </a:r>
            <a:r>
              <a:rPr lang="en-US" sz="1200" dirty="0"/>
              <a:t> </a:t>
            </a:r>
            <a:r>
              <a:rPr lang="en-US" sz="1200" dirty="0" err="1"/>
              <a:t>diárias</a:t>
            </a:r>
            <a:r>
              <a:rPr lang="en-US" sz="1200" dirty="0"/>
              <a:t> se </a:t>
            </a:r>
            <a:r>
              <a:rPr lang="en-US" sz="1200" dirty="0" err="1"/>
              <a:t>construyen</a:t>
            </a:r>
            <a:r>
              <a:rPr lang="en-US" sz="1200" dirty="0"/>
              <a:t> </a:t>
            </a:r>
            <a:r>
              <a:rPr lang="en-US" sz="1200" dirty="0" err="1"/>
              <a:t>alrededor</a:t>
            </a:r>
            <a:r>
              <a:rPr lang="en-US" sz="1200" dirty="0"/>
              <a:t> de memes </a:t>
            </a:r>
            <a:r>
              <a:rPr lang="en-US" sz="1200" dirty="0" err="1"/>
              <a:t>sociales</a:t>
            </a:r>
            <a:r>
              <a:rPr lang="en-US" sz="1200" dirty="0"/>
              <a:t> y </a:t>
            </a:r>
            <a:r>
              <a:rPr lang="en-US" sz="1200" dirty="0" err="1"/>
              <a:t>culturales</a:t>
            </a:r>
            <a:r>
              <a:rPr lang="en-US" sz="1200" dirty="0"/>
              <a:t> que </a:t>
            </a:r>
            <a:r>
              <a:rPr lang="en-US" sz="1200" dirty="0" err="1"/>
              <a:t>dan</a:t>
            </a:r>
            <a:r>
              <a:rPr lang="en-US" sz="1200" dirty="0"/>
              <a:t> valor y </a:t>
            </a:r>
            <a:r>
              <a:rPr lang="en-US" sz="1200" dirty="0" err="1"/>
              <a:t>significado</a:t>
            </a:r>
            <a:r>
              <a:rPr lang="en-US" sz="1200" dirty="0"/>
              <a:t> a la </a:t>
            </a:r>
            <a:r>
              <a:rPr lang="en-US" sz="1200" dirty="0" err="1"/>
              <a:t>vida</a:t>
            </a:r>
            <a:r>
              <a:rPr lang="en-US" sz="1200" dirty="0"/>
              <a:t>. En </a:t>
            </a:r>
            <a:r>
              <a:rPr lang="en-US" sz="1200" dirty="0" err="1"/>
              <a:t>nuestra</a:t>
            </a:r>
            <a:r>
              <a:rPr lang="en-US" sz="1200" dirty="0"/>
              <a:t> </a:t>
            </a:r>
            <a:r>
              <a:rPr lang="en-US" sz="1200" dirty="0" err="1"/>
              <a:t>sociedad</a:t>
            </a:r>
            <a:r>
              <a:rPr lang="en-US" sz="1200" dirty="0"/>
              <a:t> </a:t>
            </a:r>
            <a:r>
              <a:rPr lang="en-US" sz="1200" dirty="0" err="1"/>
              <a:t>los</a:t>
            </a:r>
            <a:r>
              <a:rPr lang="en-US" sz="1200" dirty="0"/>
              <a:t> </a:t>
            </a:r>
            <a:r>
              <a:rPr lang="en-US" sz="1200" dirty="0" err="1"/>
              <a:t>valores</a:t>
            </a:r>
            <a:r>
              <a:rPr lang="en-US" sz="1200" dirty="0"/>
              <a:t> </a:t>
            </a:r>
            <a:r>
              <a:rPr lang="en-US" sz="1200" dirty="0" err="1"/>
              <a:t>dependen</a:t>
            </a:r>
            <a:r>
              <a:rPr lang="en-US" sz="1200" dirty="0"/>
              <a:t> del </a:t>
            </a:r>
            <a:r>
              <a:rPr lang="en-US" sz="1200" dirty="0" err="1"/>
              <a:t>comportamiento</a:t>
            </a:r>
            <a:r>
              <a:rPr lang="en-US" sz="1200" dirty="0"/>
              <a:t>, </a:t>
            </a:r>
            <a:r>
              <a:rPr lang="en-US" sz="1200" dirty="0" err="1"/>
              <a:t>tanto</a:t>
            </a:r>
            <a:r>
              <a:rPr lang="en-US" sz="1200" dirty="0"/>
              <a:t> </a:t>
            </a:r>
            <a:r>
              <a:rPr lang="en-US" sz="1200" dirty="0" err="1"/>
              <a:t>si</a:t>
            </a:r>
            <a:r>
              <a:rPr lang="en-US" sz="1200" dirty="0"/>
              <a:t> </a:t>
            </a:r>
            <a:r>
              <a:rPr lang="en-US" sz="1200" dirty="0" err="1"/>
              <a:t>consideramos</a:t>
            </a:r>
            <a:r>
              <a:rPr lang="en-US" sz="1200" dirty="0"/>
              <a:t> el </a:t>
            </a:r>
            <a:r>
              <a:rPr lang="en-US" sz="1200" dirty="0" err="1"/>
              <a:t>comportamiento</a:t>
            </a:r>
            <a:r>
              <a:rPr lang="en-US" sz="1200" dirty="0"/>
              <a:t> </a:t>
            </a:r>
            <a:r>
              <a:rPr lang="en-US" sz="1200" dirty="0" err="1"/>
              <a:t>apropiado</a:t>
            </a:r>
            <a:r>
              <a:rPr lang="en-US" sz="1200" dirty="0"/>
              <a:t> o no. A menudo </a:t>
            </a:r>
            <a:r>
              <a:rPr lang="en-US" sz="1200" dirty="0" err="1"/>
              <a:t>juzgamos</a:t>
            </a:r>
            <a:r>
              <a:rPr lang="en-US" sz="1200" dirty="0"/>
              <a:t> </a:t>
            </a:r>
            <a:r>
              <a:rPr lang="en-US" sz="1200" dirty="0" err="1"/>
              <a:t>inconscientamente</a:t>
            </a:r>
            <a:r>
              <a:rPr lang="en-US" sz="1200" dirty="0"/>
              <a:t> a </a:t>
            </a:r>
            <a:r>
              <a:rPr lang="en-US" sz="1200" dirty="0" err="1"/>
              <a:t>los</a:t>
            </a:r>
            <a:r>
              <a:rPr lang="en-US" sz="1200" dirty="0"/>
              <a:t> </a:t>
            </a:r>
            <a:r>
              <a:rPr lang="en-US" sz="1200" dirty="0" err="1"/>
              <a:t>demás</a:t>
            </a:r>
            <a:r>
              <a:rPr lang="en-US" sz="1200" dirty="0"/>
              <a:t> con </a:t>
            </a:r>
            <a:r>
              <a:rPr lang="en-US" sz="1200" dirty="0" err="1"/>
              <a:t>nuestras</a:t>
            </a:r>
            <a:r>
              <a:rPr lang="en-US" sz="1200" dirty="0"/>
              <a:t> </a:t>
            </a:r>
            <a:r>
              <a:rPr lang="en-US" sz="1200" dirty="0" err="1"/>
              <a:t>parcialidades</a:t>
            </a:r>
            <a:r>
              <a:rPr lang="en-US" sz="1200" dirty="0"/>
              <a:t> </a:t>
            </a:r>
            <a:r>
              <a:rPr lang="en-US" sz="1200" dirty="0" err="1"/>
              <a:t>internas</a:t>
            </a:r>
            <a:r>
              <a:rPr lang="en-US" sz="1200" dirty="0"/>
              <a:t>, </a:t>
            </a:r>
            <a:r>
              <a:rPr lang="en-US" sz="1200" dirty="0" err="1"/>
              <a:t>pero</a:t>
            </a:r>
            <a:r>
              <a:rPr lang="en-US" sz="1200" dirty="0"/>
              <a:t> </a:t>
            </a:r>
            <a:r>
              <a:rPr lang="en-US" sz="1200" dirty="0" err="1"/>
              <a:t>incluso</a:t>
            </a:r>
            <a:r>
              <a:rPr lang="en-US" sz="1200" dirty="0"/>
              <a:t> </a:t>
            </a:r>
            <a:r>
              <a:rPr lang="en-US" sz="1200" dirty="0" err="1"/>
              <a:t>entonces</a:t>
            </a:r>
            <a:r>
              <a:rPr lang="en-US" sz="1200" dirty="0"/>
              <a:t> la </a:t>
            </a:r>
            <a:r>
              <a:rPr lang="en-US" sz="1200" dirty="0" err="1"/>
              <a:t>sociedad</a:t>
            </a:r>
            <a:r>
              <a:rPr lang="en-US" sz="1200" dirty="0"/>
              <a:t> </a:t>
            </a:r>
            <a:r>
              <a:rPr lang="en-US" sz="1200" dirty="0" err="1"/>
              <a:t>moderna</a:t>
            </a:r>
            <a:r>
              <a:rPr lang="en-US" sz="1200" dirty="0"/>
              <a:t> </a:t>
            </a:r>
            <a:r>
              <a:rPr lang="en-US" sz="1200" dirty="0" err="1"/>
              <a:t>intenta</a:t>
            </a:r>
            <a:r>
              <a:rPr lang="en-US" sz="1200" dirty="0"/>
              <a:t> </a:t>
            </a:r>
            <a:r>
              <a:rPr lang="en-US" sz="1200" dirty="0" err="1"/>
              <a:t>tratar</a:t>
            </a:r>
            <a:r>
              <a:rPr lang="en-US" sz="1200" dirty="0"/>
              <a:t> a </a:t>
            </a:r>
            <a:r>
              <a:rPr lang="en-US" sz="1200" dirty="0" err="1"/>
              <a:t>cada</a:t>
            </a:r>
            <a:r>
              <a:rPr lang="en-US" sz="1200" dirty="0"/>
              <a:t> persona con </a:t>
            </a:r>
            <a:r>
              <a:rPr lang="en-US" sz="1200" dirty="0" err="1"/>
              <a:t>apoyo</a:t>
            </a:r>
            <a:r>
              <a:rPr lang="en-US" sz="1200" dirty="0"/>
              <a:t> y </a:t>
            </a:r>
            <a:r>
              <a:rPr lang="en-US" sz="1200" dirty="0" err="1"/>
              <a:t>comprensión</a:t>
            </a:r>
            <a:r>
              <a:rPr lang="en-US" sz="1200" dirty="0"/>
              <a:t>. ¿</a:t>
            </a:r>
            <a:r>
              <a:rPr lang="en-US" sz="1200" dirty="0" err="1"/>
              <a:t>Dónde</a:t>
            </a:r>
            <a:r>
              <a:rPr lang="en-US" sz="1200" dirty="0"/>
              <a:t> ha </a:t>
            </a:r>
            <a:r>
              <a:rPr lang="en-US" sz="1200" dirty="0" err="1"/>
              <a:t>ido</a:t>
            </a:r>
            <a:r>
              <a:rPr lang="en-US" sz="1200" dirty="0"/>
              <a:t> la </a:t>
            </a:r>
            <a:r>
              <a:rPr lang="en-US" sz="1200" dirty="0" err="1"/>
              <a:t>compasión</a:t>
            </a:r>
            <a:r>
              <a:rPr lang="en-US" sz="1200" dirty="0"/>
              <a:t>, el </a:t>
            </a:r>
            <a:r>
              <a:rPr lang="en-US" sz="1200" dirty="0" err="1"/>
              <a:t>razonamiento</a:t>
            </a:r>
            <a:r>
              <a:rPr lang="en-US" sz="1200" dirty="0"/>
              <a:t> y el </a:t>
            </a:r>
            <a:r>
              <a:rPr lang="en-US" sz="1200" dirty="0" err="1"/>
              <a:t>sentido</a:t>
            </a:r>
            <a:r>
              <a:rPr lang="en-US" sz="1200" dirty="0"/>
              <a:t> de </a:t>
            </a:r>
            <a:r>
              <a:rPr lang="en-US" sz="1200" dirty="0" err="1"/>
              <a:t>ser</a:t>
            </a:r>
            <a:r>
              <a:rPr lang="en-US" sz="1200" dirty="0"/>
              <a:t> </a:t>
            </a:r>
            <a:r>
              <a:rPr lang="en-US" sz="1200" dirty="0" err="1"/>
              <a:t>uno</a:t>
            </a:r>
            <a:r>
              <a:rPr lang="en-US" sz="1200" dirty="0"/>
              <a:t>? En </a:t>
            </a:r>
            <a:r>
              <a:rPr lang="en-US" sz="1200" dirty="0" err="1"/>
              <a:t>algún</a:t>
            </a:r>
            <a:r>
              <a:rPr lang="en-US" sz="1200" dirty="0"/>
              <a:t> </a:t>
            </a:r>
            <a:r>
              <a:rPr lang="en-US" sz="1200" dirty="0" err="1"/>
              <a:t>lugar</a:t>
            </a:r>
            <a:r>
              <a:rPr lang="en-US" sz="1200" dirty="0"/>
              <a:t> </a:t>
            </a:r>
            <a:r>
              <a:rPr lang="en-US" sz="1200" dirty="0" err="1"/>
              <a:t>hemos</a:t>
            </a:r>
            <a:r>
              <a:rPr lang="en-US" sz="1200" dirty="0"/>
              <a:t> </a:t>
            </a:r>
            <a:r>
              <a:rPr lang="en-US" sz="1200" dirty="0" err="1"/>
              <a:t>perdido</a:t>
            </a:r>
            <a:r>
              <a:rPr lang="en-US" sz="1200" dirty="0"/>
              <a:t> la </a:t>
            </a:r>
            <a:r>
              <a:rPr lang="en-US" sz="1200" dirty="0" err="1"/>
              <a:t>perspectiva</a:t>
            </a:r>
            <a:r>
              <a:rPr lang="en-US" sz="1200" dirty="0"/>
              <a:t> de </a:t>
            </a:r>
            <a:r>
              <a:rPr lang="en-US" sz="1200" dirty="0" err="1"/>
              <a:t>nuestro</a:t>
            </a:r>
            <a:r>
              <a:rPr lang="en-US" sz="1200" dirty="0"/>
              <a:t> valor </a:t>
            </a:r>
            <a:r>
              <a:rPr lang="en-US" sz="1200" dirty="0" err="1"/>
              <a:t>humano</a:t>
            </a:r>
            <a:r>
              <a:rPr lang="en-US" sz="1200" dirty="0"/>
              <a:t>. El </a:t>
            </a:r>
            <a:r>
              <a:rPr lang="en-US" sz="1200" dirty="0" err="1"/>
              <a:t>mundo</a:t>
            </a:r>
            <a:r>
              <a:rPr lang="en-US" sz="1200" dirty="0"/>
              <a:t> se ha </a:t>
            </a:r>
            <a:r>
              <a:rPr lang="en-US" sz="1200" dirty="0" err="1"/>
              <a:t>vuelto</a:t>
            </a:r>
            <a:r>
              <a:rPr lang="en-US" sz="1200" dirty="0"/>
              <a:t> loco, y con </a:t>
            </a:r>
            <a:r>
              <a:rPr lang="en-US" sz="1200" dirty="0" err="1"/>
              <a:t>esos</a:t>
            </a:r>
            <a:r>
              <a:rPr lang="en-US" sz="1200" dirty="0"/>
              <a:t> </a:t>
            </a:r>
            <a:r>
              <a:rPr lang="en-US" sz="1200" dirty="0" err="1"/>
              <a:t>problemas</a:t>
            </a:r>
            <a:r>
              <a:rPr lang="en-US" sz="1200" dirty="0"/>
              <a:t> que </a:t>
            </a:r>
            <a:r>
              <a:rPr lang="en-US" sz="1200" dirty="0" err="1"/>
              <a:t>ahora</a:t>
            </a:r>
            <a:r>
              <a:rPr lang="en-US" sz="1200" dirty="0"/>
              <a:t> </a:t>
            </a:r>
            <a:r>
              <a:rPr lang="en-US" sz="1200" dirty="0" err="1"/>
              <a:t>amenazan</a:t>
            </a:r>
            <a:r>
              <a:rPr lang="en-US" sz="1200" dirty="0"/>
              <a:t> la </a:t>
            </a:r>
            <a:r>
              <a:rPr lang="en-US" sz="1200" dirty="0" err="1"/>
              <a:t>civilicación</a:t>
            </a:r>
            <a:r>
              <a:rPr lang="en-US" sz="1200" dirty="0"/>
              <a:t>. </a:t>
            </a:r>
            <a:r>
              <a:rPr lang="en-US" sz="1200" dirty="0" err="1"/>
              <a:t>Históricamente</a:t>
            </a:r>
            <a:r>
              <a:rPr lang="en-US" sz="1200" dirty="0"/>
              <a:t> las </a:t>
            </a:r>
            <a:r>
              <a:rPr lang="en-US" sz="1200" dirty="0" err="1"/>
              <a:t>civilizaciones</a:t>
            </a:r>
            <a:r>
              <a:rPr lang="en-US" sz="1200" dirty="0"/>
              <a:t> se </a:t>
            </a:r>
            <a:r>
              <a:rPr lang="en-US" sz="1200" dirty="0" err="1"/>
              <a:t>han</a:t>
            </a:r>
            <a:r>
              <a:rPr lang="en-US" sz="1200" dirty="0"/>
              <a:t> </a:t>
            </a:r>
            <a:r>
              <a:rPr lang="en-US" sz="1200" dirty="0" err="1"/>
              <a:t>alzado</a:t>
            </a:r>
            <a:r>
              <a:rPr lang="en-US" sz="1200" dirty="0"/>
              <a:t> y </a:t>
            </a:r>
            <a:r>
              <a:rPr lang="en-US" sz="1200" dirty="0" err="1"/>
              <a:t>caído</a:t>
            </a:r>
            <a:r>
              <a:rPr lang="en-US" sz="1200" dirty="0"/>
              <a:t>, </a:t>
            </a:r>
            <a:r>
              <a:rPr lang="en-US" sz="1200" dirty="0" err="1"/>
              <a:t>cada</a:t>
            </a:r>
            <a:r>
              <a:rPr lang="en-US" sz="1200" dirty="0"/>
              <a:t> </a:t>
            </a:r>
            <a:r>
              <a:rPr lang="en-US" sz="1200" dirty="0" err="1"/>
              <a:t>colapso</a:t>
            </a:r>
            <a:r>
              <a:rPr lang="en-US" sz="1200" dirty="0"/>
              <a:t> </a:t>
            </a:r>
            <a:r>
              <a:rPr lang="en-US" sz="1200" dirty="0" err="1"/>
              <a:t>precedido</a:t>
            </a:r>
            <a:r>
              <a:rPr lang="en-US" sz="1200" dirty="0"/>
              <a:t> </a:t>
            </a:r>
            <a:r>
              <a:rPr lang="en-US" sz="1200" dirty="0" err="1"/>
              <a:t>por</a:t>
            </a:r>
            <a:r>
              <a:rPr lang="en-US" sz="1200" dirty="0"/>
              <a:t> un </a:t>
            </a:r>
            <a:r>
              <a:rPr lang="en-US" sz="1200" dirty="0" err="1"/>
              <a:t>cambio</a:t>
            </a:r>
            <a:r>
              <a:rPr lang="en-US" sz="1200" dirty="0"/>
              <a:t> de </a:t>
            </a:r>
            <a:r>
              <a:rPr lang="en-US" sz="1200" dirty="0" err="1"/>
              <a:t>paradigma</a:t>
            </a:r>
            <a:r>
              <a:rPr lang="en-US" sz="1200" dirty="0"/>
              <a:t>, que cambia </a:t>
            </a:r>
            <a:r>
              <a:rPr lang="en-US" sz="1200" dirty="0" err="1"/>
              <a:t>todos</a:t>
            </a:r>
            <a:r>
              <a:rPr lang="en-US" sz="1200" dirty="0"/>
              <a:t> </a:t>
            </a:r>
            <a:r>
              <a:rPr lang="en-US" sz="1200" dirty="0" err="1"/>
              <a:t>los</a:t>
            </a:r>
            <a:r>
              <a:rPr lang="en-US" sz="1200" dirty="0"/>
              <a:t> memes, </a:t>
            </a:r>
            <a:r>
              <a:rPr lang="en-US" sz="1200" dirty="0" err="1"/>
              <a:t>los</a:t>
            </a:r>
            <a:r>
              <a:rPr lang="en-US" sz="1200" dirty="0"/>
              <a:t> </a:t>
            </a:r>
            <a:r>
              <a:rPr lang="en-US" sz="1200" dirty="0" err="1"/>
              <a:t>valores</a:t>
            </a:r>
            <a:r>
              <a:rPr lang="en-US" sz="1200" dirty="0"/>
              <a:t> y </a:t>
            </a:r>
            <a:r>
              <a:rPr lang="en-US" sz="1200" dirty="0" err="1"/>
              <a:t>nuestro</a:t>
            </a:r>
            <a:r>
              <a:rPr lang="en-US" sz="1200" dirty="0"/>
              <a:t> </a:t>
            </a:r>
            <a:r>
              <a:rPr lang="en-US" sz="1200" dirty="0" err="1"/>
              <a:t>entendimiento</a:t>
            </a:r>
            <a:r>
              <a:rPr lang="en-US" sz="1200" dirty="0"/>
              <a:t> de la </a:t>
            </a:r>
            <a:r>
              <a:rPr lang="en-US" sz="1200" dirty="0" err="1"/>
              <a:t>realidad</a:t>
            </a:r>
            <a:r>
              <a:rPr lang="en-US" sz="1200" dirty="0"/>
              <a:t> (</a:t>
            </a:r>
            <a:r>
              <a:rPr lang="en-US" sz="1200" dirty="0" err="1"/>
              <a:t>ver</a:t>
            </a:r>
            <a:r>
              <a:rPr lang="en-US" sz="1200" dirty="0"/>
              <a:t> </a:t>
            </a:r>
            <a:r>
              <a:rPr lang="en-US" sz="1200" dirty="0" err="1"/>
              <a:t>los</a:t>
            </a:r>
            <a:r>
              <a:rPr lang="en-US" sz="1200" dirty="0"/>
              <a:t> </a:t>
            </a:r>
            <a:r>
              <a:rPr lang="en-US" sz="1200" dirty="0" err="1"/>
              <a:t>escritos</a:t>
            </a:r>
            <a:r>
              <a:rPr lang="en-US" sz="1200" dirty="0"/>
              <a:t> de Jared Diamond). A </a:t>
            </a:r>
            <a:r>
              <a:rPr lang="en-US" sz="1200" dirty="0" err="1"/>
              <a:t>medida</a:t>
            </a:r>
            <a:r>
              <a:rPr lang="en-US" sz="1200" dirty="0"/>
              <a:t> que </a:t>
            </a:r>
            <a:r>
              <a:rPr lang="en-US" sz="1200" dirty="0" err="1"/>
              <a:t>entramos</a:t>
            </a:r>
            <a:r>
              <a:rPr lang="en-US" sz="1200" dirty="0"/>
              <a:t> en un </a:t>
            </a:r>
            <a:r>
              <a:rPr lang="en-US" sz="1200" dirty="0" err="1"/>
              <a:t>paradigma</a:t>
            </a:r>
            <a:r>
              <a:rPr lang="en-US" sz="1200" dirty="0"/>
              <a:t> </a:t>
            </a:r>
            <a:r>
              <a:rPr lang="en-US" sz="1200" dirty="0" err="1"/>
              <a:t>nuevo</a:t>
            </a:r>
            <a:r>
              <a:rPr lang="en-US" sz="1200" dirty="0"/>
              <a:t>, </a:t>
            </a:r>
            <a:r>
              <a:rPr lang="en-US" sz="1200" dirty="0" err="1"/>
              <a:t>debemos</a:t>
            </a:r>
            <a:r>
              <a:rPr lang="en-US" sz="1200" dirty="0"/>
              <a:t> </a:t>
            </a:r>
            <a:r>
              <a:rPr lang="en-US" sz="1200" dirty="0" err="1"/>
              <a:t>destruir</a:t>
            </a:r>
            <a:r>
              <a:rPr lang="en-US" sz="1200" dirty="0"/>
              <a:t> el </a:t>
            </a:r>
            <a:r>
              <a:rPr lang="en-US" sz="1200" dirty="0" err="1"/>
              <a:t>viejo</a:t>
            </a:r>
            <a:r>
              <a:rPr lang="en-US" sz="1200" dirty="0"/>
              <a:t>. </a:t>
            </a:r>
            <a:r>
              <a:rPr lang="en-US" sz="1200" dirty="0" err="1"/>
              <a:t>Esto</a:t>
            </a:r>
            <a:r>
              <a:rPr lang="en-US" sz="1200" dirty="0"/>
              <a:t> </a:t>
            </a:r>
            <a:r>
              <a:rPr lang="en-US" sz="1200" dirty="0" err="1"/>
              <a:t>asusta</a:t>
            </a:r>
            <a:r>
              <a:rPr lang="en-US" sz="1200" dirty="0"/>
              <a:t> a </a:t>
            </a:r>
            <a:r>
              <a:rPr lang="en-US" sz="1200" dirty="0" err="1"/>
              <a:t>muchos</a:t>
            </a:r>
            <a:r>
              <a:rPr lang="en-US" sz="1200" dirty="0"/>
              <a:t>. De </a:t>
            </a:r>
            <a:r>
              <a:rPr lang="en-US" sz="1200" dirty="0" err="1"/>
              <a:t>manera</a:t>
            </a:r>
            <a:r>
              <a:rPr lang="en-US" sz="1200" dirty="0"/>
              <a:t> que la </a:t>
            </a:r>
            <a:r>
              <a:rPr lang="en-US" sz="1200" dirty="0" err="1"/>
              <a:t>gente</a:t>
            </a:r>
            <a:r>
              <a:rPr lang="en-US" sz="1200" dirty="0"/>
              <a:t> continua </a:t>
            </a:r>
            <a:r>
              <a:rPr lang="en-US" sz="1200" dirty="0" err="1"/>
              <a:t>creyendo</a:t>
            </a:r>
            <a:r>
              <a:rPr lang="en-US" sz="1200" dirty="0"/>
              <a:t> que nada ha </a:t>
            </a:r>
            <a:r>
              <a:rPr lang="en-US" sz="1200" dirty="0" err="1"/>
              <a:t>cambiado</a:t>
            </a:r>
            <a:r>
              <a:rPr lang="en-US" sz="1200" dirty="0"/>
              <a:t>, </a:t>
            </a:r>
            <a:r>
              <a:rPr lang="en-US" sz="1200" dirty="0" err="1"/>
              <a:t>pero</a:t>
            </a:r>
            <a:r>
              <a:rPr lang="en-US" sz="1200" dirty="0"/>
              <a:t> que </a:t>
            </a:r>
            <a:r>
              <a:rPr lang="en-US" sz="1200" dirty="0" err="1"/>
              <a:t>existen</a:t>
            </a:r>
            <a:r>
              <a:rPr lang="en-US" sz="1200" dirty="0"/>
              <a:t> </a:t>
            </a:r>
            <a:r>
              <a:rPr lang="en-US" sz="1200" dirty="0" err="1"/>
              <a:t>fuerzas</a:t>
            </a:r>
            <a:r>
              <a:rPr lang="en-US" sz="1200" dirty="0"/>
              <a:t> </a:t>
            </a:r>
            <a:r>
              <a:rPr lang="en-US" sz="1200" dirty="0" err="1"/>
              <a:t>siniestras</a:t>
            </a:r>
            <a:r>
              <a:rPr lang="en-US" sz="1200" dirty="0"/>
              <a:t> que </a:t>
            </a:r>
            <a:r>
              <a:rPr lang="en-US" sz="1200" dirty="0" err="1"/>
              <a:t>nos</a:t>
            </a:r>
            <a:r>
              <a:rPr lang="en-US" sz="1200" dirty="0"/>
              <a:t> </a:t>
            </a:r>
            <a:r>
              <a:rPr lang="en-US" sz="1200" dirty="0" err="1"/>
              <a:t>intentan</a:t>
            </a:r>
            <a:r>
              <a:rPr lang="en-US" sz="1200" dirty="0"/>
              <a:t> </a:t>
            </a:r>
            <a:r>
              <a:rPr lang="en-US" sz="1200" dirty="0" err="1"/>
              <a:t>cambiar</a:t>
            </a:r>
            <a:r>
              <a:rPr lang="en-US" sz="1200" dirty="0"/>
              <a:t>. </a:t>
            </a:r>
            <a:r>
              <a:rPr lang="en-US" sz="1200" dirty="0" err="1"/>
              <a:t>Debemos</a:t>
            </a:r>
            <a:r>
              <a:rPr lang="en-US" sz="1200" dirty="0"/>
              <a:t> </a:t>
            </a:r>
            <a:r>
              <a:rPr lang="en-US" sz="1200" dirty="0" err="1"/>
              <a:t>ver</a:t>
            </a:r>
            <a:r>
              <a:rPr lang="en-US" sz="1200" dirty="0"/>
              <a:t> </a:t>
            </a:r>
            <a:r>
              <a:rPr lang="en-US" sz="1200" dirty="0" err="1"/>
              <a:t>como</a:t>
            </a:r>
            <a:r>
              <a:rPr lang="en-US" sz="1200" dirty="0"/>
              <a:t> </a:t>
            </a:r>
            <a:r>
              <a:rPr lang="en-US" sz="1200" dirty="0" err="1"/>
              <a:t>toda</a:t>
            </a:r>
            <a:r>
              <a:rPr lang="en-US" sz="1200" dirty="0"/>
              <a:t> </a:t>
            </a:r>
            <a:r>
              <a:rPr lang="en-US" sz="1200" dirty="0" err="1"/>
              <a:t>esta</a:t>
            </a:r>
            <a:r>
              <a:rPr lang="en-US" sz="1200" dirty="0"/>
              <a:t> </a:t>
            </a:r>
            <a:r>
              <a:rPr lang="en-US" sz="1200" dirty="0" err="1"/>
              <a:t>charla</a:t>
            </a:r>
            <a:r>
              <a:rPr lang="en-US" sz="1200" dirty="0"/>
              <a:t> </a:t>
            </a:r>
            <a:r>
              <a:rPr lang="en-US" sz="1200" dirty="0" err="1"/>
              <a:t>sobre</a:t>
            </a:r>
            <a:r>
              <a:rPr lang="en-US" sz="1200" dirty="0"/>
              <a:t> la </a:t>
            </a:r>
            <a:r>
              <a:rPr lang="en-US" sz="1200" dirty="0" err="1"/>
              <a:t>libertat</a:t>
            </a:r>
            <a:r>
              <a:rPr lang="en-US" sz="1200" dirty="0"/>
              <a:t> </a:t>
            </a:r>
            <a:r>
              <a:rPr lang="en-US" sz="1200" dirty="0" err="1"/>
              <a:t>es</a:t>
            </a:r>
            <a:r>
              <a:rPr lang="en-US" sz="1200" dirty="0"/>
              <a:t> </a:t>
            </a:r>
            <a:r>
              <a:rPr lang="en-US" sz="1200" dirty="0" err="1"/>
              <a:t>nuestra</a:t>
            </a:r>
            <a:r>
              <a:rPr lang="en-US" sz="1200" dirty="0"/>
              <a:t> </a:t>
            </a:r>
            <a:r>
              <a:rPr lang="en-US" sz="1200" dirty="0" err="1"/>
              <a:t>propia</a:t>
            </a:r>
            <a:r>
              <a:rPr lang="en-US" sz="1200" dirty="0"/>
              <a:t> </a:t>
            </a:r>
            <a:r>
              <a:rPr lang="en-US" sz="1200" dirty="0" err="1"/>
              <a:t>prisión</a:t>
            </a:r>
            <a:r>
              <a:rPr lang="en-US" sz="1200" dirty="0"/>
              <a:t>, un </a:t>
            </a:r>
            <a:r>
              <a:rPr lang="en-US" sz="1200" dirty="0" err="1"/>
              <a:t>engaño</a:t>
            </a:r>
            <a:r>
              <a:rPr lang="en-US" sz="1200" dirty="0"/>
              <a:t>, </a:t>
            </a:r>
            <a:r>
              <a:rPr lang="en-US" sz="1200" dirty="0" err="1"/>
              <a:t>una</a:t>
            </a:r>
            <a:r>
              <a:rPr lang="en-US" sz="1200" dirty="0"/>
              <a:t> </a:t>
            </a:r>
            <a:r>
              <a:rPr lang="en-US" sz="1200" dirty="0" err="1"/>
              <a:t>locura</a:t>
            </a:r>
            <a:r>
              <a:rPr lang="en-US" sz="1200" dirty="0"/>
              <a:t>. Para </a:t>
            </a:r>
            <a:r>
              <a:rPr lang="en-US" sz="1200" dirty="0" err="1"/>
              <a:t>volverse</a:t>
            </a:r>
            <a:r>
              <a:rPr lang="en-US" sz="1200" dirty="0"/>
              <a:t> </a:t>
            </a:r>
            <a:r>
              <a:rPr lang="en-US" sz="1200" dirty="0" err="1"/>
              <a:t>cuerdo</a:t>
            </a:r>
            <a:r>
              <a:rPr lang="en-US" sz="1200" dirty="0"/>
              <a:t>, </a:t>
            </a:r>
            <a:r>
              <a:rPr lang="en-US" sz="1200" dirty="0" err="1"/>
              <a:t>debemos</a:t>
            </a:r>
            <a:r>
              <a:rPr lang="en-US" sz="1200" dirty="0"/>
              <a:t> </a:t>
            </a:r>
            <a:r>
              <a:rPr lang="en-US" sz="1200" dirty="0" err="1"/>
              <a:t>reconocer</a:t>
            </a:r>
            <a:r>
              <a:rPr lang="en-US" sz="1200" dirty="0"/>
              <a:t> lo locos que </a:t>
            </a:r>
            <a:r>
              <a:rPr lang="en-US" sz="1200" dirty="0" err="1"/>
              <a:t>somos</a:t>
            </a:r>
            <a:r>
              <a:rPr lang="en-US" sz="1200" dirty="0"/>
              <a:t> y </a:t>
            </a:r>
            <a:r>
              <a:rPr lang="en-US" sz="1200" dirty="0" err="1"/>
              <a:t>como</a:t>
            </a:r>
            <a:r>
              <a:rPr lang="en-US" sz="1200" dirty="0"/>
              <a:t> </a:t>
            </a:r>
            <a:r>
              <a:rPr lang="en-US" sz="1200" dirty="0" err="1"/>
              <a:t>nuestro</a:t>
            </a:r>
            <a:r>
              <a:rPr lang="en-US" sz="1200" dirty="0"/>
              <a:t> </a:t>
            </a:r>
            <a:r>
              <a:rPr lang="en-US" sz="1200" dirty="0" err="1"/>
              <a:t>comportamiento</a:t>
            </a:r>
            <a:r>
              <a:rPr lang="en-US" sz="1200" dirty="0"/>
              <a:t> actual no </a:t>
            </a:r>
            <a:r>
              <a:rPr lang="en-US" sz="1200" dirty="0" err="1"/>
              <a:t>funciona</a:t>
            </a:r>
            <a:r>
              <a:rPr lang="en-US" sz="1200" dirty="0"/>
              <a:t> </a:t>
            </a:r>
            <a:r>
              <a:rPr lang="en-US" sz="1200" dirty="0" err="1"/>
              <a:t>bien</a:t>
            </a:r>
            <a:r>
              <a:rPr lang="en-US" sz="1200" dirty="0"/>
              <a:t>. </a:t>
            </a:r>
            <a:r>
              <a:rPr lang="en-US" sz="1200" dirty="0" err="1"/>
              <a:t>Esta</a:t>
            </a:r>
            <a:r>
              <a:rPr lang="en-US" sz="1200" dirty="0"/>
              <a:t> ‘</a:t>
            </a:r>
            <a:r>
              <a:rPr lang="en-US" sz="1200" dirty="0" err="1"/>
              <a:t>realidad</a:t>
            </a:r>
            <a:r>
              <a:rPr lang="en-US" sz="1200" dirty="0"/>
              <a:t>’ del </a:t>
            </a:r>
            <a:r>
              <a:rPr lang="en-US" sz="1200" dirty="0" err="1"/>
              <a:t>colapso</a:t>
            </a:r>
            <a:r>
              <a:rPr lang="en-US" sz="1200" dirty="0"/>
              <a:t> </a:t>
            </a:r>
            <a:r>
              <a:rPr lang="en-US" sz="1200" dirty="0" err="1"/>
              <a:t>es</a:t>
            </a:r>
            <a:r>
              <a:rPr lang="en-US" sz="1200" dirty="0"/>
              <a:t> </a:t>
            </a:r>
            <a:r>
              <a:rPr lang="en-US" sz="1200" dirty="0" err="1"/>
              <a:t>desafiante</a:t>
            </a:r>
            <a:r>
              <a:rPr lang="en-US" sz="1200" dirty="0"/>
              <a:t> y </a:t>
            </a:r>
            <a:r>
              <a:rPr lang="en-US" sz="1200" dirty="0" err="1"/>
              <a:t>los</a:t>
            </a:r>
            <a:r>
              <a:rPr lang="en-US" sz="1200" dirty="0"/>
              <a:t> </a:t>
            </a:r>
            <a:r>
              <a:rPr lang="en-US" sz="1200" dirty="0" err="1"/>
              <a:t>cuerdos</a:t>
            </a:r>
            <a:r>
              <a:rPr lang="en-US" sz="1200" dirty="0"/>
              <a:t> </a:t>
            </a:r>
            <a:r>
              <a:rPr lang="en-US" sz="1200" dirty="0" err="1"/>
              <a:t>ven</a:t>
            </a:r>
            <a:r>
              <a:rPr lang="en-US" sz="1200" dirty="0"/>
              <a:t> la </a:t>
            </a:r>
            <a:r>
              <a:rPr lang="en-US" sz="1200" dirty="0" err="1"/>
              <a:t>verdad</a:t>
            </a:r>
            <a:r>
              <a:rPr lang="en-US" sz="1200" dirty="0"/>
              <a:t>, </a:t>
            </a:r>
            <a:r>
              <a:rPr lang="en-US" sz="1200" dirty="0" err="1"/>
              <a:t>humildemente</a:t>
            </a:r>
            <a:r>
              <a:rPr lang="en-US" sz="1200" dirty="0"/>
              <a:t> y </a:t>
            </a:r>
            <a:r>
              <a:rPr lang="en-US" sz="1200" dirty="0" err="1"/>
              <a:t>aventureramente</a:t>
            </a:r>
            <a:r>
              <a:rPr lang="en-US" sz="1200" dirty="0"/>
              <a:t>. Dr Manuela Boyle</a:t>
            </a:r>
            <a:endParaRPr lang="en-US" sz="1200" b="1" dirty="0">
              <a:solidFill>
                <a:srgbClr val="0070C0"/>
              </a:solidFill>
            </a:endParaRPr>
          </a:p>
        </p:txBody>
      </p:sp>
      <p:pic>
        <p:nvPicPr>
          <p:cNvPr id="2050" name="Picture 2">
            <a:extLst>
              <a:ext uri="{FF2B5EF4-FFF2-40B4-BE49-F238E27FC236}">
                <a16:creationId xmlns:a16="http://schemas.microsoft.com/office/drawing/2014/main" id="{85D7BC58-1637-4409-A9C7-76E4FA014B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3040279"/>
            <a:ext cx="3329991" cy="251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51421E60-480A-4869-BE7B-7A438B234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73756"/>
            <a:ext cx="6858000" cy="24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1340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mt">
    <a:dk1>
      <a:sysClr val="windowText" lastClr="000000"/>
    </a:dk1>
    <a:lt1>
      <a:sysClr val="window" lastClr="FFFFFF"/>
    </a:lt1>
    <a:dk2>
      <a:srgbClr val="1F497D"/>
    </a:dk2>
    <a:lt2>
      <a:srgbClr val="EEECE1"/>
    </a:lt2>
    <a:accent1>
      <a:srgbClr val="B00D37"/>
    </a:accent1>
    <a:accent2>
      <a:srgbClr val="FFB60E"/>
    </a:accent2>
    <a:accent3>
      <a:srgbClr val="6C9106"/>
    </a:accent3>
    <a:accent4>
      <a:srgbClr val="7AA1BC"/>
    </a:accent4>
    <a:accent5>
      <a:srgbClr val="805050"/>
    </a:accent5>
    <a:accent6>
      <a:srgbClr val="C75617"/>
    </a:accent6>
    <a:hlink>
      <a:srgbClr val="000000"/>
    </a:hlink>
    <a:folHlink>
      <a:srgbClr val="000000"/>
    </a:folHlink>
  </a:clrScheme>
  <a:fontScheme name="4_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mt">
    <a:dk1>
      <a:sysClr val="windowText" lastClr="000000"/>
    </a:dk1>
    <a:lt1>
      <a:sysClr val="window" lastClr="FFFFFF"/>
    </a:lt1>
    <a:dk2>
      <a:srgbClr val="1F497D"/>
    </a:dk2>
    <a:lt2>
      <a:srgbClr val="EEECE1"/>
    </a:lt2>
    <a:accent1>
      <a:srgbClr val="B00D37"/>
    </a:accent1>
    <a:accent2>
      <a:srgbClr val="FFB60E"/>
    </a:accent2>
    <a:accent3>
      <a:srgbClr val="6C9106"/>
    </a:accent3>
    <a:accent4>
      <a:srgbClr val="7AA1BC"/>
    </a:accent4>
    <a:accent5>
      <a:srgbClr val="805050"/>
    </a:accent5>
    <a:accent6>
      <a:srgbClr val="C75617"/>
    </a:accent6>
    <a:hlink>
      <a:srgbClr val="000000"/>
    </a:hlink>
    <a:folHlink>
      <a:srgbClr val="000000"/>
    </a:folHlink>
  </a:clrScheme>
  <a:fontScheme name="4_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edia Tenor">
    <a:dk1>
      <a:sysClr val="windowText" lastClr="000000"/>
    </a:dk1>
    <a:lt1>
      <a:sysClr val="window" lastClr="FFFFFF"/>
    </a:lt1>
    <a:dk2>
      <a:srgbClr val="1F497D"/>
    </a:dk2>
    <a:lt2>
      <a:srgbClr val="EEECE1"/>
    </a:lt2>
    <a:accent1>
      <a:srgbClr val="B00D37"/>
    </a:accent1>
    <a:accent2>
      <a:srgbClr val="FFB60E"/>
    </a:accent2>
    <a:accent3>
      <a:srgbClr val="6C9106"/>
    </a:accent3>
    <a:accent4>
      <a:srgbClr val="7AA1BC"/>
    </a:accent4>
    <a:accent5>
      <a:srgbClr val="805050"/>
    </a:accent5>
    <a:accent6>
      <a:srgbClr val="C75617"/>
    </a:accent6>
    <a:hlink>
      <a:srgbClr val="000000"/>
    </a:hlink>
    <a:folHlink>
      <a:srgbClr val="0000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TM03090430[[fn=Banded]]</Template>
  <TotalTime>0</TotalTime>
  <Words>20954</Words>
  <Application>Microsoft Office PowerPoint</Application>
  <PresentationFormat>A4 Paper (210x297 mm)</PresentationFormat>
  <Paragraphs>647</Paragraphs>
  <Slides>45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Gungsuh</vt:lpstr>
      <vt:lpstr>Arial</vt:lpstr>
      <vt:lpstr>Calibri</vt:lpstr>
      <vt:lpstr>Corbel</vt:lpstr>
      <vt:lpstr>Trebuchet MS</vt:lpstr>
      <vt:lpstr>UICTFontTextStyleTallBody</vt:lpstr>
      <vt:lpstr>Univers</vt:lpstr>
      <vt:lpstr>Wingdings</vt:lpstr>
      <vt:lpstr>Banded</vt:lpstr>
      <vt:lpstr>PERSPECTIVAS DEL CORONA  DESAFíOS – POSIBILIDADES – APRENDIZAJE</vt:lpstr>
      <vt:lpstr>PowerPoint Presentation</vt:lpstr>
      <vt:lpstr>PowerPoint Presentation</vt:lpstr>
      <vt:lpstr>PowerPoint Presentation</vt:lpstr>
      <vt:lpstr>Contributors</vt:lpstr>
      <vt:lpstr>Newsletter fom </vt:lpstr>
      <vt:lpstr>PowerPoint Presentation</vt:lpstr>
      <vt:lpstr>PowerPoint Presentation</vt:lpstr>
      <vt:lpstr>PowerPoint Presentation</vt:lpstr>
      <vt:lpstr>Newsletter fom </vt:lpstr>
      <vt:lpstr>PowerPoint Presentation</vt:lpstr>
      <vt:lpstr>PowerPoint Presentation</vt:lpstr>
      <vt:lpstr>PowerPoint Presentation</vt:lpstr>
      <vt:lpstr>Newsletter fom </vt:lpstr>
      <vt:lpstr>PowerPoint Presentation</vt:lpstr>
      <vt:lpstr>PowerPoint Presentation</vt:lpstr>
      <vt:lpstr>PowerPoint Presentation</vt:lpstr>
      <vt:lpstr>Newsletter fom </vt:lpstr>
      <vt:lpstr>PowerPoint Presentation</vt:lpstr>
      <vt:lpstr>PowerPoint Presentation</vt:lpstr>
      <vt:lpstr>PowerPoint Presentation</vt:lpstr>
      <vt:lpstr>PowerPoint Presentation</vt:lpstr>
      <vt:lpstr>Newsletter fom </vt:lpstr>
      <vt:lpstr>PowerPoint Presentation</vt:lpstr>
      <vt:lpstr>PowerPoint Presentation</vt:lpstr>
      <vt:lpstr>PowerPoint Presentation</vt:lpstr>
      <vt:lpstr>Newsletter fom </vt:lpstr>
      <vt:lpstr>PowerPoint Presentation</vt:lpstr>
      <vt:lpstr>PowerPoint Presentation</vt:lpstr>
      <vt:lpstr>PowerPoint Presentation</vt:lpstr>
      <vt:lpstr>PowerPoint Presentation</vt:lpstr>
      <vt:lpstr>Newsletter fom </vt:lpstr>
      <vt:lpstr>PowerPoint Presentation</vt:lpstr>
      <vt:lpstr>PowerPoint Presentation</vt:lpstr>
      <vt:lpstr>PowerPoint Presentation</vt:lpstr>
      <vt:lpstr>PowerPoint Presentation</vt:lpstr>
      <vt:lpstr>Contributors</vt:lpstr>
      <vt:lpstr>Newsletter fom </vt:lpstr>
      <vt:lpstr>PowerPoint Presentation</vt:lpstr>
      <vt:lpstr>PowerPoint Presentation</vt:lpstr>
      <vt:lpstr>PowerPoint Presentation</vt:lpstr>
      <vt:lpstr>Newsletter fom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 Perspectives</dc:title>
  <dc:creator>rs</dc:creator>
  <cp:lastModifiedBy>rs</cp:lastModifiedBy>
  <cp:revision>739</cp:revision>
  <cp:lastPrinted>2020-04-21T12:31:29Z</cp:lastPrinted>
  <dcterms:created xsi:type="dcterms:W3CDTF">2020-04-06T08:27:54Z</dcterms:created>
  <dcterms:modified xsi:type="dcterms:W3CDTF">2020-06-18T11:02:06Z</dcterms:modified>
</cp:coreProperties>
</file>